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4"/>
  </p:sldMasterIdLst>
  <p:notesMasterIdLst>
    <p:notesMasterId r:id="rId74"/>
  </p:notesMasterIdLst>
  <p:sldIdLst>
    <p:sldId id="256" r:id="rId5"/>
    <p:sldId id="391" r:id="rId6"/>
    <p:sldId id="317" r:id="rId7"/>
    <p:sldId id="319" r:id="rId8"/>
    <p:sldId id="318" r:id="rId9"/>
    <p:sldId id="321" r:id="rId10"/>
    <p:sldId id="324" r:id="rId11"/>
    <p:sldId id="323" r:id="rId12"/>
    <p:sldId id="326" r:id="rId13"/>
    <p:sldId id="325" r:id="rId14"/>
    <p:sldId id="327" r:id="rId15"/>
    <p:sldId id="330" r:id="rId16"/>
    <p:sldId id="335" r:id="rId17"/>
    <p:sldId id="336" r:id="rId18"/>
    <p:sldId id="331" r:id="rId19"/>
    <p:sldId id="332" r:id="rId20"/>
    <p:sldId id="337" r:id="rId21"/>
    <p:sldId id="338" r:id="rId22"/>
    <p:sldId id="339" r:id="rId23"/>
    <p:sldId id="340" r:id="rId24"/>
    <p:sldId id="328" r:id="rId25"/>
    <p:sldId id="341" r:id="rId26"/>
    <p:sldId id="342" r:id="rId27"/>
    <p:sldId id="343" r:id="rId28"/>
    <p:sldId id="344" r:id="rId29"/>
    <p:sldId id="345" r:id="rId30"/>
    <p:sldId id="346" r:id="rId31"/>
    <p:sldId id="347" r:id="rId32"/>
    <p:sldId id="349" r:id="rId33"/>
    <p:sldId id="350" r:id="rId34"/>
    <p:sldId id="351" r:id="rId35"/>
    <p:sldId id="353" r:id="rId36"/>
    <p:sldId id="354" r:id="rId37"/>
    <p:sldId id="356" r:id="rId38"/>
    <p:sldId id="355" r:id="rId39"/>
    <p:sldId id="348" r:id="rId40"/>
    <p:sldId id="357" r:id="rId41"/>
    <p:sldId id="359" r:id="rId42"/>
    <p:sldId id="360" r:id="rId43"/>
    <p:sldId id="361" r:id="rId44"/>
    <p:sldId id="362" r:id="rId45"/>
    <p:sldId id="363" r:id="rId46"/>
    <p:sldId id="364" r:id="rId47"/>
    <p:sldId id="365" r:id="rId48"/>
    <p:sldId id="367" r:id="rId49"/>
    <p:sldId id="368" r:id="rId50"/>
    <p:sldId id="369" r:id="rId51"/>
    <p:sldId id="370" r:id="rId52"/>
    <p:sldId id="371" r:id="rId53"/>
    <p:sldId id="372" r:id="rId54"/>
    <p:sldId id="366" r:id="rId55"/>
    <p:sldId id="373" r:id="rId56"/>
    <p:sldId id="374" r:id="rId57"/>
    <p:sldId id="375" r:id="rId58"/>
    <p:sldId id="376" r:id="rId59"/>
    <p:sldId id="377" r:id="rId60"/>
    <p:sldId id="378" r:id="rId61"/>
    <p:sldId id="380" r:id="rId62"/>
    <p:sldId id="381" r:id="rId63"/>
    <p:sldId id="379" r:id="rId64"/>
    <p:sldId id="382" r:id="rId65"/>
    <p:sldId id="383" r:id="rId66"/>
    <p:sldId id="384" r:id="rId67"/>
    <p:sldId id="385" r:id="rId68"/>
    <p:sldId id="386" r:id="rId69"/>
    <p:sldId id="387" r:id="rId70"/>
    <p:sldId id="388" r:id="rId71"/>
    <p:sldId id="389" r:id="rId72"/>
    <p:sldId id="390" r:id="rId73"/>
  </p:sldIdLst>
  <p:sldSz cx="9144000" cy="5143500" type="screen16x9"/>
  <p:notesSz cx="6858000" cy="9144000"/>
  <p:embeddedFontLst>
    <p:embeddedFont>
      <p:font typeface="Cambria Math" panose="02040503050406030204" pitchFamily="18" charset="0"/>
      <p:regular r:id="rId75"/>
    </p:embeddedFont>
    <p:embeddedFont>
      <p:font typeface="Fredoka" panose="020B0604020202020204" charset="-79"/>
      <p:regular r:id="rId76"/>
      <p:bold r:id="rId77"/>
    </p:embeddedFont>
    <p:embeddedFont>
      <p:font typeface="Staatliches" pitchFamily="2" charset="0"/>
      <p:regular r:id="rId7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106">
          <p15:clr>
            <a:srgbClr val="9AA0A6"/>
          </p15:clr>
        </p15:guide>
        <p15:guide id="2"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DFF9"/>
    <a:srgbClr val="193E5D"/>
    <a:srgbClr val="215179"/>
    <a:srgbClr val="281B5F"/>
    <a:srgbClr val="312175"/>
    <a:srgbClr val="442EA2"/>
    <a:srgbClr val="2D6EA3"/>
    <a:srgbClr val="862BE1"/>
    <a:srgbClr val="441D61"/>
    <a:srgbClr val="512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1667B6-FC89-4892-A48E-F9C863B71A27}" v="12034" dt="2024-10-08T22:25:59.543"/>
  </p1510:revLst>
</p1510:revInfo>
</file>

<file path=ppt/tableStyles.xml><?xml version="1.0" encoding="utf-8"?>
<a:tblStyleLst xmlns:a="http://schemas.openxmlformats.org/drawingml/2006/main" def="{2377DC26-3884-4851-910E-87C0D15A1A19}">
  <a:tblStyle styleId="{2377DC26-3884-4851-910E-87C0D15A1A1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85922" autoAdjust="0"/>
  </p:normalViewPr>
  <p:slideViewPr>
    <p:cSldViewPr snapToGrid="0">
      <p:cViewPr varScale="1">
        <p:scale>
          <a:sx n="101" d="100"/>
          <a:sy n="101" d="100"/>
        </p:scale>
        <p:origin x="946" y="58"/>
      </p:cViewPr>
      <p:guideLst>
        <p:guide pos="106"/>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font" Target="fonts/font3.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font" Target="fonts/font1.fntdata"/><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font" Target="fonts/font4.fntdata"/><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2.fntdata"/><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
        <p:cNvGrpSpPr/>
        <p:nvPr/>
      </p:nvGrpSpPr>
      <p:grpSpPr>
        <a:xfrm>
          <a:off x="0" y="0"/>
          <a:ext cx="0" cy="0"/>
          <a:chOff x="0" y="0"/>
          <a:chExt cx="0" cy="0"/>
        </a:xfrm>
      </p:grpSpPr>
      <p:sp>
        <p:nvSpPr>
          <p:cNvPr id="2254" name="Google Shape;2254;g20636576ce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5" name="Google Shape;2255;g20636576c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dirty="0"/>
          </a:p>
        </p:txBody>
      </p:sp>
    </p:spTree>
    <p:extLst>
      <p:ext uri="{BB962C8B-B14F-4D97-AF65-F5344CB8AC3E}">
        <p14:creationId xmlns:p14="http://schemas.microsoft.com/office/powerpoint/2010/main" val="2709620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8"/>
        <p:cNvGrpSpPr/>
        <p:nvPr/>
      </p:nvGrpSpPr>
      <p:grpSpPr>
        <a:xfrm>
          <a:off x="0" y="0"/>
          <a:ext cx="0" cy="0"/>
          <a:chOff x="0" y="0"/>
          <a:chExt cx="0" cy="0"/>
        </a:xfrm>
      </p:grpSpPr>
      <p:sp>
        <p:nvSpPr>
          <p:cNvPr id="2349" name="Google Shape;2349;g10c9bbfca6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0" name="Google Shape;2350;g10c9bbfca6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3825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596199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821462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8"/>
        <p:cNvGrpSpPr/>
        <p:nvPr/>
      </p:nvGrpSpPr>
      <p:grpSpPr>
        <a:xfrm>
          <a:off x="0" y="0"/>
          <a:ext cx="0" cy="0"/>
          <a:chOff x="0" y="0"/>
          <a:chExt cx="0" cy="0"/>
        </a:xfrm>
      </p:grpSpPr>
      <p:sp>
        <p:nvSpPr>
          <p:cNvPr id="2349" name="Google Shape;2349;g10c9bbfca6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0" name="Google Shape;2350;g10c9bbfca6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58396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8"/>
        <p:cNvGrpSpPr/>
        <p:nvPr/>
      </p:nvGrpSpPr>
      <p:grpSpPr>
        <a:xfrm>
          <a:off x="0" y="0"/>
          <a:ext cx="0" cy="0"/>
          <a:chOff x="0" y="0"/>
          <a:chExt cx="0" cy="0"/>
        </a:xfrm>
      </p:grpSpPr>
      <p:sp>
        <p:nvSpPr>
          <p:cNvPr id="2349" name="Google Shape;2349;g10c9bbfca6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0" name="Google Shape;2350;g10c9bbfca6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3295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CA" dirty="0"/>
              <a:t>Note. Sample spaces can consist of complex or simple events for example, S_1 = {1, 2, 3, 4, 5, 6} is a sample space consisting of only simple events for the experiment of rolling a 6-sided fair dice. S_2 = {even, odd} is another sample space for rolling a 6-sided fair dice, but here, each event is a complex event consisting of simple events (even consists of the events 2, 4, 6 and odd consists of the events 1, 3, 5)</a:t>
            </a:r>
          </a:p>
          <a:p>
            <a:pPr marL="158750" indent="0">
              <a:buNone/>
            </a:pPr>
            <a:endParaRPr lang="en-CA" dirty="0"/>
          </a:p>
          <a:p>
            <a:pPr marL="158750" indent="0">
              <a:buNone/>
            </a:pPr>
            <a:r>
              <a:rPr lang="en-CA" dirty="0"/>
              <a:t>Note. There are more than 1 answer for sample space but only 1 for discrete or non-discrete</a:t>
            </a:r>
          </a:p>
        </p:txBody>
      </p:sp>
    </p:spTree>
    <p:extLst>
      <p:ext uri="{BB962C8B-B14F-4D97-AF65-F5344CB8AC3E}">
        <p14:creationId xmlns:p14="http://schemas.microsoft.com/office/powerpoint/2010/main" val="3943628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CA" dirty="0"/>
              <a:t>2 solutions (one using the suits, one using the compound event of picking up a card w a club on it)</a:t>
            </a:r>
          </a:p>
        </p:txBody>
      </p:sp>
    </p:spTree>
    <p:extLst>
      <p:ext uri="{BB962C8B-B14F-4D97-AF65-F5344CB8AC3E}">
        <p14:creationId xmlns:p14="http://schemas.microsoft.com/office/powerpoint/2010/main" val="2916696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dirty="0"/>
          </a:p>
        </p:txBody>
      </p:sp>
    </p:spTree>
    <p:extLst>
      <p:ext uri="{BB962C8B-B14F-4D97-AF65-F5344CB8AC3E}">
        <p14:creationId xmlns:p14="http://schemas.microsoft.com/office/powerpoint/2010/main" val="114445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8"/>
        <p:cNvGrpSpPr/>
        <p:nvPr/>
      </p:nvGrpSpPr>
      <p:grpSpPr>
        <a:xfrm>
          <a:off x="0" y="0"/>
          <a:ext cx="0" cy="0"/>
          <a:chOff x="0" y="0"/>
          <a:chExt cx="0" cy="0"/>
        </a:xfrm>
      </p:grpSpPr>
      <p:sp>
        <p:nvSpPr>
          <p:cNvPr id="2349" name="Google Shape;2349;g10c9bbfca6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0" name="Google Shape;2350;g10c9bbfca6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55390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244065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796425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dirty="0"/>
          </a:p>
        </p:txBody>
      </p:sp>
    </p:spTree>
    <p:extLst>
      <p:ext uri="{BB962C8B-B14F-4D97-AF65-F5344CB8AC3E}">
        <p14:creationId xmlns:p14="http://schemas.microsoft.com/office/powerpoint/2010/main" val="1100929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612" y="-2100"/>
            <a:ext cx="9137700" cy="5149800"/>
            <a:chOff x="-612" y="-2100"/>
            <a:chExt cx="9137700" cy="5149800"/>
          </a:xfrm>
        </p:grpSpPr>
        <p:cxnSp>
          <p:nvCxnSpPr>
            <p:cNvPr id="10" name="Google Shape;10;p2"/>
            <p:cNvCxnSpPr/>
            <p:nvPr/>
          </p:nvCxnSpPr>
          <p:spPr>
            <a:xfrm>
              <a:off x="-612" y="185000"/>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11" name="Google Shape;11;p2"/>
            <p:cNvCxnSpPr/>
            <p:nvPr/>
          </p:nvCxnSpPr>
          <p:spPr>
            <a:xfrm>
              <a:off x="-612" y="444436"/>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12" name="Google Shape;12;p2"/>
            <p:cNvCxnSpPr/>
            <p:nvPr/>
          </p:nvCxnSpPr>
          <p:spPr>
            <a:xfrm>
              <a:off x="-612" y="703871"/>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13" name="Google Shape;13;p2"/>
            <p:cNvCxnSpPr/>
            <p:nvPr/>
          </p:nvCxnSpPr>
          <p:spPr>
            <a:xfrm>
              <a:off x="-612" y="963307"/>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14" name="Google Shape;14;p2"/>
            <p:cNvCxnSpPr/>
            <p:nvPr/>
          </p:nvCxnSpPr>
          <p:spPr>
            <a:xfrm>
              <a:off x="-612" y="1222742"/>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15" name="Google Shape;15;p2"/>
            <p:cNvCxnSpPr/>
            <p:nvPr/>
          </p:nvCxnSpPr>
          <p:spPr>
            <a:xfrm>
              <a:off x="-612" y="1482178"/>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16" name="Google Shape;16;p2"/>
            <p:cNvCxnSpPr/>
            <p:nvPr/>
          </p:nvCxnSpPr>
          <p:spPr>
            <a:xfrm>
              <a:off x="-612" y="1741613"/>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17" name="Google Shape;17;p2"/>
            <p:cNvCxnSpPr/>
            <p:nvPr/>
          </p:nvCxnSpPr>
          <p:spPr>
            <a:xfrm>
              <a:off x="-612" y="2001049"/>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18" name="Google Shape;18;p2"/>
            <p:cNvCxnSpPr/>
            <p:nvPr/>
          </p:nvCxnSpPr>
          <p:spPr>
            <a:xfrm>
              <a:off x="-612" y="2260484"/>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19" name="Google Shape;19;p2"/>
            <p:cNvCxnSpPr/>
            <p:nvPr/>
          </p:nvCxnSpPr>
          <p:spPr>
            <a:xfrm>
              <a:off x="-612" y="2519920"/>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0" name="Google Shape;20;p2"/>
            <p:cNvCxnSpPr/>
            <p:nvPr/>
          </p:nvCxnSpPr>
          <p:spPr>
            <a:xfrm>
              <a:off x="-612" y="2779355"/>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1" name="Google Shape;21;p2"/>
            <p:cNvCxnSpPr/>
            <p:nvPr/>
          </p:nvCxnSpPr>
          <p:spPr>
            <a:xfrm>
              <a:off x="-612" y="3038791"/>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2" name="Google Shape;22;p2"/>
            <p:cNvCxnSpPr/>
            <p:nvPr/>
          </p:nvCxnSpPr>
          <p:spPr>
            <a:xfrm>
              <a:off x="-612" y="3298226"/>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3" name="Google Shape;23;p2"/>
            <p:cNvCxnSpPr/>
            <p:nvPr/>
          </p:nvCxnSpPr>
          <p:spPr>
            <a:xfrm>
              <a:off x="-612" y="3557662"/>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4" name="Google Shape;24;p2"/>
            <p:cNvCxnSpPr/>
            <p:nvPr/>
          </p:nvCxnSpPr>
          <p:spPr>
            <a:xfrm>
              <a:off x="-612" y="3817097"/>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5" name="Google Shape;25;p2"/>
            <p:cNvCxnSpPr/>
            <p:nvPr/>
          </p:nvCxnSpPr>
          <p:spPr>
            <a:xfrm>
              <a:off x="-612" y="4076533"/>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6" name="Google Shape;26;p2"/>
            <p:cNvCxnSpPr/>
            <p:nvPr/>
          </p:nvCxnSpPr>
          <p:spPr>
            <a:xfrm>
              <a:off x="-612" y="4335968"/>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7" name="Google Shape;27;p2"/>
            <p:cNvCxnSpPr/>
            <p:nvPr/>
          </p:nvCxnSpPr>
          <p:spPr>
            <a:xfrm>
              <a:off x="-612" y="4595404"/>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8" name="Google Shape;28;p2"/>
            <p:cNvCxnSpPr/>
            <p:nvPr/>
          </p:nvCxnSpPr>
          <p:spPr>
            <a:xfrm>
              <a:off x="-612" y="4854839"/>
              <a:ext cx="9137700" cy="0"/>
            </a:xfrm>
            <a:prstGeom prst="straightConnector1">
              <a:avLst/>
            </a:prstGeom>
            <a:noFill/>
            <a:ln w="9525" cap="flat" cmpd="sng">
              <a:solidFill>
                <a:schemeClr val="accent3"/>
              </a:solidFill>
              <a:prstDash val="solid"/>
              <a:round/>
              <a:headEnd type="none" w="med" len="med"/>
              <a:tailEnd type="none" w="med" len="med"/>
            </a:ln>
          </p:spPr>
        </p:cxnSp>
        <p:grpSp>
          <p:nvGrpSpPr>
            <p:cNvPr id="29" name="Google Shape;29;p2"/>
            <p:cNvGrpSpPr/>
            <p:nvPr/>
          </p:nvGrpSpPr>
          <p:grpSpPr>
            <a:xfrm>
              <a:off x="-612" y="-2100"/>
              <a:ext cx="9137700" cy="5149800"/>
              <a:chOff x="-612" y="-2100"/>
              <a:chExt cx="9137700" cy="5149800"/>
            </a:xfrm>
          </p:grpSpPr>
          <p:cxnSp>
            <p:nvCxnSpPr>
              <p:cNvPr id="30" name="Google Shape;30;p2"/>
              <p:cNvCxnSpPr/>
              <p:nvPr/>
            </p:nvCxnSpPr>
            <p:spPr>
              <a:xfrm>
                <a:off x="352950"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31" name="Google Shape;31;p2"/>
              <p:cNvCxnSpPr/>
              <p:nvPr/>
            </p:nvCxnSpPr>
            <p:spPr>
              <a:xfrm>
                <a:off x="609193"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32" name="Google Shape;32;p2"/>
              <p:cNvCxnSpPr/>
              <p:nvPr/>
            </p:nvCxnSpPr>
            <p:spPr>
              <a:xfrm>
                <a:off x="865437"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33" name="Google Shape;33;p2"/>
              <p:cNvCxnSpPr/>
              <p:nvPr/>
            </p:nvCxnSpPr>
            <p:spPr>
              <a:xfrm>
                <a:off x="1121680"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34" name="Google Shape;34;p2"/>
              <p:cNvCxnSpPr/>
              <p:nvPr/>
            </p:nvCxnSpPr>
            <p:spPr>
              <a:xfrm>
                <a:off x="1377924"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35" name="Google Shape;35;p2"/>
              <p:cNvCxnSpPr/>
              <p:nvPr/>
            </p:nvCxnSpPr>
            <p:spPr>
              <a:xfrm>
                <a:off x="1634167"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36" name="Google Shape;36;p2"/>
              <p:cNvCxnSpPr/>
              <p:nvPr/>
            </p:nvCxnSpPr>
            <p:spPr>
              <a:xfrm>
                <a:off x="1890410"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37" name="Google Shape;37;p2"/>
              <p:cNvCxnSpPr/>
              <p:nvPr/>
            </p:nvCxnSpPr>
            <p:spPr>
              <a:xfrm>
                <a:off x="2146654"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38" name="Google Shape;38;p2"/>
              <p:cNvCxnSpPr/>
              <p:nvPr/>
            </p:nvCxnSpPr>
            <p:spPr>
              <a:xfrm>
                <a:off x="2402897"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39" name="Google Shape;39;p2"/>
              <p:cNvCxnSpPr/>
              <p:nvPr/>
            </p:nvCxnSpPr>
            <p:spPr>
              <a:xfrm>
                <a:off x="2659140"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40" name="Google Shape;40;p2"/>
              <p:cNvCxnSpPr/>
              <p:nvPr/>
            </p:nvCxnSpPr>
            <p:spPr>
              <a:xfrm>
                <a:off x="2915384"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41" name="Google Shape;41;p2"/>
              <p:cNvCxnSpPr/>
              <p:nvPr/>
            </p:nvCxnSpPr>
            <p:spPr>
              <a:xfrm>
                <a:off x="3171627"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42" name="Google Shape;42;p2"/>
              <p:cNvCxnSpPr/>
              <p:nvPr/>
            </p:nvCxnSpPr>
            <p:spPr>
              <a:xfrm>
                <a:off x="342787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43" name="Google Shape;43;p2"/>
              <p:cNvCxnSpPr/>
              <p:nvPr/>
            </p:nvCxnSpPr>
            <p:spPr>
              <a:xfrm>
                <a:off x="3684114"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44" name="Google Shape;44;p2"/>
              <p:cNvCxnSpPr/>
              <p:nvPr/>
            </p:nvCxnSpPr>
            <p:spPr>
              <a:xfrm>
                <a:off x="3940357"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45" name="Google Shape;45;p2"/>
              <p:cNvCxnSpPr/>
              <p:nvPr/>
            </p:nvCxnSpPr>
            <p:spPr>
              <a:xfrm>
                <a:off x="419660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46" name="Google Shape;46;p2"/>
              <p:cNvCxnSpPr/>
              <p:nvPr/>
            </p:nvCxnSpPr>
            <p:spPr>
              <a:xfrm>
                <a:off x="4452844"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47" name="Google Shape;47;p2"/>
              <p:cNvCxnSpPr/>
              <p:nvPr/>
            </p:nvCxnSpPr>
            <p:spPr>
              <a:xfrm>
                <a:off x="4709088"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48" name="Google Shape;48;p2"/>
              <p:cNvCxnSpPr/>
              <p:nvPr/>
            </p:nvCxnSpPr>
            <p:spPr>
              <a:xfrm>
                <a:off x="496533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49" name="Google Shape;49;p2"/>
              <p:cNvCxnSpPr/>
              <p:nvPr/>
            </p:nvCxnSpPr>
            <p:spPr>
              <a:xfrm>
                <a:off x="5221574"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50" name="Google Shape;50;p2"/>
              <p:cNvCxnSpPr/>
              <p:nvPr/>
            </p:nvCxnSpPr>
            <p:spPr>
              <a:xfrm>
                <a:off x="5477818"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51" name="Google Shape;51;p2"/>
              <p:cNvCxnSpPr/>
              <p:nvPr/>
            </p:nvCxnSpPr>
            <p:spPr>
              <a:xfrm>
                <a:off x="573406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52" name="Google Shape;52;p2"/>
              <p:cNvCxnSpPr/>
              <p:nvPr/>
            </p:nvCxnSpPr>
            <p:spPr>
              <a:xfrm>
                <a:off x="5990304"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53" name="Google Shape;53;p2"/>
              <p:cNvCxnSpPr/>
              <p:nvPr/>
            </p:nvCxnSpPr>
            <p:spPr>
              <a:xfrm>
                <a:off x="6246548"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54" name="Google Shape;54;p2"/>
              <p:cNvCxnSpPr/>
              <p:nvPr/>
            </p:nvCxnSpPr>
            <p:spPr>
              <a:xfrm>
                <a:off x="650279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55" name="Google Shape;55;p2"/>
              <p:cNvCxnSpPr/>
              <p:nvPr/>
            </p:nvCxnSpPr>
            <p:spPr>
              <a:xfrm>
                <a:off x="6759035"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56" name="Google Shape;56;p2"/>
              <p:cNvCxnSpPr/>
              <p:nvPr/>
            </p:nvCxnSpPr>
            <p:spPr>
              <a:xfrm>
                <a:off x="7015278"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57" name="Google Shape;57;p2"/>
              <p:cNvCxnSpPr/>
              <p:nvPr/>
            </p:nvCxnSpPr>
            <p:spPr>
              <a:xfrm>
                <a:off x="727152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58" name="Google Shape;58;p2"/>
              <p:cNvCxnSpPr/>
              <p:nvPr/>
            </p:nvCxnSpPr>
            <p:spPr>
              <a:xfrm>
                <a:off x="7527765"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59" name="Google Shape;59;p2"/>
              <p:cNvCxnSpPr/>
              <p:nvPr/>
            </p:nvCxnSpPr>
            <p:spPr>
              <a:xfrm>
                <a:off x="7784008"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60" name="Google Shape;60;p2"/>
              <p:cNvCxnSpPr/>
              <p:nvPr/>
            </p:nvCxnSpPr>
            <p:spPr>
              <a:xfrm>
                <a:off x="804025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61" name="Google Shape;61;p2"/>
              <p:cNvCxnSpPr/>
              <p:nvPr/>
            </p:nvCxnSpPr>
            <p:spPr>
              <a:xfrm>
                <a:off x="8296495"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62" name="Google Shape;62;p2"/>
              <p:cNvCxnSpPr/>
              <p:nvPr/>
            </p:nvCxnSpPr>
            <p:spPr>
              <a:xfrm>
                <a:off x="8552738"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63" name="Google Shape;63;p2"/>
              <p:cNvCxnSpPr/>
              <p:nvPr/>
            </p:nvCxnSpPr>
            <p:spPr>
              <a:xfrm>
                <a:off x="8808982"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64" name="Google Shape;64;p2"/>
              <p:cNvCxnSpPr/>
              <p:nvPr/>
            </p:nvCxnSpPr>
            <p:spPr>
              <a:xfrm>
                <a:off x="9065225"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65" name="Google Shape;65;p2"/>
              <p:cNvCxnSpPr/>
              <p:nvPr/>
            </p:nvCxnSpPr>
            <p:spPr>
              <a:xfrm>
                <a:off x="96700"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66" name="Google Shape;66;p2"/>
              <p:cNvCxnSpPr/>
              <p:nvPr/>
            </p:nvCxnSpPr>
            <p:spPr>
              <a:xfrm>
                <a:off x="-612" y="5114275"/>
                <a:ext cx="9137700" cy="0"/>
              </a:xfrm>
              <a:prstGeom prst="straightConnector1">
                <a:avLst/>
              </a:prstGeom>
              <a:noFill/>
              <a:ln w="9525" cap="flat" cmpd="sng">
                <a:solidFill>
                  <a:schemeClr val="accent3"/>
                </a:solidFill>
                <a:prstDash val="solid"/>
                <a:round/>
                <a:headEnd type="none" w="med" len="med"/>
                <a:tailEnd type="none" w="med" len="med"/>
              </a:ln>
            </p:spPr>
          </p:cxnSp>
        </p:grpSp>
      </p:grpSp>
      <p:grpSp>
        <p:nvGrpSpPr>
          <p:cNvPr id="67" name="Google Shape;67;p2"/>
          <p:cNvGrpSpPr/>
          <p:nvPr/>
        </p:nvGrpSpPr>
        <p:grpSpPr>
          <a:xfrm>
            <a:off x="8160248" y="227662"/>
            <a:ext cx="1441474" cy="711193"/>
            <a:chOff x="8160248" y="227662"/>
            <a:chExt cx="1441474" cy="711193"/>
          </a:xfrm>
        </p:grpSpPr>
        <p:sp>
          <p:nvSpPr>
            <p:cNvPr id="68" name="Google Shape;68;p2"/>
            <p:cNvSpPr/>
            <p:nvPr/>
          </p:nvSpPr>
          <p:spPr>
            <a:xfrm>
              <a:off x="8160248" y="227662"/>
              <a:ext cx="1441474" cy="171847"/>
            </a:xfrm>
            <a:custGeom>
              <a:avLst/>
              <a:gdLst/>
              <a:ahLst/>
              <a:cxnLst/>
              <a:rect l="l" t="t" r="r" b="b"/>
              <a:pathLst>
                <a:path w="24939" h="2973" extrusionOk="0">
                  <a:moveTo>
                    <a:pt x="21330" y="1"/>
                  </a:moveTo>
                  <a:cubicBezTo>
                    <a:pt x="20787" y="1"/>
                    <a:pt x="20243" y="188"/>
                    <a:pt x="19855" y="568"/>
                  </a:cubicBezTo>
                  <a:lnTo>
                    <a:pt x="18906" y="1502"/>
                  </a:lnTo>
                  <a:cubicBezTo>
                    <a:pt x="18747" y="1653"/>
                    <a:pt x="18507" y="1726"/>
                    <a:pt x="18266" y="1726"/>
                  </a:cubicBezTo>
                  <a:cubicBezTo>
                    <a:pt x="18012" y="1726"/>
                    <a:pt x="17759" y="1645"/>
                    <a:pt x="17600" y="1486"/>
                  </a:cubicBezTo>
                  <a:lnTo>
                    <a:pt x="16733" y="619"/>
                  </a:lnTo>
                  <a:cubicBezTo>
                    <a:pt x="16347" y="225"/>
                    <a:pt x="15796" y="29"/>
                    <a:pt x="15244" y="29"/>
                  </a:cubicBezTo>
                  <a:cubicBezTo>
                    <a:pt x="14698" y="29"/>
                    <a:pt x="14150" y="221"/>
                    <a:pt x="13760" y="603"/>
                  </a:cubicBezTo>
                  <a:lnTo>
                    <a:pt x="12795" y="1533"/>
                  </a:lnTo>
                  <a:cubicBezTo>
                    <a:pt x="12642" y="1678"/>
                    <a:pt x="12401" y="1752"/>
                    <a:pt x="12159" y="1752"/>
                  </a:cubicBezTo>
                  <a:cubicBezTo>
                    <a:pt x="11911" y="1752"/>
                    <a:pt x="11661" y="1674"/>
                    <a:pt x="11504" y="1517"/>
                  </a:cubicBezTo>
                  <a:lnTo>
                    <a:pt x="10638" y="650"/>
                  </a:lnTo>
                  <a:cubicBezTo>
                    <a:pt x="10247" y="252"/>
                    <a:pt x="9689" y="52"/>
                    <a:pt x="9132" y="52"/>
                  </a:cubicBezTo>
                  <a:cubicBezTo>
                    <a:pt x="8591" y="52"/>
                    <a:pt x="8051" y="240"/>
                    <a:pt x="7664" y="619"/>
                  </a:cubicBezTo>
                  <a:lnTo>
                    <a:pt x="6700" y="1549"/>
                  </a:lnTo>
                  <a:cubicBezTo>
                    <a:pt x="6545" y="1704"/>
                    <a:pt x="6296" y="1781"/>
                    <a:pt x="6048" y="1781"/>
                  </a:cubicBezTo>
                  <a:cubicBezTo>
                    <a:pt x="5801" y="1781"/>
                    <a:pt x="5556" y="1704"/>
                    <a:pt x="5409" y="1549"/>
                  </a:cubicBezTo>
                  <a:lnTo>
                    <a:pt x="4542" y="666"/>
                  </a:lnTo>
                  <a:cubicBezTo>
                    <a:pt x="4154" y="278"/>
                    <a:pt x="3599" y="82"/>
                    <a:pt x="3045" y="82"/>
                  </a:cubicBezTo>
                  <a:cubicBezTo>
                    <a:pt x="2501" y="82"/>
                    <a:pt x="1957" y="270"/>
                    <a:pt x="1569" y="650"/>
                  </a:cubicBezTo>
                  <a:lnTo>
                    <a:pt x="243" y="1941"/>
                  </a:lnTo>
                  <a:cubicBezTo>
                    <a:pt x="16" y="2172"/>
                    <a:pt x="0" y="2545"/>
                    <a:pt x="228" y="2776"/>
                  </a:cubicBezTo>
                  <a:cubicBezTo>
                    <a:pt x="343" y="2900"/>
                    <a:pt x="501" y="2961"/>
                    <a:pt x="659" y="2961"/>
                  </a:cubicBezTo>
                  <a:cubicBezTo>
                    <a:pt x="812" y="2961"/>
                    <a:pt x="965" y="2904"/>
                    <a:pt x="1079" y="2792"/>
                  </a:cubicBezTo>
                  <a:lnTo>
                    <a:pt x="2401" y="1502"/>
                  </a:lnTo>
                  <a:cubicBezTo>
                    <a:pt x="2554" y="1356"/>
                    <a:pt x="2794" y="1283"/>
                    <a:pt x="3036" y="1283"/>
                  </a:cubicBezTo>
                  <a:cubicBezTo>
                    <a:pt x="3285" y="1283"/>
                    <a:pt x="3534" y="1360"/>
                    <a:pt x="3691" y="1517"/>
                  </a:cubicBezTo>
                  <a:lnTo>
                    <a:pt x="4558" y="2384"/>
                  </a:lnTo>
                  <a:cubicBezTo>
                    <a:pt x="4950" y="2776"/>
                    <a:pt x="5507" y="2972"/>
                    <a:pt x="6060" y="2972"/>
                  </a:cubicBezTo>
                  <a:cubicBezTo>
                    <a:pt x="6601" y="2972"/>
                    <a:pt x="7139" y="2792"/>
                    <a:pt x="7531" y="2415"/>
                  </a:cubicBezTo>
                  <a:lnTo>
                    <a:pt x="8496" y="1486"/>
                  </a:lnTo>
                  <a:cubicBezTo>
                    <a:pt x="8651" y="1329"/>
                    <a:pt x="8896" y="1251"/>
                    <a:pt x="9141" y="1251"/>
                  </a:cubicBezTo>
                  <a:cubicBezTo>
                    <a:pt x="9386" y="1251"/>
                    <a:pt x="9632" y="1329"/>
                    <a:pt x="9786" y="1486"/>
                  </a:cubicBezTo>
                  <a:lnTo>
                    <a:pt x="10653" y="2368"/>
                  </a:lnTo>
                  <a:cubicBezTo>
                    <a:pt x="11042" y="2755"/>
                    <a:pt x="11599" y="2951"/>
                    <a:pt x="12155" y="2951"/>
                  </a:cubicBezTo>
                  <a:cubicBezTo>
                    <a:pt x="12699" y="2951"/>
                    <a:pt x="13243" y="2764"/>
                    <a:pt x="13630" y="2384"/>
                  </a:cubicBezTo>
                  <a:lnTo>
                    <a:pt x="14591" y="1451"/>
                  </a:lnTo>
                  <a:cubicBezTo>
                    <a:pt x="14746" y="1298"/>
                    <a:pt x="14992" y="1224"/>
                    <a:pt x="15236" y="1224"/>
                  </a:cubicBezTo>
                  <a:cubicBezTo>
                    <a:pt x="15487" y="1224"/>
                    <a:pt x="15737" y="1302"/>
                    <a:pt x="15886" y="1451"/>
                  </a:cubicBezTo>
                  <a:lnTo>
                    <a:pt x="16749" y="2333"/>
                  </a:lnTo>
                  <a:cubicBezTo>
                    <a:pt x="17135" y="2727"/>
                    <a:pt x="17687" y="2923"/>
                    <a:pt x="18242" y="2923"/>
                  </a:cubicBezTo>
                  <a:cubicBezTo>
                    <a:pt x="18791" y="2923"/>
                    <a:pt x="19343" y="2731"/>
                    <a:pt x="19741" y="2349"/>
                  </a:cubicBezTo>
                  <a:lnTo>
                    <a:pt x="20691" y="1419"/>
                  </a:lnTo>
                  <a:cubicBezTo>
                    <a:pt x="20844" y="1274"/>
                    <a:pt x="21088" y="1200"/>
                    <a:pt x="21334" y="1200"/>
                  </a:cubicBezTo>
                  <a:cubicBezTo>
                    <a:pt x="21586" y="1200"/>
                    <a:pt x="21840" y="1278"/>
                    <a:pt x="21997" y="1435"/>
                  </a:cubicBezTo>
                  <a:lnTo>
                    <a:pt x="22848" y="2302"/>
                  </a:lnTo>
                  <a:cubicBezTo>
                    <a:pt x="23221" y="2678"/>
                    <a:pt x="23762" y="2890"/>
                    <a:pt x="24335" y="2890"/>
                  </a:cubicBezTo>
                  <a:lnTo>
                    <a:pt x="24350" y="2890"/>
                  </a:lnTo>
                  <a:cubicBezTo>
                    <a:pt x="24676" y="2890"/>
                    <a:pt x="24939" y="2627"/>
                    <a:pt x="24939" y="2302"/>
                  </a:cubicBezTo>
                  <a:cubicBezTo>
                    <a:pt x="24939" y="1976"/>
                    <a:pt x="24676" y="1698"/>
                    <a:pt x="24350" y="1698"/>
                  </a:cubicBezTo>
                  <a:cubicBezTo>
                    <a:pt x="24088" y="1698"/>
                    <a:pt x="23844" y="1615"/>
                    <a:pt x="23695" y="1466"/>
                  </a:cubicBezTo>
                  <a:lnTo>
                    <a:pt x="22828" y="584"/>
                  </a:lnTo>
                  <a:cubicBezTo>
                    <a:pt x="22442" y="197"/>
                    <a:pt x="21886" y="1"/>
                    <a:pt x="21330" y="1"/>
                  </a:cubicBezTo>
                  <a:close/>
                </a:path>
              </a:pathLst>
            </a:custGeom>
            <a:solidFill>
              <a:schemeClr val="accen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8160248" y="497017"/>
              <a:ext cx="1441474" cy="172483"/>
            </a:xfrm>
            <a:custGeom>
              <a:avLst/>
              <a:gdLst/>
              <a:ahLst/>
              <a:cxnLst/>
              <a:rect l="l" t="t" r="r" b="b"/>
              <a:pathLst>
                <a:path w="24939" h="2984" extrusionOk="0">
                  <a:moveTo>
                    <a:pt x="21324" y="1"/>
                  </a:moveTo>
                  <a:cubicBezTo>
                    <a:pt x="20783" y="1"/>
                    <a:pt x="20242" y="189"/>
                    <a:pt x="19855" y="568"/>
                  </a:cubicBezTo>
                  <a:lnTo>
                    <a:pt x="18906" y="1497"/>
                  </a:lnTo>
                  <a:cubicBezTo>
                    <a:pt x="18743" y="1652"/>
                    <a:pt x="18494" y="1730"/>
                    <a:pt x="18247" y="1730"/>
                  </a:cubicBezTo>
                  <a:cubicBezTo>
                    <a:pt x="18000" y="1730"/>
                    <a:pt x="17755" y="1652"/>
                    <a:pt x="17600" y="1497"/>
                  </a:cubicBezTo>
                  <a:lnTo>
                    <a:pt x="16733" y="615"/>
                  </a:lnTo>
                  <a:cubicBezTo>
                    <a:pt x="16345" y="227"/>
                    <a:pt x="15790" y="30"/>
                    <a:pt x="15236" y="30"/>
                  </a:cubicBezTo>
                  <a:cubicBezTo>
                    <a:pt x="14692" y="30"/>
                    <a:pt x="14148" y="219"/>
                    <a:pt x="13760" y="599"/>
                  </a:cubicBezTo>
                  <a:lnTo>
                    <a:pt x="12795" y="1533"/>
                  </a:lnTo>
                  <a:cubicBezTo>
                    <a:pt x="12643" y="1677"/>
                    <a:pt x="12403" y="1751"/>
                    <a:pt x="12162" y="1751"/>
                  </a:cubicBezTo>
                  <a:cubicBezTo>
                    <a:pt x="11912" y="1751"/>
                    <a:pt x="11662" y="1673"/>
                    <a:pt x="11504" y="1513"/>
                  </a:cubicBezTo>
                  <a:lnTo>
                    <a:pt x="10638" y="650"/>
                  </a:lnTo>
                  <a:cubicBezTo>
                    <a:pt x="10249" y="253"/>
                    <a:pt x="9693" y="57"/>
                    <a:pt x="9138" y="57"/>
                  </a:cubicBezTo>
                  <a:cubicBezTo>
                    <a:pt x="8595" y="57"/>
                    <a:pt x="8052" y="245"/>
                    <a:pt x="7664" y="615"/>
                  </a:cubicBezTo>
                  <a:lnTo>
                    <a:pt x="6700" y="1548"/>
                  </a:lnTo>
                  <a:cubicBezTo>
                    <a:pt x="6545" y="1703"/>
                    <a:pt x="6296" y="1781"/>
                    <a:pt x="6048" y="1781"/>
                  </a:cubicBezTo>
                  <a:cubicBezTo>
                    <a:pt x="5801" y="1781"/>
                    <a:pt x="5556" y="1703"/>
                    <a:pt x="5409" y="1548"/>
                  </a:cubicBezTo>
                  <a:lnTo>
                    <a:pt x="4542" y="682"/>
                  </a:lnTo>
                  <a:cubicBezTo>
                    <a:pt x="4152" y="283"/>
                    <a:pt x="3594" y="83"/>
                    <a:pt x="3037" y="83"/>
                  </a:cubicBezTo>
                  <a:cubicBezTo>
                    <a:pt x="2496" y="83"/>
                    <a:pt x="1955" y="272"/>
                    <a:pt x="1569" y="650"/>
                  </a:cubicBezTo>
                  <a:lnTo>
                    <a:pt x="243" y="1941"/>
                  </a:lnTo>
                  <a:cubicBezTo>
                    <a:pt x="16" y="2168"/>
                    <a:pt x="0" y="2545"/>
                    <a:pt x="228" y="2772"/>
                  </a:cubicBezTo>
                  <a:cubicBezTo>
                    <a:pt x="343" y="2898"/>
                    <a:pt x="501" y="2960"/>
                    <a:pt x="659" y="2960"/>
                  </a:cubicBezTo>
                  <a:cubicBezTo>
                    <a:pt x="812" y="2960"/>
                    <a:pt x="965" y="2902"/>
                    <a:pt x="1079" y="2788"/>
                  </a:cubicBezTo>
                  <a:lnTo>
                    <a:pt x="2401" y="1513"/>
                  </a:lnTo>
                  <a:cubicBezTo>
                    <a:pt x="2556" y="1358"/>
                    <a:pt x="2801" y="1281"/>
                    <a:pt x="3046" y="1281"/>
                  </a:cubicBezTo>
                  <a:cubicBezTo>
                    <a:pt x="3291" y="1281"/>
                    <a:pt x="3536" y="1358"/>
                    <a:pt x="3691" y="1513"/>
                  </a:cubicBezTo>
                  <a:lnTo>
                    <a:pt x="4558" y="2380"/>
                  </a:lnTo>
                  <a:cubicBezTo>
                    <a:pt x="4950" y="2772"/>
                    <a:pt x="5507" y="2984"/>
                    <a:pt x="6060" y="2984"/>
                  </a:cubicBezTo>
                  <a:cubicBezTo>
                    <a:pt x="6601" y="2984"/>
                    <a:pt x="7139" y="2788"/>
                    <a:pt x="7531" y="2415"/>
                  </a:cubicBezTo>
                  <a:lnTo>
                    <a:pt x="8496" y="1482"/>
                  </a:lnTo>
                  <a:cubicBezTo>
                    <a:pt x="8651" y="1327"/>
                    <a:pt x="8896" y="1249"/>
                    <a:pt x="9141" y="1249"/>
                  </a:cubicBezTo>
                  <a:cubicBezTo>
                    <a:pt x="9386" y="1249"/>
                    <a:pt x="9632" y="1327"/>
                    <a:pt x="9786" y="1482"/>
                  </a:cubicBezTo>
                  <a:lnTo>
                    <a:pt x="10653" y="2364"/>
                  </a:lnTo>
                  <a:cubicBezTo>
                    <a:pt x="11042" y="2753"/>
                    <a:pt x="11597" y="2949"/>
                    <a:pt x="12153" y="2949"/>
                  </a:cubicBezTo>
                  <a:cubicBezTo>
                    <a:pt x="12697" y="2949"/>
                    <a:pt x="13242" y="2760"/>
                    <a:pt x="13630" y="2380"/>
                  </a:cubicBezTo>
                  <a:lnTo>
                    <a:pt x="14591" y="1450"/>
                  </a:lnTo>
                  <a:cubicBezTo>
                    <a:pt x="14746" y="1305"/>
                    <a:pt x="14992" y="1232"/>
                    <a:pt x="15236" y="1232"/>
                  </a:cubicBezTo>
                  <a:cubicBezTo>
                    <a:pt x="15487" y="1232"/>
                    <a:pt x="15737" y="1309"/>
                    <a:pt x="15886" y="1466"/>
                  </a:cubicBezTo>
                  <a:lnTo>
                    <a:pt x="16749" y="2333"/>
                  </a:lnTo>
                  <a:cubicBezTo>
                    <a:pt x="17135" y="2727"/>
                    <a:pt x="17687" y="2923"/>
                    <a:pt x="18242" y="2923"/>
                  </a:cubicBezTo>
                  <a:cubicBezTo>
                    <a:pt x="18791" y="2923"/>
                    <a:pt x="19343" y="2731"/>
                    <a:pt x="19741" y="2349"/>
                  </a:cubicBezTo>
                  <a:lnTo>
                    <a:pt x="20691" y="1435"/>
                  </a:lnTo>
                  <a:cubicBezTo>
                    <a:pt x="20846" y="1278"/>
                    <a:pt x="21095" y="1199"/>
                    <a:pt x="21344" y="1199"/>
                  </a:cubicBezTo>
                  <a:cubicBezTo>
                    <a:pt x="21593" y="1199"/>
                    <a:pt x="21842" y="1278"/>
                    <a:pt x="21997" y="1435"/>
                  </a:cubicBezTo>
                  <a:lnTo>
                    <a:pt x="22848" y="2298"/>
                  </a:lnTo>
                  <a:cubicBezTo>
                    <a:pt x="23221" y="2674"/>
                    <a:pt x="23762" y="2886"/>
                    <a:pt x="24335" y="2886"/>
                  </a:cubicBezTo>
                  <a:cubicBezTo>
                    <a:pt x="24345" y="2887"/>
                    <a:pt x="24356" y="2887"/>
                    <a:pt x="24367" y="2887"/>
                  </a:cubicBezTo>
                  <a:cubicBezTo>
                    <a:pt x="24678" y="2887"/>
                    <a:pt x="24939" y="2616"/>
                    <a:pt x="24939" y="2298"/>
                  </a:cubicBezTo>
                  <a:cubicBezTo>
                    <a:pt x="24939" y="1972"/>
                    <a:pt x="24676" y="1694"/>
                    <a:pt x="24350" y="1694"/>
                  </a:cubicBezTo>
                  <a:cubicBezTo>
                    <a:pt x="24088" y="1694"/>
                    <a:pt x="23844" y="1611"/>
                    <a:pt x="23695" y="1466"/>
                  </a:cubicBezTo>
                  <a:lnTo>
                    <a:pt x="22828" y="599"/>
                  </a:lnTo>
                  <a:cubicBezTo>
                    <a:pt x="22440" y="201"/>
                    <a:pt x="21882" y="1"/>
                    <a:pt x="21324" y="1"/>
                  </a:cubicBezTo>
                  <a:close/>
                </a:path>
              </a:pathLst>
            </a:custGeom>
            <a:solidFill>
              <a:schemeClr val="accen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8160248" y="766257"/>
              <a:ext cx="1441474" cy="172598"/>
            </a:xfrm>
            <a:custGeom>
              <a:avLst/>
              <a:gdLst/>
              <a:ahLst/>
              <a:cxnLst/>
              <a:rect l="l" t="t" r="r" b="b"/>
              <a:pathLst>
                <a:path w="24939" h="2986" extrusionOk="0">
                  <a:moveTo>
                    <a:pt x="21320" y="1"/>
                  </a:moveTo>
                  <a:cubicBezTo>
                    <a:pt x="20780" y="1"/>
                    <a:pt x="20241" y="188"/>
                    <a:pt x="19855" y="566"/>
                  </a:cubicBezTo>
                  <a:lnTo>
                    <a:pt x="18906" y="1499"/>
                  </a:lnTo>
                  <a:cubicBezTo>
                    <a:pt x="18743" y="1654"/>
                    <a:pt x="18494" y="1732"/>
                    <a:pt x="18247" y="1732"/>
                  </a:cubicBezTo>
                  <a:cubicBezTo>
                    <a:pt x="18000" y="1732"/>
                    <a:pt x="17755" y="1654"/>
                    <a:pt x="17600" y="1499"/>
                  </a:cubicBezTo>
                  <a:lnTo>
                    <a:pt x="16733" y="617"/>
                  </a:lnTo>
                  <a:cubicBezTo>
                    <a:pt x="16345" y="228"/>
                    <a:pt x="15790" y="32"/>
                    <a:pt x="15236" y="32"/>
                  </a:cubicBezTo>
                  <a:cubicBezTo>
                    <a:pt x="14692" y="32"/>
                    <a:pt x="14148" y="220"/>
                    <a:pt x="13760" y="601"/>
                  </a:cubicBezTo>
                  <a:lnTo>
                    <a:pt x="12795" y="1531"/>
                  </a:lnTo>
                  <a:cubicBezTo>
                    <a:pt x="12644" y="1682"/>
                    <a:pt x="12407" y="1755"/>
                    <a:pt x="12168" y="1755"/>
                  </a:cubicBezTo>
                  <a:cubicBezTo>
                    <a:pt x="11917" y="1755"/>
                    <a:pt x="11663" y="1674"/>
                    <a:pt x="11504" y="1515"/>
                  </a:cubicBezTo>
                  <a:lnTo>
                    <a:pt x="10638" y="648"/>
                  </a:lnTo>
                  <a:cubicBezTo>
                    <a:pt x="10251" y="254"/>
                    <a:pt x="9701" y="58"/>
                    <a:pt x="9149" y="58"/>
                  </a:cubicBezTo>
                  <a:cubicBezTo>
                    <a:pt x="8602" y="58"/>
                    <a:pt x="8055" y="250"/>
                    <a:pt x="7664" y="632"/>
                  </a:cubicBezTo>
                  <a:lnTo>
                    <a:pt x="6700" y="1562"/>
                  </a:lnTo>
                  <a:cubicBezTo>
                    <a:pt x="6547" y="1707"/>
                    <a:pt x="6302" y="1781"/>
                    <a:pt x="6058" y="1781"/>
                  </a:cubicBezTo>
                  <a:cubicBezTo>
                    <a:pt x="5808" y="1781"/>
                    <a:pt x="5558" y="1703"/>
                    <a:pt x="5409" y="1546"/>
                  </a:cubicBezTo>
                  <a:lnTo>
                    <a:pt x="4542" y="679"/>
                  </a:lnTo>
                  <a:cubicBezTo>
                    <a:pt x="4152" y="281"/>
                    <a:pt x="3594" y="81"/>
                    <a:pt x="3037" y="81"/>
                  </a:cubicBezTo>
                  <a:cubicBezTo>
                    <a:pt x="2496" y="81"/>
                    <a:pt x="1955" y="269"/>
                    <a:pt x="1569" y="648"/>
                  </a:cubicBezTo>
                  <a:lnTo>
                    <a:pt x="243" y="1938"/>
                  </a:lnTo>
                  <a:cubicBezTo>
                    <a:pt x="16" y="2170"/>
                    <a:pt x="0" y="2543"/>
                    <a:pt x="228" y="2790"/>
                  </a:cubicBezTo>
                  <a:cubicBezTo>
                    <a:pt x="341" y="2903"/>
                    <a:pt x="496" y="2960"/>
                    <a:pt x="652" y="2960"/>
                  </a:cubicBezTo>
                  <a:cubicBezTo>
                    <a:pt x="807" y="2960"/>
                    <a:pt x="963" y="2903"/>
                    <a:pt x="1079" y="2790"/>
                  </a:cubicBezTo>
                  <a:lnTo>
                    <a:pt x="2401" y="1515"/>
                  </a:lnTo>
                  <a:cubicBezTo>
                    <a:pt x="2556" y="1360"/>
                    <a:pt x="2801" y="1282"/>
                    <a:pt x="3046" y="1282"/>
                  </a:cubicBezTo>
                  <a:cubicBezTo>
                    <a:pt x="3291" y="1282"/>
                    <a:pt x="3536" y="1360"/>
                    <a:pt x="3691" y="1515"/>
                  </a:cubicBezTo>
                  <a:lnTo>
                    <a:pt x="4558" y="2382"/>
                  </a:lnTo>
                  <a:cubicBezTo>
                    <a:pt x="4950" y="2790"/>
                    <a:pt x="5507" y="2986"/>
                    <a:pt x="6060" y="2986"/>
                  </a:cubicBezTo>
                  <a:cubicBezTo>
                    <a:pt x="6601" y="2986"/>
                    <a:pt x="7139" y="2790"/>
                    <a:pt x="7531" y="2413"/>
                  </a:cubicBezTo>
                  <a:lnTo>
                    <a:pt x="8496" y="1483"/>
                  </a:lnTo>
                  <a:cubicBezTo>
                    <a:pt x="8648" y="1329"/>
                    <a:pt x="8888" y="1255"/>
                    <a:pt x="9129" y="1255"/>
                  </a:cubicBezTo>
                  <a:cubicBezTo>
                    <a:pt x="9378" y="1255"/>
                    <a:pt x="9629" y="1334"/>
                    <a:pt x="9786" y="1483"/>
                  </a:cubicBezTo>
                  <a:lnTo>
                    <a:pt x="10653" y="2366"/>
                  </a:lnTo>
                  <a:cubicBezTo>
                    <a:pt x="11040" y="2760"/>
                    <a:pt x="11591" y="2956"/>
                    <a:pt x="12144" y="2956"/>
                  </a:cubicBezTo>
                  <a:cubicBezTo>
                    <a:pt x="12692" y="2956"/>
                    <a:pt x="13240" y="2764"/>
                    <a:pt x="13630" y="2382"/>
                  </a:cubicBezTo>
                  <a:lnTo>
                    <a:pt x="14591" y="1448"/>
                  </a:lnTo>
                  <a:cubicBezTo>
                    <a:pt x="14746" y="1303"/>
                    <a:pt x="14992" y="1229"/>
                    <a:pt x="15236" y="1229"/>
                  </a:cubicBezTo>
                  <a:cubicBezTo>
                    <a:pt x="15487" y="1229"/>
                    <a:pt x="15737" y="1307"/>
                    <a:pt x="15886" y="1464"/>
                  </a:cubicBezTo>
                  <a:lnTo>
                    <a:pt x="16749" y="2331"/>
                  </a:lnTo>
                  <a:cubicBezTo>
                    <a:pt x="17139" y="2729"/>
                    <a:pt x="17699" y="2930"/>
                    <a:pt x="18261" y="2930"/>
                  </a:cubicBezTo>
                  <a:cubicBezTo>
                    <a:pt x="18804" y="2930"/>
                    <a:pt x="19348" y="2742"/>
                    <a:pt x="19741" y="2366"/>
                  </a:cubicBezTo>
                  <a:lnTo>
                    <a:pt x="20691" y="1433"/>
                  </a:lnTo>
                  <a:cubicBezTo>
                    <a:pt x="20846" y="1278"/>
                    <a:pt x="21095" y="1200"/>
                    <a:pt x="21344" y="1200"/>
                  </a:cubicBezTo>
                  <a:cubicBezTo>
                    <a:pt x="21593" y="1200"/>
                    <a:pt x="21842" y="1278"/>
                    <a:pt x="21997" y="1433"/>
                  </a:cubicBezTo>
                  <a:lnTo>
                    <a:pt x="22848" y="2315"/>
                  </a:lnTo>
                  <a:cubicBezTo>
                    <a:pt x="23221" y="2676"/>
                    <a:pt x="23762" y="2888"/>
                    <a:pt x="24335" y="2903"/>
                  </a:cubicBezTo>
                  <a:lnTo>
                    <a:pt x="24350" y="2903"/>
                  </a:lnTo>
                  <a:cubicBezTo>
                    <a:pt x="24676" y="2903"/>
                    <a:pt x="24939" y="2625"/>
                    <a:pt x="24939" y="2299"/>
                  </a:cubicBezTo>
                  <a:cubicBezTo>
                    <a:pt x="24939" y="1974"/>
                    <a:pt x="24676" y="1711"/>
                    <a:pt x="24350" y="1711"/>
                  </a:cubicBezTo>
                  <a:cubicBezTo>
                    <a:pt x="24088" y="1695"/>
                    <a:pt x="23844" y="1613"/>
                    <a:pt x="23695" y="1464"/>
                  </a:cubicBezTo>
                  <a:lnTo>
                    <a:pt x="22828" y="601"/>
                  </a:lnTo>
                  <a:cubicBezTo>
                    <a:pt x="22439" y="202"/>
                    <a:pt x="21879" y="1"/>
                    <a:pt x="21320" y="1"/>
                  </a:cubicBezTo>
                  <a:close/>
                </a:path>
              </a:pathLst>
            </a:custGeom>
            <a:solidFill>
              <a:schemeClr val="accen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2"/>
          <p:cNvGrpSpPr/>
          <p:nvPr/>
        </p:nvGrpSpPr>
        <p:grpSpPr>
          <a:xfrm>
            <a:off x="8496975" y="2234975"/>
            <a:ext cx="347797" cy="1203321"/>
            <a:chOff x="8285725" y="1977800"/>
            <a:chExt cx="347797" cy="1203321"/>
          </a:xfrm>
        </p:grpSpPr>
        <p:sp>
          <p:nvSpPr>
            <p:cNvPr id="72" name="Google Shape;72;p2"/>
            <p:cNvSpPr/>
            <p:nvPr/>
          </p:nvSpPr>
          <p:spPr>
            <a:xfrm>
              <a:off x="8285725" y="1977800"/>
              <a:ext cx="135600" cy="135600"/>
            </a:xfrm>
            <a:prstGeom prst="ellipse">
              <a:avLst/>
            </a:pr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8497922" y="1977800"/>
              <a:ext cx="135600" cy="135600"/>
            </a:xfrm>
            <a:prstGeom prst="ellipse">
              <a:avLst/>
            </a:pr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8285725" y="2191344"/>
              <a:ext cx="135600" cy="135600"/>
            </a:xfrm>
            <a:prstGeom prst="ellipse">
              <a:avLst/>
            </a:pr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8497922" y="2191344"/>
              <a:ext cx="135600" cy="135600"/>
            </a:xfrm>
            <a:prstGeom prst="ellipse">
              <a:avLst/>
            </a:pr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8285725" y="2404888"/>
              <a:ext cx="135600" cy="135600"/>
            </a:xfrm>
            <a:prstGeom prst="ellipse">
              <a:avLst/>
            </a:pr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8497922" y="2404888"/>
              <a:ext cx="135600" cy="135600"/>
            </a:xfrm>
            <a:prstGeom prst="ellipse">
              <a:avLst/>
            </a:pr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8285725" y="2618432"/>
              <a:ext cx="135600" cy="135600"/>
            </a:xfrm>
            <a:prstGeom prst="ellipse">
              <a:avLst/>
            </a:pr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8497922" y="2618432"/>
              <a:ext cx="135600" cy="135600"/>
            </a:xfrm>
            <a:prstGeom prst="ellipse">
              <a:avLst/>
            </a:pr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8285725" y="2831976"/>
              <a:ext cx="135600" cy="135600"/>
            </a:xfrm>
            <a:prstGeom prst="ellipse">
              <a:avLst/>
            </a:pr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8497922" y="2831976"/>
              <a:ext cx="135600" cy="135600"/>
            </a:xfrm>
            <a:prstGeom prst="ellipse">
              <a:avLst/>
            </a:pr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8285725" y="3045521"/>
              <a:ext cx="135600" cy="135600"/>
            </a:xfrm>
            <a:prstGeom prst="ellipse">
              <a:avLst/>
            </a:pr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8497922" y="3045521"/>
              <a:ext cx="135600" cy="135600"/>
            </a:xfrm>
            <a:prstGeom prst="ellipse">
              <a:avLst/>
            </a:pr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2"/>
          <p:cNvSpPr txBox="1">
            <a:spLocks noGrp="1"/>
          </p:cNvSpPr>
          <p:nvPr>
            <p:ph type="ctrTitle"/>
          </p:nvPr>
        </p:nvSpPr>
        <p:spPr>
          <a:xfrm>
            <a:off x="1593615" y="1151286"/>
            <a:ext cx="5804400" cy="2176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5200"/>
              <a:buNone/>
              <a:defRPr sz="71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85" name="Google Shape;85;p2"/>
          <p:cNvSpPr txBox="1">
            <a:spLocks noGrp="1"/>
          </p:cNvSpPr>
          <p:nvPr>
            <p:ph type="subTitle" idx="1"/>
          </p:nvPr>
        </p:nvSpPr>
        <p:spPr>
          <a:xfrm>
            <a:off x="1593590" y="3612311"/>
            <a:ext cx="5804400" cy="409500"/>
          </a:xfrm>
          <a:prstGeom prst="rect">
            <a:avLst/>
          </a:prstGeom>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86" name="Google Shape;86;p2"/>
          <p:cNvSpPr/>
          <p:nvPr/>
        </p:nvSpPr>
        <p:spPr>
          <a:xfrm rot="2700000">
            <a:off x="8616399" y="4536738"/>
            <a:ext cx="320779" cy="320673"/>
          </a:xfrm>
          <a:custGeom>
            <a:avLst/>
            <a:gdLst/>
            <a:ahLst/>
            <a:cxnLst/>
            <a:rect l="l" t="t" r="r" b="b"/>
            <a:pathLst>
              <a:path w="9073" h="9070" extrusionOk="0">
                <a:moveTo>
                  <a:pt x="4531" y="1"/>
                </a:moveTo>
                <a:lnTo>
                  <a:pt x="3256" y="3253"/>
                </a:lnTo>
                <a:lnTo>
                  <a:pt x="0" y="4543"/>
                </a:lnTo>
                <a:lnTo>
                  <a:pt x="3256" y="5818"/>
                </a:lnTo>
                <a:lnTo>
                  <a:pt x="4531" y="9069"/>
                </a:lnTo>
                <a:lnTo>
                  <a:pt x="5821" y="5818"/>
                </a:lnTo>
                <a:lnTo>
                  <a:pt x="9073" y="4543"/>
                </a:lnTo>
                <a:lnTo>
                  <a:pt x="5821" y="3253"/>
                </a:lnTo>
                <a:lnTo>
                  <a:pt x="4531" y="1"/>
                </a:lnTo>
                <a:close/>
              </a:path>
            </a:pathLst>
          </a:custGeom>
          <a:solidFill>
            <a:schemeClr val="l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 name="Google Shape;87;p2"/>
          <p:cNvGrpSpPr/>
          <p:nvPr/>
        </p:nvGrpSpPr>
        <p:grpSpPr>
          <a:xfrm>
            <a:off x="-368295" y="3117561"/>
            <a:ext cx="950417" cy="1203374"/>
            <a:chOff x="109843" y="2227429"/>
            <a:chExt cx="997290" cy="1262722"/>
          </a:xfrm>
        </p:grpSpPr>
        <p:sp>
          <p:nvSpPr>
            <p:cNvPr id="88" name="Google Shape;88;p2"/>
            <p:cNvSpPr/>
            <p:nvPr/>
          </p:nvSpPr>
          <p:spPr>
            <a:xfrm>
              <a:off x="203842" y="2227429"/>
              <a:ext cx="903272" cy="1173073"/>
            </a:xfrm>
            <a:custGeom>
              <a:avLst/>
              <a:gdLst/>
              <a:ahLst/>
              <a:cxnLst/>
              <a:rect l="l" t="t" r="r" b="b"/>
              <a:pathLst>
                <a:path w="28454" h="36953" extrusionOk="0">
                  <a:moveTo>
                    <a:pt x="0" y="0"/>
                  </a:moveTo>
                  <a:lnTo>
                    <a:pt x="0" y="36953"/>
                  </a:lnTo>
                  <a:lnTo>
                    <a:pt x="28453" y="36953"/>
                  </a:lnTo>
                  <a:lnTo>
                    <a:pt x="28453" y="8826"/>
                  </a:lnTo>
                  <a:lnTo>
                    <a:pt x="21393" y="0"/>
                  </a:lnTo>
                  <a:close/>
                </a:path>
              </a:pathLst>
            </a:cu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882981" y="2227429"/>
              <a:ext cx="224151" cy="280181"/>
            </a:xfrm>
            <a:custGeom>
              <a:avLst/>
              <a:gdLst/>
              <a:ahLst/>
              <a:cxnLst/>
              <a:rect l="l" t="t" r="r" b="b"/>
              <a:pathLst>
                <a:path w="7061" h="8826" extrusionOk="0">
                  <a:moveTo>
                    <a:pt x="0" y="0"/>
                  </a:moveTo>
                  <a:lnTo>
                    <a:pt x="0" y="8826"/>
                  </a:lnTo>
                  <a:lnTo>
                    <a:pt x="7060" y="8826"/>
                  </a:lnTo>
                  <a:lnTo>
                    <a:pt x="0" y="0"/>
                  </a:lnTo>
                  <a:close/>
                </a:path>
              </a:pathLst>
            </a:cu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58128" y="2274126"/>
              <a:ext cx="902796" cy="1173073"/>
            </a:xfrm>
            <a:custGeom>
              <a:avLst/>
              <a:gdLst/>
              <a:ahLst/>
              <a:cxnLst/>
              <a:rect l="l" t="t" r="r" b="b"/>
              <a:pathLst>
                <a:path w="28439" h="36953" extrusionOk="0">
                  <a:moveTo>
                    <a:pt x="1" y="0"/>
                  </a:moveTo>
                  <a:lnTo>
                    <a:pt x="1" y="36953"/>
                  </a:lnTo>
                  <a:lnTo>
                    <a:pt x="28438" y="36953"/>
                  </a:lnTo>
                  <a:lnTo>
                    <a:pt x="28438" y="8825"/>
                  </a:lnTo>
                  <a:lnTo>
                    <a:pt x="21378" y="0"/>
                  </a:lnTo>
                  <a:close/>
                </a:path>
              </a:pathLst>
            </a:cu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836759" y="2274126"/>
              <a:ext cx="224183" cy="280181"/>
            </a:xfrm>
            <a:custGeom>
              <a:avLst/>
              <a:gdLst/>
              <a:ahLst/>
              <a:cxnLst/>
              <a:rect l="l" t="t" r="r" b="b"/>
              <a:pathLst>
                <a:path w="7062" h="8826" extrusionOk="0">
                  <a:moveTo>
                    <a:pt x="1" y="0"/>
                  </a:moveTo>
                  <a:lnTo>
                    <a:pt x="1" y="8825"/>
                  </a:lnTo>
                  <a:lnTo>
                    <a:pt x="7061" y="8825"/>
                  </a:lnTo>
                  <a:lnTo>
                    <a:pt x="1" y="0"/>
                  </a:lnTo>
                  <a:close/>
                </a:path>
              </a:pathLst>
            </a:cu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09843" y="2317204"/>
              <a:ext cx="902764" cy="1172946"/>
            </a:xfrm>
            <a:custGeom>
              <a:avLst/>
              <a:gdLst/>
              <a:ahLst/>
              <a:cxnLst/>
              <a:rect l="l" t="t" r="r" b="b"/>
              <a:pathLst>
                <a:path w="28438" h="36949" extrusionOk="0">
                  <a:moveTo>
                    <a:pt x="0" y="0"/>
                  </a:moveTo>
                  <a:lnTo>
                    <a:pt x="0" y="36949"/>
                  </a:lnTo>
                  <a:lnTo>
                    <a:pt x="28437" y="36949"/>
                  </a:lnTo>
                  <a:lnTo>
                    <a:pt x="28437" y="8826"/>
                  </a:lnTo>
                  <a:lnTo>
                    <a:pt x="21377" y="0"/>
                  </a:lnTo>
                  <a:close/>
                </a:path>
              </a:pathLst>
            </a:cu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788474" y="2317204"/>
              <a:ext cx="224151" cy="280181"/>
            </a:xfrm>
            <a:custGeom>
              <a:avLst/>
              <a:gdLst/>
              <a:ahLst/>
              <a:cxnLst/>
              <a:rect l="l" t="t" r="r" b="b"/>
              <a:pathLst>
                <a:path w="7061" h="8826" extrusionOk="0">
                  <a:moveTo>
                    <a:pt x="0" y="0"/>
                  </a:moveTo>
                  <a:lnTo>
                    <a:pt x="0" y="8826"/>
                  </a:lnTo>
                  <a:lnTo>
                    <a:pt x="7060" y="8826"/>
                  </a:lnTo>
                  <a:lnTo>
                    <a:pt x="0" y="0"/>
                  </a:lnTo>
                  <a:close/>
                </a:path>
              </a:pathLst>
            </a:cu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2"/>
          <p:cNvSpPr/>
          <p:nvPr/>
        </p:nvSpPr>
        <p:spPr>
          <a:xfrm>
            <a:off x="-1085297" y="4248950"/>
            <a:ext cx="2463243" cy="719098"/>
          </a:xfrm>
          <a:custGeom>
            <a:avLst/>
            <a:gdLst/>
            <a:ahLst/>
            <a:cxnLst/>
            <a:rect l="l" t="t" r="r" b="b"/>
            <a:pathLst>
              <a:path w="30514" h="8908" extrusionOk="0">
                <a:moveTo>
                  <a:pt x="14741" y="0"/>
                </a:moveTo>
                <a:cubicBezTo>
                  <a:pt x="11407" y="0"/>
                  <a:pt x="8532" y="1926"/>
                  <a:pt x="7175" y="4738"/>
                </a:cubicBezTo>
                <a:cubicBezTo>
                  <a:pt x="6916" y="4527"/>
                  <a:pt x="6587" y="4413"/>
                  <a:pt x="6230" y="4413"/>
                </a:cubicBezTo>
                <a:cubicBezTo>
                  <a:pt x="5492" y="4413"/>
                  <a:pt x="4873" y="4935"/>
                  <a:pt x="4739" y="5637"/>
                </a:cubicBezTo>
                <a:cubicBezTo>
                  <a:pt x="4512" y="5605"/>
                  <a:pt x="4284" y="5590"/>
                  <a:pt x="4053" y="5590"/>
                </a:cubicBezTo>
                <a:cubicBezTo>
                  <a:pt x="2045" y="5590"/>
                  <a:pt x="378" y="7009"/>
                  <a:pt x="1" y="8908"/>
                </a:cubicBezTo>
                <a:lnTo>
                  <a:pt x="30513" y="8908"/>
                </a:lnTo>
                <a:cubicBezTo>
                  <a:pt x="30058" y="6390"/>
                  <a:pt x="27866" y="4495"/>
                  <a:pt x="25218" y="4495"/>
                </a:cubicBezTo>
                <a:cubicBezTo>
                  <a:pt x="24237" y="4495"/>
                  <a:pt x="23324" y="4754"/>
                  <a:pt x="22539" y="5213"/>
                </a:cubicBezTo>
                <a:cubicBezTo>
                  <a:pt x="21264" y="2158"/>
                  <a:pt x="18256" y="0"/>
                  <a:pt x="14741" y="0"/>
                </a:cubicBezTo>
                <a:close/>
              </a:path>
            </a:pathLst>
          </a:custGeom>
          <a:solidFill>
            <a:schemeClr val="dk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52625" y="428219"/>
            <a:ext cx="702798" cy="702868"/>
          </a:xfrm>
          <a:custGeom>
            <a:avLst/>
            <a:gdLst/>
            <a:ahLst/>
            <a:cxnLst/>
            <a:rect l="l" t="t" r="r" b="b"/>
            <a:pathLst>
              <a:path w="10085" h="10086" extrusionOk="0">
                <a:moveTo>
                  <a:pt x="5052" y="1"/>
                </a:moveTo>
                <a:lnTo>
                  <a:pt x="3628" y="3613"/>
                </a:lnTo>
                <a:lnTo>
                  <a:pt x="0" y="5037"/>
                </a:lnTo>
                <a:lnTo>
                  <a:pt x="3628" y="6473"/>
                </a:lnTo>
                <a:lnTo>
                  <a:pt x="5052" y="10085"/>
                </a:lnTo>
                <a:lnTo>
                  <a:pt x="6472" y="6473"/>
                </a:lnTo>
                <a:lnTo>
                  <a:pt x="10085" y="5037"/>
                </a:lnTo>
                <a:lnTo>
                  <a:pt x="6472" y="3613"/>
                </a:lnTo>
                <a:lnTo>
                  <a:pt x="5052" y="1"/>
                </a:lnTo>
                <a:close/>
              </a:path>
            </a:pathLst>
          </a:custGeom>
          <a:solidFill>
            <a:schemeClr val="l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rot="2700000">
            <a:off x="292365" y="-167394"/>
            <a:ext cx="581868" cy="581890"/>
          </a:xfrm>
          <a:custGeom>
            <a:avLst/>
            <a:gdLst/>
            <a:ahLst/>
            <a:cxnLst/>
            <a:rect l="l" t="t" r="r" b="b"/>
            <a:pathLst>
              <a:path w="10085" h="10086" extrusionOk="0">
                <a:moveTo>
                  <a:pt x="5052" y="1"/>
                </a:moveTo>
                <a:lnTo>
                  <a:pt x="3628" y="3613"/>
                </a:lnTo>
                <a:lnTo>
                  <a:pt x="0" y="5037"/>
                </a:lnTo>
                <a:lnTo>
                  <a:pt x="3628" y="6473"/>
                </a:lnTo>
                <a:lnTo>
                  <a:pt x="5052" y="10085"/>
                </a:lnTo>
                <a:lnTo>
                  <a:pt x="6472" y="6473"/>
                </a:lnTo>
                <a:lnTo>
                  <a:pt x="10085" y="5037"/>
                </a:lnTo>
                <a:lnTo>
                  <a:pt x="6472" y="3613"/>
                </a:lnTo>
                <a:lnTo>
                  <a:pt x="5052" y="1"/>
                </a:lnTo>
                <a:close/>
              </a:path>
            </a:pathLst>
          </a:custGeom>
          <a:solidFill>
            <a:schemeClr val="l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7"/>
        <p:cNvGrpSpPr/>
        <p:nvPr/>
      </p:nvGrpSpPr>
      <p:grpSpPr>
        <a:xfrm>
          <a:off x="0" y="0"/>
          <a:ext cx="0" cy="0"/>
          <a:chOff x="0" y="0"/>
          <a:chExt cx="0" cy="0"/>
        </a:xfrm>
      </p:grpSpPr>
      <p:grpSp>
        <p:nvGrpSpPr>
          <p:cNvPr id="98" name="Google Shape;98;p3"/>
          <p:cNvGrpSpPr/>
          <p:nvPr/>
        </p:nvGrpSpPr>
        <p:grpSpPr>
          <a:xfrm>
            <a:off x="-612" y="-2100"/>
            <a:ext cx="9137700" cy="5149800"/>
            <a:chOff x="-612" y="-2100"/>
            <a:chExt cx="9137700" cy="5149800"/>
          </a:xfrm>
        </p:grpSpPr>
        <p:cxnSp>
          <p:nvCxnSpPr>
            <p:cNvPr id="99" name="Google Shape;99;p3"/>
            <p:cNvCxnSpPr/>
            <p:nvPr/>
          </p:nvCxnSpPr>
          <p:spPr>
            <a:xfrm>
              <a:off x="-612" y="185000"/>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100" name="Google Shape;100;p3"/>
            <p:cNvCxnSpPr/>
            <p:nvPr/>
          </p:nvCxnSpPr>
          <p:spPr>
            <a:xfrm>
              <a:off x="-612" y="444436"/>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101" name="Google Shape;101;p3"/>
            <p:cNvCxnSpPr/>
            <p:nvPr/>
          </p:nvCxnSpPr>
          <p:spPr>
            <a:xfrm>
              <a:off x="-612" y="703871"/>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102" name="Google Shape;102;p3"/>
            <p:cNvCxnSpPr/>
            <p:nvPr/>
          </p:nvCxnSpPr>
          <p:spPr>
            <a:xfrm>
              <a:off x="-612" y="963307"/>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103" name="Google Shape;103;p3"/>
            <p:cNvCxnSpPr/>
            <p:nvPr/>
          </p:nvCxnSpPr>
          <p:spPr>
            <a:xfrm>
              <a:off x="-612" y="1222742"/>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104" name="Google Shape;104;p3"/>
            <p:cNvCxnSpPr/>
            <p:nvPr/>
          </p:nvCxnSpPr>
          <p:spPr>
            <a:xfrm>
              <a:off x="-612" y="1482178"/>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105" name="Google Shape;105;p3"/>
            <p:cNvCxnSpPr/>
            <p:nvPr/>
          </p:nvCxnSpPr>
          <p:spPr>
            <a:xfrm>
              <a:off x="-612" y="1741613"/>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106" name="Google Shape;106;p3"/>
            <p:cNvCxnSpPr/>
            <p:nvPr/>
          </p:nvCxnSpPr>
          <p:spPr>
            <a:xfrm>
              <a:off x="-612" y="2001049"/>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107" name="Google Shape;107;p3"/>
            <p:cNvCxnSpPr/>
            <p:nvPr/>
          </p:nvCxnSpPr>
          <p:spPr>
            <a:xfrm>
              <a:off x="-612" y="2260484"/>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108" name="Google Shape;108;p3"/>
            <p:cNvCxnSpPr/>
            <p:nvPr/>
          </p:nvCxnSpPr>
          <p:spPr>
            <a:xfrm>
              <a:off x="-612" y="2519920"/>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109" name="Google Shape;109;p3"/>
            <p:cNvCxnSpPr/>
            <p:nvPr/>
          </p:nvCxnSpPr>
          <p:spPr>
            <a:xfrm>
              <a:off x="-612" y="2779355"/>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110" name="Google Shape;110;p3"/>
            <p:cNvCxnSpPr/>
            <p:nvPr/>
          </p:nvCxnSpPr>
          <p:spPr>
            <a:xfrm>
              <a:off x="-612" y="3038791"/>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111" name="Google Shape;111;p3"/>
            <p:cNvCxnSpPr/>
            <p:nvPr/>
          </p:nvCxnSpPr>
          <p:spPr>
            <a:xfrm>
              <a:off x="-612" y="3298226"/>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112" name="Google Shape;112;p3"/>
            <p:cNvCxnSpPr/>
            <p:nvPr/>
          </p:nvCxnSpPr>
          <p:spPr>
            <a:xfrm>
              <a:off x="-612" y="3557662"/>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113" name="Google Shape;113;p3"/>
            <p:cNvCxnSpPr/>
            <p:nvPr/>
          </p:nvCxnSpPr>
          <p:spPr>
            <a:xfrm>
              <a:off x="-612" y="3817097"/>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114" name="Google Shape;114;p3"/>
            <p:cNvCxnSpPr/>
            <p:nvPr/>
          </p:nvCxnSpPr>
          <p:spPr>
            <a:xfrm>
              <a:off x="-612" y="4076533"/>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115" name="Google Shape;115;p3"/>
            <p:cNvCxnSpPr/>
            <p:nvPr/>
          </p:nvCxnSpPr>
          <p:spPr>
            <a:xfrm>
              <a:off x="-612" y="4335968"/>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116" name="Google Shape;116;p3"/>
            <p:cNvCxnSpPr/>
            <p:nvPr/>
          </p:nvCxnSpPr>
          <p:spPr>
            <a:xfrm>
              <a:off x="-612" y="4595404"/>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117" name="Google Shape;117;p3"/>
            <p:cNvCxnSpPr/>
            <p:nvPr/>
          </p:nvCxnSpPr>
          <p:spPr>
            <a:xfrm>
              <a:off x="-612" y="4854839"/>
              <a:ext cx="9137700" cy="0"/>
            </a:xfrm>
            <a:prstGeom prst="straightConnector1">
              <a:avLst/>
            </a:prstGeom>
            <a:noFill/>
            <a:ln w="9525" cap="flat" cmpd="sng">
              <a:solidFill>
                <a:schemeClr val="accent3"/>
              </a:solidFill>
              <a:prstDash val="solid"/>
              <a:round/>
              <a:headEnd type="none" w="med" len="med"/>
              <a:tailEnd type="none" w="med" len="med"/>
            </a:ln>
          </p:spPr>
        </p:cxnSp>
        <p:grpSp>
          <p:nvGrpSpPr>
            <p:cNvPr id="118" name="Google Shape;118;p3"/>
            <p:cNvGrpSpPr/>
            <p:nvPr/>
          </p:nvGrpSpPr>
          <p:grpSpPr>
            <a:xfrm>
              <a:off x="-612" y="-2100"/>
              <a:ext cx="9137700" cy="5149800"/>
              <a:chOff x="-612" y="-2100"/>
              <a:chExt cx="9137700" cy="5149800"/>
            </a:xfrm>
          </p:grpSpPr>
          <p:cxnSp>
            <p:nvCxnSpPr>
              <p:cNvPr id="119" name="Google Shape;119;p3"/>
              <p:cNvCxnSpPr/>
              <p:nvPr/>
            </p:nvCxnSpPr>
            <p:spPr>
              <a:xfrm>
                <a:off x="352950"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20" name="Google Shape;120;p3"/>
              <p:cNvCxnSpPr/>
              <p:nvPr/>
            </p:nvCxnSpPr>
            <p:spPr>
              <a:xfrm>
                <a:off x="609193"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21" name="Google Shape;121;p3"/>
              <p:cNvCxnSpPr/>
              <p:nvPr/>
            </p:nvCxnSpPr>
            <p:spPr>
              <a:xfrm>
                <a:off x="865437"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22" name="Google Shape;122;p3"/>
              <p:cNvCxnSpPr/>
              <p:nvPr/>
            </p:nvCxnSpPr>
            <p:spPr>
              <a:xfrm>
                <a:off x="1121680"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23" name="Google Shape;123;p3"/>
              <p:cNvCxnSpPr/>
              <p:nvPr/>
            </p:nvCxnSpPr>
            <p:spPr>
              <a:xfrm>
                <a:off x="1377924"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24" name="Google Shape;124;p3"/>
              <p:cNvCxnSpPr/>
              <p:nvPr/>
            </p:nvCxnSpPr>
            <p:spPr>
              <a:xfrm>
                <a:off x="1634167"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25" name="Google Shape;125;p3"/>
              <p:cNvCxnSpPr/>
              <p:nvPr/>
            </p:nvCxnSpPr>
            <p:spPr>
              <a:xfrm>
                <a:off x="1890410"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26" name="Google Shape;126;p3"/>
              <p:cNvCxnSpPr/>
              <p:nvPr/>
            </p:nvCxnSpPr>
            <p:spPr>
              <a:xfrm>
                <a:off x="2146654"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27" name="Google Shape;127;p3"/>
              <p:cNvCxnSpPr/>
              <p:nvPr/>
            </p:nvCxnSpPr>
            <p:spPr>
              <a:xfrm>
                <a:off x="2402897"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28" name="Google Shape;128;p3"/>
              <p:cNvCxnSpPr/>
              <p:nvPr/>
            </p:nvCxnSpPr>
            <p:spPr>
              <a:xfrm>
                <a:off x="2659140"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29" name="Google Shape;129;p3"/>
              <p:cNvCxnSpPr/>
              <p:nvPr/>
            </p:nvCxnSpPr>
            <p:spPr>
              <a:xfrm>
                <a:off x="2915384"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30" name="Google Shape;130;p3"/>
              <p:cNvCxnSpPr/>
              <p:nvPr/>
            </p:nvCxnSpPr>
            <p:spPr>
              <a:xfrm>
                <a:off x="3171627"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31" name="Google Shape;131;p3"/>
              <p:cNvCxnSpPr/>
              <p:nvPr/>
            </p:nvCxnSpPr>
            <p:spPr>
              <a:xfrm>
                <a:off x="342787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32" name="Google Shape;132;p3"/>
              <p:cNvCxnSpPr/>
              <p:nvPr/>
            </p:nvCxnSpPr>
            <p:spPr>
              <a:xfrm>
                <a:off x="3684114"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33" name="Google Shape;133;p3"/>
              <p:cNvCxnSpPr/>
              <p:nvPr/>
            </p:nvCxnSpPr>
            <p:spPr>
              <a:xfrm>
                <a:off x="3940357"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34" name="Google Shape;134;p3"/>
              <p:cNvCxnSpPr/>
              <p:nvPr/>
            </p:nvCxnSpPr>
            <p:spPr>
              <a:xfrm>
                <a:off x="419660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35" name="Google Shape;135;p3"/>
              <p:cNvCxnSpPr/>
              <p:nvPr/>
            </p:nvCxnSpPr>
            <p:spPr>
              <a:xfrm>
                <a:off x="4452844"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36" name="Google Shape;136;p3"/>
              <p:cNvCxnSpPr/>
              <p:nvPr/>
            </p:nvCxnSpPr>
            <p:spPr>
              <a:xfrm>
                <a:off x="4709088"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37" name="Google Shape;137;p3"/>
              <p:cNvCxnSpPr/>
              <p:nvPr/>
            </p:nvCxnSpPr>
            <p:spPr>
              <a:xfrm>
                <a:off x="496533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38" name="Google Shape;138;p3"/>
              <p:cNvCxnSpPr/>
              <p:nvPr/>
            </p:nvCxnSpPr>
            <p:spPr>
              <a:xfrm>
                <a:off x="5221574"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39" name="Google Shape;139;p3"/>
              <p:cNvCxnSpPr/>
              <p:nvPr/>
            </p:nvCxnSpPr>
            <p:spPr>
              <a:xfrm>
                <a:off x="5477818"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40" name="Google Shape;140;p3"/>
              <p:cNvCxnSpPr/>
              <p:nvPr/>
            </p:nvCxnSpPr>
            <p:spPr>
              <a:xfrm>
                <a:off x="573406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41" name="Google Shape;141;p3"/>
              <p:cNvCxnSpPr/>
              <p:nvPr/>
            </p:nvCxnSpPr>
            <p:spPr>
              <a:xfrm>
                <a:off x="5990304"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42" name="Google Shape;142;p3"/>
              <p:cNvCxnSpPr/>
              <p:nvPr/>
            </p:nvCxnSpPr>
            <p:spPr>
              <a:xfrm>
                <a:off x="6246548"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43" name="Google Shape;143;p3"/>
              <p:cNvCxnSpPr/>
              <p:nvPr/>
            </p:nvCxnSpPr>
            <p:spPr>
              <a:xfrm>
                <a:off x="650279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44" name="Google Shape;144;p3"/>
              <p:cNvCxnSpPr/>
              <p:nvPr/>
            </p:nvCxnSpPr>
            <p:spPr>
              <a:xfrm>
                <a:off x="6759035"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45" name="Google Shape;145;p3"/>
              <p:cNvCxnSpPr/>
              <p:nvPr/>
            </p:nvCxnSpPr>
            <p:spPr>
              <a:xfrm>
                <a:off x="7015278"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46" name="Google Shape;146;p3"/>
              <p:cNvCxnSpPr/>
              <p:nvPr/>
            </p:nvCxnSpPr>
            <p:spPr>
              <a:xfrm>
                <a:off x="727152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47" name="Google Shape;147;p3"/>
              <p:cNvCxnSpPr/>
              <p:nvPr/>
            </p:nvCxnSpPr>
            <p:spPr>
              <a:xfrm>
                <a:off x="7527765"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48" name="Google Shape;148;p3"/>
              <p:cNvCxnSpPr/>
              <p:nvPr/>
            </p:nvCxnSpPr>
            <p:spPr>
              <a:xfrm>
                <a:off x="7784008"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49" name="Google Shape;149;p3"/>
              <p:cNvCxnSpPr/>
              <p:nvPr/>
            </p:nvCxnSpPr>
            <p:spPr>
              <a:xfrm>
                <a:off x="804025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50" name="Google Shape;150;p3"/>
              <p:cNvCxnSpPr/>
              <p:nvPr/>
            </p:nvCxnSpPr>
            <p:spPr>
              <a:xfrm>
                <a:off x="8296495"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51" name="Google Shape;151;p3"/>
              <p:cNvCxnSpPr/>
              <p:nvPr/>
            </p:nvCxnSpPr>
            <p:spPr>
              <a:xfrm>
                <a:off x="8552738"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52" name="Google Shape;152;p3"/>
              <p:cNvCxnSpPr/>
              <p:nvPr/>
            </p:nvCxnSpPr>
            <p:spPr>
              <a:xfrm>
                <a:off x="8808982"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53" name="Google Shape;153;p3"/>
              <p:cNvCxnSpPr/>
              <p:nvPr/>
            </p:nvCxnSpPr>
            <p:spPr>
              <a:xfrm>
                <a:off x="9065225"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54" name="Google Shape;154;p3"/>
              <p:cNvCxnSpPr/>
              <p:nvPr/>
            </p:nvCxnSpPr>
            <p:spPr>
              <a:xfrm>
                <a:off x="96700"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55" name="Google Shape;155;p3"/>
              <p:cNvCxnSpPr/>
              <p:nvPr/>
            </p:nvCxnSpPr>
            <p:spPr>
              <a:xfrm>
                <a:off x="-612" y="5114275"/>
                <a:ext cx="9137700" cy="0"/>
              </a:xfrm>
              <a:prstGeom prst="straightConnector1">
                <a:avLst/>
              </a:prstGeom>
              <a:noFill/>
              <a:ln w="9525" cap="flat" cmpd="sng">
                <a:solidFill>
                  <a:schemeClr val="accent3"/>
                </a:solidFill>
                <a:prstDash val="solid"/>
                <a:round/>
                <a:headEnd type="none" w="med" len="med"/>
                <a:tailEnd type="none" w="med" len="med"/>
              </a:ln>
            </p:spPr>
          </p:cxnSp>
        </p:grpSp>
      </p:grpSp>
      <p:sp>
        <p:nvSpPr>
          <p:cNvPr id="156" name="Google Shape;156;p3"/>
          <p:cNvSpPr txBox="1">
            <a:spLocks noGrp="1"/>
          </p:cNvSpPr>
          <p:nvPr>
            <p:ph type="title"/>
          </p:nvPr>
        </p:nvSpPr>
        <p:spPr>
          <a:xfrm>
            <a:off x="1089411" y="2555316"/>
            <a:ext cx="4969800" cy="841800"/>
          </a:xfrm>
          <a:prstGeom prst="rect">
            <a:avLst/>
          </a:prstGeom>
        </p:spPr>
        <p:txBody>
          <a:bodyPr spcFirstLastPara="1" wrap="square" lIns="91425" tIns="91425" rIns="91425" bIns="91425" anchor="t" anchorCtr="0">
            <a:noAutofit/>
          </a:bodyPr>
          <a:lstStyle>
            <a:lvl1pPr lvl="0" algn="ctr">
              <a:spcBef>
                <a:spcPts val="0"/>
              </a:spcBef>
              <a:spcAft>
                <a:spcPts val="0"/>
              </a:spcAft>
              <a:buSzPts val="5000"/>
              <a:buNone/>
              <a:defRPr sz="5500"/>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a:endParaRPr/>
          </a:p>
        </p:txBody>
      </p:sp>
      <p:sp>
        <p:nvSpPr>
          <p:cNvPr id="157" name="Google Shape;157;p3"/>
          <p:cNvSpPr txBox="1">
            <a:spLocks noGrp="1"/>
          </p:cNvSpPr>
          <p:nvPr>
            <p:ph type="title" idx="2" hasCustomPrompt="1"/>
          </p:nvPr>
        </p:nvSpPr>
        <p:spPr>
          <a:xfrm>
            <a:off x="3061901" y="1475446"/>
            <a:ext cx="1024800" cy="914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58" name="Google Shape;158;p3"/>
          <p:cNvSpPr txBox="1">
            <a:spLocks noGrp="1"/>
          </p:cNvSpPr>
          <p:nvPr>
            <p:ph type="subTitle" idx="1"/>
          </p:nvPr>
        </p:nvSpPr>
        <p:spPr>
          <a:xfrm>
            <a:off x="1089411" y="3531141"/>
            <a:ext cx="4969800" cy="448800"/>
          </a:xfrm>
          <a:prstGeom prst="rect">
            <a:avLst/>
          </a:prstGeom>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9" name="Google Shape;159;p3"/>
          <p:cNvSpPr/>
          <p:nvPr/>
        </p:nvSpPr>
        <p:spPr>
          <a:xfrm rot="5400000">
            <a:off x="8470247" y="1199045"/>
            <a:ext cx="328465" cy="1173748"/>
          </a:xfrm>
          <a:custGeom>
            <a:avLst/>
            <a:gdLst/>
            <a:ahLst/>
            <a:cxnLst/>
            <a:rect l="l" t="t" r="r" b="b"/>
            <a:pathLst>
              <a:path w="5704" h="20382" extrusionOk="0">
                <a:moveTo>
                  <a:pt x="2844" y="1"/>
                </a:moveTo>
                <a:cubicBezTo>
                  <a:pt x="1275" y="1"/>
                  <a:pt x="0" y="1275"/>
                  <a:pt x="0" y="2860"/>
                </a:cubicBezTo>
                <a:lnTo>
                  <a:pt x="0" y="10183"/>
                </a:lnTo>
                <a:lnTo>
                  <a:pt x="0" y="17522"/>
                </a:lnTo>
                <a:cubicBezTo>
                  <a:pt x="0" y="19106"/>
                  <a:pt x="1275" y="20381"/>
                  <a:pt x="2844" y="20381"/>
                </a:cubicBezTo>
                <a:cubicBezTo>
                  <a:pt x="4429" y="20381"/>
                  <a:pt x="5703" y="19106"/>
                  <a:pt x="5703" y="17522"/>
                </a:cubicBezTo>
                <a:cubicBezTo>
                  <a:pt x="5703" y="15953"/>
                  <a:pt x="4429" y="14678"/>
                  <a:pt x="2844" y="14678"/>
                </a:cubicBezTo>
                <a:lnTo>
                  <a:pt x="2844" y="10183"/>
                </a:lnTo>
                <a:lnTo>
                  <a:pt x="2844" y="5704"/>
                </a:lnTo>
                <a:cubicBezTo>
                  <a:pt x="4429" y="5704"/>
                  <a:pt x="5703" y="4429"/>
                  <a:pt x="5703" y="2860"/>
                </a:cubicBezTo>
                <a:cubicBezTo>
                  <a:pt x="5703" y="1275"/>
                  <a:pt x="4429" y="1"/>
                  <a:pt x="28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rot="5400000">
            <a:off x="8665092" y="1476761"/>
            <a:ext cx="175980" cy="780253"/>
          </a:xfrm>
          <a:custGeom>
            <a:avLst/>
            <a:gdLst/>
            <a:ahLst/>
            <a:cxnLst/>
            <a:rect l="l" t="t" r="r" b="b"/>
            <a:pathLst>
              <a:path w="3056" h="13549" extrusionOk="0">
                <a:moveTo>
                  <a:pt x="0" y="1"/>
                </a:moveTo>
                <a:lnTo>
                  <a:pt x="0" y="13549"/>
                </a:lnTo>
                <a:lnTo>
                  <a:pt x="3056" y="13549"/>
                </a:lnTo>
                <a:lnTo>
                  <a:pt x="30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rot="5400000">
            <a:off x="8654669" y="1465474"/>
            <a:ext cx="197689" cy="801964"/>
          </a:xfrm>
          <a:custGeom>
            <a:avLst/>
            <a:gdLst/>
            <a:ahLst/>
            <a:cxnLst/>
            <a:rect l="l" t="t" r="r" b="b"/>
            <a:pathLst>
              <a:path w="3433" h="13926" extrusionOk="0">
                <a:moveTo>
                  <a:pt x="3071" y="377"/>
                </a:moveTo>
                <a:lnTo>
                  <a:pt x="3071" y="13548"/>
                </a:lnTo>
                <a:lnTo>
                  <a:pt x="377" y="13548"/>
                </a:lnTo>
                <a:lnTo>
                  <a:pt x="377" y="377"/>
                </a:lnTo>
                <a:close/>
                <a:moveTo>
                  <a:pt x="0" y="1"/>
                </a:moveTo>
                <a:lnTo>
                  <a:pt x="0" y="13925"/>
                </a:lnTo>
                <a:lnTo>
                  <a:pt x="3432" y="13925"/>
                </a:lnTo>
                <a:lnTo>
                  <a:pt x="3432"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rot="5400000">
            <a:off x="8597312" y="1637603"/>
            <a:ext cx="74342" cy="699343"/>
          </a:xfrm>
          <a:custGeom>
            <a:avLst/>
            <a:gdLst/>
            <a:ahLst/>
            <a:cxnLst/>
            <a:rect l="l" t="t" r="r" b="b"/>
            <a:pathLst>
              <a:path w="1291" h="12144" extrusionOk="0">
                <a:moveTo>
                  <a:pt x="0" y="0"/>
                </a:moveTo>
                <a:lnTo>
                  <a:pt x="0" y="12144"/>
                </a:lnTo>
                <a:lnTo>
                  <a:pt x="1291" y="12144"/>
                </a:lnTo>
                <a:lnTo>
                  <a:pt x="12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rot="5400000">
            <a:off x="7195434" y="3141064"/>
            <a:ext cx="2879020" cy="645671"/>
          </a:xfrm>
          <a:custGeom>
            <a:avLst/>
            <a:gdLst/>
            <a:ahLst/>
            <a:cxnLst/>
            <a:rect l="l" t="t" r="r" b="b"/>
            <a:pathLst>
              <a:path w="49996" h="11212" extrusionOk="0">
                <a:moveTo>
                  <a:pt x="1" y="1"/>
                </a:moveTo>
                <a:lnTo>
                  <a:pt x="1" y="11211"/>
                </a:lnTo>
                <a:lnTo>
                  <a:pt x="49996" y="11211"/>
                </a:lnTo>
                <a:lnTo>
                  <a:pt x="499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rot="5400000">
            <a:off x="8597772" y="4480486"/>
            <a:ext cx="73478" cy="680396"/>
          </a:xfrm>
          <a:custGeom>
            <a:avLst/>
            <a:gdLst/>
            <a:ahLst/>
            <a:cxnLst/>
            <a:rect l="l" t="t" r="r" b="b"/>
            <a:pathLst>
              <a:path w="1276" h="11815" extrusionOk="0">
                <a:moveTo>
                  <a:pt x="1" y="1"/>
                </a:moveTo>
                <a:lnTo>
                  <a:pt x="1" y="11815"/>
                </a:lnTo>
                <a:lnTo>
                  <a:pt x="1276" y="11815"/>
                </a:lnTo>
                <a:lnTo>
                  <a:pt x="1276" y="1"/>
                </a:lnTo>
                <a:close/>
              </a:path>
            </a:pathLst>
          </a:custGeom>
          <a:solidFill>
            <a:srgbClr val="352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rot="5400000">
            <a:off x="8470247" y="4270086"/>
            <a:ext cx="328465" cy="1173748"/>
          </a:xfrm>
          <a:custGeom>
            <a:avLst/>
            <a:gdLst/>
            <a:ahLst/>
            <a:cxnLst/>
            <a:rect l="l" t="t" r="r" b="b"/>
            <a:pathLst>
              <a:path w="5704" h="20382" extrusionOk="0">
                <a:moveTo>
                  <a:pt x="2860" y="1"/>
                </a:moveTo>
                <a:cubicBezTo>
                  <a:pt x="1291" y="1"/>
                  <a:pt x="0" y="1275"/>
                  <a:pt x="0" y="2860"/>
                </a:cubicBezTo>
                <a:cubicBezTo>
                  <a:pt x="0" y="4429"/>
                  <a:pt x="1291" y="5704"/>
                  <a:pt x="2860" y="5704"/>
                </a:cubicBezTo>
                <a:lnTo>
                  <a:pt x="2860" y="10183"/>
                </a:lnTo>
                <a:lnTo>
                  <a:pt x="2860" y="14678"/>
                </a:lnTo>
                <a:cubicBezTo>
                  <a:pt x="1291" y="14678"/>
                  <a:pt x="0" y="15953"/>
                  <a:pt x="0" y="17522"/>
                </a:cubicBezTo>
                <a:cubicBezTo>
                  <a:pt x="0" y="19106"/>
                  <a:pt x="1291" y="20381"/>
                  <a:pt x="2860" y="20381"/>
                </a:cubicBezTo>
                <a:cubicBezTo>
                  <a:pt x="4429" y="20381"/>
                  <a:pt x="5703" y="19106"/>
                  <a:pt x="5703" y="17522"/>
                </a:cubicBezTo>
                <a:lnTo>
                  <a:pt x="5703" y="10183"/>
                </a:lnTo>
                <a:lnTo>
                  <a:pt x="5703" y="2860"/>
                </a:lnTo>
                <a:cubicBezTo>
                  <a:pt x="5703" y="1275"/>
                  <a:pt x="4429" y="1"/>
                  <a:pt x="28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rot="5400000">
            <a:off x="8949660" y="4804154"/>
            <a:ext cx="114133" cy="225973"/>
          </a:xfrm>
          <a:custGeom>
            <a:avLst/>
            <a:gdLst/>
            <a:ahLst/>
            <a:cxnLst/>
            <a:rect l="l" t="t" r="r" b="b"/>
            <a:pathLst>
              <a:path w="1982" h="3924" extrusionOk="0">
                <a:moveTo>
                  <a:pt x="1" y="1"/>
                </a:moveTo>
                <a:lnTo>
                  <a:pt x="1" y="3923"/>
                </a:lnTo>
                <a:cubicBezTo>
                  <a:pt x="1099" y="3923"/>
                  <a:pt x="1981" y="3056"/>
                  <a:pt x="1981" y="1962"/>
                </a:cubicBezTo>
                <a:cubicBezTo>
                  <a:pt x="1981" y="883"/>
                  <a:pt x="1099" y="1"/>
                  <a:pt x="1" y="1"/>
                </a:cubicBezTo>
                <a:close/>
              </a:path>
            </a:pathLst>
          </a:custGeom>
          <a:solidFill>
            <a:srgbClr val="352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rot="5400000">
            <a:off x="8205611" y="4803723"/>
            <a:ext cx="114133" cy="226837"/>
          </a:xfrm>
          <a:custGeom>
            <a:avLst/>
            <a:gdLst/>
            <a:ahLst/>
            <a:cxnLst/>
            <a:rect l="l" t="t" r="r" b="b"/>
            <a:pathLst>
              <a:path w="1982" h="3939" extrusionOk="0">
                <a:moveTo>
                  <a:pt x="1" y="0"/>
                </a:moveTo>
                <a:lnTo>
                  <a:pt x="1" y="3938"/>
                </a:lnTo>
                <a:cubicBezTo>
                  <a:pt x="1099" y="3938"/>
                  <a:pt x="1981" y="3056"/>
                  <a:pt x="1981" y="1977"/>
                </a:cubicBezTo>
                <a:cubicBezTo>
                  <a:pt x="1981" y="883"/>
                  <a:pt x="1099" y="0"/>
                  <a:pt x="1" y="0"/>
                </a:cubicBezTo>
                <a:close/>
              </a:path>
            </a:pathLst>
          </a:custGeom>
          <a:solidFill>
            <a:srgbClr val="352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rot="5400000">
            <a:off x="7475046" y="3373521"/>
            <a:ext cx="2622018" cy="57472"/>
          </a:xfrm>
          <a:custGeom>
            <a:avLst/>
            <a:gdLst/>
            <a:ahLst/>
            <a:cxnLst/>
            <a:rect l="l" t="t" r="r" b="b"/>
            <a:pathLst>
              <a:path w="45533" h="998" extrusionOk="0">
                <a:moveTo>
                  <a:pt x="362" y="1"/>
                </a:moveTo>
                <a:cubicBezTo>
                  <a:pt x="166" y="1"/>
                  <a:pt x="1" y="150"/>
                  <a:pt x="1" y="346"/>
                </a:cubicBezTo>
                <a:lnTo>
                  <a:pt x="1" y="656"/>
                </a:lnTo>
                <a:cubicBezTo>
                  <a:pt x="1" y="836"/>
                  <a:pt x="166" y="997"/>
                  <a:pt x="362" y="997"/>
                </a:cubicBezTo>
                <a:lnTo>
                  <a:pt x="45191" y="997"/>
                </a:lnTo>
                <a:cubicBezTo>
                  <a:pt x="45387" y="997"/>
                  <a:pt x="45532" y="836"/>
                  <a:pt x="45532" y="656"/>
                </a:cubicBezTo>
                <a:lnTo>
                  <a:pt x="45532" y="346"/>
                </a:lnTo>
                <a:cubicBezTo>
                  <a:pt x="45532" y="150"/>
                  <a:pt x="45387" y="1"/>
                  <a:pt x="45191" y="1"/>
                </a:cubicBezTo>
                <a:close/>
              </a:path>
            </a:pathLst>
          </a:custGeom>
          <a:solidFill>
            <a:srgbClr val="352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rot="5400000">
            <a:off x="7323478" y="3373521"/>
            <a:ext cx="2622018" cy="57472"/>
          </a:xfrm>
          <a:custGeom>
            <a:avLst/>
            <a:gdLst/>
            <a:ahLst/>
            <a:cxnLst/>
            <a:rect l="l" t="t" r="r" b="b"/>
            <a:pathLst>
              <a:path w="45533" h="998" extrusionOk="0">
                <a:moveTo>
                  <a:pt x="362" y="1"/>
                </a:moveTo>
                <a:cubicBezTo>
                  <a:pt x="166" y="1"/>
                  <a:pt x="1" y="146"/>
                  <a:pt x="1" y="342"/>
                </a:cubicBezTo>
                <a:lnTo>
                  <a:pt x="1" y="656"/>
                </a:lnTo>
                <a:cubicBezTo>
                  <a:pt x="1" y="852"/>
                  <a:pt x="166" y="997"/>
                  <a:pt x="362" y="997"/>
                </a:cubicBezTo>
                <a:lnTo>
                  <a:pt x="45191" y="997"/>
                </a:lnTo>
                <a:cubicBezTo>
                  <a:pt x="45387" y="997"/>
                  <a:pt x="45532" y="852"/>
                  <a:pt x="45532" y="656"/>
                </a:cubicBezTo>
                <a:lnTo>
                  <a:pt x="45532" y="342"/>
                </a:lnTo>
                <a:cubicBezTo>
                  <a:pt x="45532" y="146"/>
                  <a:pt x="45387" y="1"/>
                  <a:pt x="45191" y="1"/>
                </a:cubicBezTo>
                <a:close/>
              </a:path>
            </a:pathLst>
          </a:custGeom>
          <a:solidFill>
            <a:srgbClr val="352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rot="5400000">
            <a:off x="7171939" y="3373550"/>
            <a:ext cx="2622018" cy="57415"/>
          </a:xfrm>
          <a:custGeom>
            <a:avLst/>
            <a:gdLst/>
            <a:ahLst/>
            <a:cxnLst/>
            <a:rect l="l" t="t" r="r" b="b"/>
            <a:pathLst>
              <a:path w="45533" h="997" extrusionOk="0">
                <a:moveTo>
                  <a:pt x="362" y="1"/>
                </a:moveTo>
                <a:cubicBezTo>
                  <a:pt x="166" y="1"/>
                  <a:pt x="1" y="146"/>
                  <a:pt x="1" y="342"/>
                </a:cubicBezTo>
                <a:lnTo>
                  <a:pt x="1" y="652"/>
                </a:lnTo>
                <a:cubicBezTo>
                  <a:pt x="1" y="848"/>
                  <a:pt x="166" y="997"/>
                  <a:pt x="362" y="997"/>
                </a:cubicBezTo>
                <a:lnTo>
                  <a:pt x="45191" y="997"/>
                </a:lnTo>
                <a:cubicBezTo>
                  <a:pt x="45387" y="997"/>
                  <a:pt x="45532" y="848"/>
                  <a:pt x="45532" y="652"/>
                </a:cubicBezTo>
                <a:lnTo>
                  <a:pt x="45532" y="342"/>
                </a:lnTo>
                <a:cubicBezTo>
                  <a:pt x="45532" y="146"/>
                  <a:pt x="45387" y="1"/>
                  <a:pt x="45191" y="1"/>
                </a:cubicBezTo>
                <a:close/>
              </a:path>
            </a:pathLst>
          </a:custGeom>
          <a:solidFill>
            <a:srgbClr val="352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rot="5400000">
            <a:off x="8716314" y="1643679"/>
            <a:ext cx="74400" cy="696694"/>
          </a:xfrm>
          <a:custGeom>
            <a:avLst/>
            <a:gdLst/>
            <a:ahLst/>
            <a:cxnLst/>
            <a:rect l="l" t="t" r="r" b="b"/>
            <a:pathLst>
              <a:path w="1292" h="12098" extrusionOk="0">
                <a:moveTo>
                  <a:pt x="1" y="1"/>
                </a:moveTo>
                <a:lnTo>
                  <a:pt x="1" y="12097"/>
                </a:lnTo>
                <a:lnTo>
                  <a:pt x="1291" y="12097"/>
                </a:lnTo>
                <a:lnTo>
                  <a:pt x="12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rot="5400000">
            <a:off x="8705603" y="1633888"/>
            <a:ext cx="96052" cy="717195"/>
          </a:xfrm>
          <a:custGeom>
            <a:avLst/>
            <a:gdLst/>
            <a:ahLst/>
            <a:cxnLst/>
            <a:rect l="l" t="t" r="r" b="b"/>
            <a:pathLst>
              <a:path w="1668" h="12454" extrusionOk="0">
                <a:moveTo>
                  <a:pt x="1291" y="377"/>
                </a:moveTo>
                <a:lnTo>
                  <a:pt x="1291" y="12097"/>
                </a:lnTo>
                <a:lnTo>
                  <a:pt x="361" y="12097"/>
                </a:lnTo>
                <a:lnTo>
                  <a:pt x="361" y="377"/>
                </a:lnTo>
                <a:close/>
                <a:moveTo>
                  <a:pt x="0" y="0"/>
                </a:moveTo>
                <a:lnTo>
                  <a:pt x="0" y="12454"/>
                </a:lnTo>
                <a:lnTo>
                  <a:pt x="1667" y="12454"/>
                </a:lnTo>
                <a:lnTo>
                  <a:pt x="166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rot="5400000">
            <a:off x="7319216" y="3141554"/>
            <a:ext cx="2867675" cy="642907"/>
          </a:xfrm>
          <a:custGeom>
            <a:avLst/>
            <a:gdLst/>
            <a:ahLst/>
            <a:cxnLst/>
            <a:rect l="l" t="t" r="r" b="b"/>
            <a:pathLst>
              <a:path w="49799" h="11164" extrusionOk="0">
                <a:moveTo>
                  <a:pt x="0" y="0"/>
                </a:moveTo>
                <a:lnTo>
                  <a:pt x="0" y="11163"/>
                </a:lnTo>
                <a:lnTo>
                  <a:pt x="49799" y="11163"/>
                </a:lnTo>
                <a:lnTo>
                  <a:pt x="497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rot="5400000">
            <a:off x="7308793" y="3131188"/>
            <a:ext cx="2889443" cy="664560"/>
          </a:xfrm>
          <a:custGeom>
            <a:avLst/>
            <a:gdLst/>
            <a:ahLst/>
            <a:cxnLst/>
            <a:rect l="l" t="t" r="r" b="b"/>
            <a:pathLst>
              <a:path w="50177" h="11540" extrusionOk="0">
                <a:moveTo>
                  <a:pt x="49800" y="377"/>
                </a:moveTo>
                <a:lnTo>
                  <a:pt x="49800" y="11179"/>
                </a:lnTo>
                <a:lnTo>
                  <a:pt x="377" y="11179"/>
                </a:lnTo>
                <a:lnTo>
                  <a:pt x="377" y="377"/>
                </a:lnTo>
                <a:close/>
                <a:moveTo>
                  <a:pt x="1" y="0"/>
                </a:moveTo>
                <a:lnTo>
                  <a:pt x="1" y="11540"/>
                </a:lnTo>
                <a:lnTo>
                  <a:pt x="50176" y="11540"/>
                </a:lnTo>
                <a:lnTo>
                  <a:pt x="501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rot="5400000">
            <a:off x="8716775" y="4475274"/>
            <a:ext cx="72557" cy="678611"/>
          </a:xfrm>
          <a:custGeom>
            <a:avLst/>
            <a:gdLst/>
            <a:ahLst/>
            <a:cxnLst/>
            <a:rect l="l" t="t" r="r" b="b"/>
            <a:pathLst>
              <a:path w="1260" h="11784" extrusionOk="0">
                <a:moveTo>
                  <a:pt x="1" y="0"/>
                </a:moveTo>
                <a:lnTo>
                  <a:pt x="1" y="11783"/>
                </a:lnTo>
                <a:lnTo>
                  <a:pt x="1260" y="11783"/>
                </a:lnTo>
                <a:lnTo>
                  <a:pt x="1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rot="5400000">
            <a:off x="8706381" y="4464016"/>
            <a:ext cx="94267" cy="700264"/>
          </a:xfrm>
          <a:custGeom>
            <a:avLst/>
            <a:gdLst/>
            <a:ahLst/>
            <a:cxnLst/>
            <a:rect l="l" t="t" r="r" b="b"/>
            <a:pathLst>
              <a:path w="1637" h="12160" extrusionOk="0">
                <a:moveTo>
                  <a:pt x="1275" y="377"/>
                </a:moveTo>
                <a:lnTo>
                  <a:pt x="1275" y="11783"/>
                </a:lnTo>
                <a:lnTo>
                  <a:pt x="377" y="11783"/>
                </a:lnTo>
                <a:lnTo>
                  <a:pt x="377" y="377"/>
                </a:lnTo>
                <a:close/>
                <a:moveTo>
                  <a:pt x="1" y="0"/>
                </a:moveTo>
                <a:lnTo>
                  <a:pt x="1" y="12159"/>
                </a:lnTo>
                <a:lnTo>
                  <a:pt x="1636" y="12159"/>
                </a:lnTo>
                <a:lnTo>
                  <a:pt x="16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rot="5400000">
            <a:off x="7598858" y="3373118"/>
            <a:ext cx="2611595" cy="57415"/>
          </a:xfrm>
          <a:custGeom>
            <a:avLst/>
            <a:gdLst/>
            <a:ahLst/>
            <a:cxnLst/>
            <a:rect l="l" t="t" r="r" b="b"/>
            <a:pathLst>
              <a:path w="45352" h="997" extrusionOk="0">
                <a:moveTo>
                  <a:pt x="342" y="1"/>
                </a:moveTo>
                <a:cubicBezTo>
                  <a:pt x="165" y="1"/>
                  <a:pt x="0" y="165"/>
                  <a:pt x="0" y="361"/>
                </a:cubicBezTo>
                <a:lnTo>
                  <a:pt x="0" y="656"/>
                </a:lnTo>
                <a:cubicBezTo>
                  <a:pt x="0" y="852"/>
                  <a:pt x="165" y="997"/>
                  <a:pt x="342" y="997"/>
                </a:cubicBezTo>
                <a:lnTo>
                  <a:pt x="45010" y="997"/>
                </a:lnTo>
                <a:cubicBezTo>
                  <a:pt x="45190" y="997"/>
                  <a:pt x="45351" y="852"/>
                  <a:pt x="45351" y="656"/>
                </a:cubicBezTo>
                <a:lnTo>
                  <a:pt x="45351" y="361"/>
                </a:lnTo>
                <a:cubicBezTo>
                  <a:pt x="45351" y="165"/>
                  <a:pt x="45190" y="1"/>
                  <a:pt x="450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rot="5400000">
            <a:off x="7447289" y="3373118"/>
            <a:ext cx="2611595" cy="57415"/>
          </a:xfrm>
          <a:custGeom>
            <a:avLst/>
            <a:gdLst/>
            <a:ahLst/>
            <a:cxnLst/>
            <a:rect l="l" t="t" r="r" b="b"/>
            <a:pathLst>
              <a:path w="45352" h="997" extrusionOk="0">
                <a:moveTo>
                  <a:pt x="342" y="1"/>
                </a:moveTo>
                <a:cubicBezTo>
                  <a:pt x="165" y="1"/>
                  <a:pt x="0" y="146"/>
                  <a:pt x="0" y="342"/>
                </a:cubicBezTo>
                <a:lnTo>
                  <a:pt x="0" y="656"/>
                </a:lnTo>
                <a:cubicBezTo>
                  <a:pt x="0" y="832"/>
                  <a:pt x="165" y="997"/>
                  <a:pt x="342" y="997"/>
                </a:cubicBezTo>
                <a:lnTo>
                  <a:pt x="45010" y="997"/>
                </a:lnTo>
                <a:cubicBezTo>
                  <a:pt x="45190" y="997"/>
                  <a:pt x="45351" y="832"/>
                  <a:pt x="45351" y="656"/>
                </a:cubicBezTo>
                <a:lnTo>
                  <a:pt x="45351" y="342"/>
                </a:lnTo>
                <a:cubicBezTo>
                  <a:pt x="45351" y="146"/>
                  <a:pt x="45190" y="1"/>
                  <a:pt x="450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rot="5400000">
            <a:off x="7296614" y="3373089"/>
            <a:ext cx="2611595" cy="57472"/>
          </a:xfrm>
          <a:custGeom>
            <a:avLst/>
            <a:gdLst/>
            <a:ahLst/>
            <a:cxnLst/>
            <a:rect l="l" t="t" r="r" b="b"/>
            <a:pathLst>
              <a:path w="45352" h="998" extrusionOk="0">
                <a:moveTo>
                  <a:pt x="342" y="1"/>
                </a:moveTo>
                <a:cubicBezTo>
                  <a:pt x="165" y="1"/>
                  <a:pt x="0" y="162"/>
                  <a:pt x="0" y="342"/>
                </a:cubicBezTo>
                <a:lnTo>
                  <a:pt x="0" y="652"/>
                </a:lnTo>
                <a:cubicBezTo>
                  <a:pt x="0" y="848"/>
                  <a:pt x="165" y="997"/>
                  <a:pt x="342" y="997"/>
                </a:cubicBezTo>
                <a:lnTo>
                  <a:pt x="45010" y="997"/>
                </a:lnTo>
                <a:cubicBezTo>
                  <a:pt x="45190" y="997"/>
                  <a:pt x="45351" y="848"/>
                  <a:pt x="45351" y="652"/>
                </a:cubicBezTo>
                <a:lnTo>
                  <a:pt x="45351" y="342"/>
                </a:lnTo>
                <a:cubicBezTo>
                  <a:pt x="45351" y="162"/>
                  <a:pt x="45190" y="1"/>
                  <a:pt x="450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rot="5400000">
            <a:off x="8589883" y="4266371"/>
            <a:ext cx="327543" cy="1168969"/>
          </a:xfrm>
          <a:custGeom>
            <a:avLst/>
            <a:gdLst/>
            <a:ahLst/>
            <a:cxnLst/>
            <a:rect l="l" t="t" r="r" b="b"/>
            <a:pathLst>
              <a:path w="5688" h="20299" extrusionOk="0">
                <a:moveTo>
                  <a:pt x="2844" y="1"/>
                </a:moveTo>
                <a:cubicBezTo>
                  <a:pt x="1275" y="1"/>
                  <a:pt x="0" y="1275"/>
                  <a:pt x="0" y="2844"/>
                </a:cubicBezTo>
                <a:cubicBezTo>
                  <a:pt x="0" y="4413"/>
                  <a:pt x="1275" y="5688"/>
                  <a:pt x="2844" y="5688"/>
                </a:cubicBezTo>
                <a:lnTo>
                  <a:pt x="2844" y="10152"/>
                </a:lnTo>
                <a:lnTo>
                  <a:pt x="2844" y="14612"/>
                </a:lnTo>
                <a:cubicBezTo>
                  <a:pt x="1275" y="14612"/>
                  <a:pt x="0" y="15886"/>
                  <a:pt x="0" y="17455"/>
                </a:cubicBezTo>
                <a:cubicBezTo>
                  <a:pt x="0" y="19024"/>
                  <a:pt x="1275" y="20299"/>
                  <a:pt x="2844" y="20299"/>
                </a:cubicBezTo>
                <a:cubicBezTo>
                  <a:pt x="4413" y="20299"/>
                  <a:pt x="5688" y="19024"/>
                  <a:pt x="5688" y="17455"/>
                </a:cubicBezTo>
                <a:lnTo>
                  <a:pt x="5688" y="10152"/>
                </a:lnTo>
                <a:lnTo>
                  <a:pt x="5688" y="2844"/>
                </a:lnTo>
                <a:cubicBezTo>
                  <a:pt x="5688" y="1275"/>
                  <a:pt x="4413" y="1"/>
                  <a:pt x="28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 name="Google Shape;181;p3"/>
          <p:cNvGrpSpPr/>
          <p:nvPr/>
        </p:nvGrpSpPr>
        <p:grpSpPr>
          <a:xfrm>
            <a:off x="8158464" y="4676519"/>
            <a:ext cx="1189452" cy="348325"/>
            <a:chOff x="6923101" y="3787157"/>
            <a:chExt cx="1261617" cy="369458"/>
          </a:xfrm>
        </p:grpSpPr>
        <p:sp>
          <p:nvSpPr>
            <p:cNvPr id="182" name="Google Shape;182;p3"/>
            <p:cNvSpPr/>
            <p:nvPr/>
          </p:nvSpPr>
          <p:spPr>
            <a:xfrm rot="5400000">
              <a:off x="7875391" y="3903847"/>
              <a:ext cx="142860" cy="262633"/>
            </a:xfrm>
            <a:custGeom>
              <a:avLst/>
              <a:gdLst/>
              <a:ahLst/>
              <a:cxnLst/>
              <a:rect l="l" t="t" r="r" b="b"/>
              <a:pathLst>
                <a:path w="2339" h="4300" extrusionOk="0">
                  <a:moveTo>
                    <a:pt x="181" y="1"/>
                  </a:moveTo>
                  <a:cubicBezTo>
                    <a:pt x="83" y="1"/>
                    <a:pt x="0" y="83"/>
                    <a:pt x="0" y="197"/>
                  </a:cubicBezTo>
                  <a:cubicBezTo>
                    <a:pt x="0" y="295"/>
                    <a:pt x="83" y="377"/>
                    <a:pt x="181" y="377"/>
                  </a:cubicBezTo>
                  <a:cubicBezTo>
                    <a:pt x="1161" y="377"/>
                    <a:pt x="1962" y="1177"/>
                    <a:pt x="1962" y="2158"/>
                  </a:cubicBezTo>
                  <a:cubicBezTo>
                    <a:pt x="1962" y="3123"/>
                    <a:pt x="1161" y="3923"/>
                    <a:pt x="181" y="3923"/>
                  </a:cubicBezTo>
                  <a:cubicBezTo>
                    <a:pt x="83" y="3923"/>
                    <a:pt x="0" y="4005"/>
                    <a:pt x="0" y="4103"/>
                  </a:cubicBezTo>
                  <a:cubicBezTo>
                    <a:pt x="0" y="4217"/>
                    <a:pt x="83" y="4300"/>
                    <a:pt x="181" y="4300"/>
                  </a:cubicBezTo>
                  <a:cubicBezTo>
                    <a:pt x="1373" y="4300"/>
                    <a:pt x="2338" y="3335"/>
                    <a:pt x="2338" y="2158"/>
                  </a:cubicBezTo>
                  <a:cubicBezTo>
                    <a:pt x="2338" y="966"/>
                    <a:pt x="1373"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rot="5400000">
              <a:off x="7089230" y="3904427"/>
              <a:ext cx="142860" cy="261473"/>
            </a:xfrm>
            <a:custGeom>
              <a:avLst/>
              <a:gdLst/>
              <a:ahLst/>
              <a:cxnLst/>
              <a:rect l="l" t="t" r="r" b="b"/>
              <a:pathLst>
                <a:path w="2339" h="4281" extrusionOk="0">
                  <a:moveTo>
                    <a:pt x="181" y="1"/>
                  </a:moveTo>
                  <a:cubicBezTo>
                    <a:pt x="83" y="1"/>
                    <a:pt x="0" y="83"/>
                    <a:pt x="0" y="181"/>
                  </a:cubicBezTo>
                  <a:cubicBezTo>
                    <a:pt x="0" y="279"/>
                    <a:pt x="83" y="377"/>
                    <a:pt x="181" y="377"/>
                  </a:cubicBezTo>
                  <a:cubicBezTo>
                    <a:pt x="1161" y="377"/>
                    <a:pt x="1962" y="1162"/>
                    <a:pt x="1962" y="2142"/>
                  </a:cubicBezTo>
                  <a:cubicBezTo>
                    <a:pt x="1962" y="3123"/>
                    <a:pt x="1161" y="3907"/>
                    <a:pt x="181" y="3907"/>
                  </a:cubicBezTo>
                  <a:cubicBezTo>
                    <a:pt x="83" y="3907"/>
                    <a:pt x="0" y="3986"/>
                    <a:pt x="0" y="4104"/>
                  </a:cubicBezTo>
                  <a:cubicBezTo>
                    <a:pt x="0" y="4202"/>
                    <a:pt x="83" y="4280"/>
                    <a:pt x="181" y="4280"/>
                  </a:cubicBezTo>
                  <a:cubicBezTo>
                    <a:pt x="1373" y="4280"/>
                    <a:pt x="2338" y="3319"/>
                    <a:pt x="2338" y="2142"/>
                  </a:cubicBezTo>
                  <a:cubicBezTo>
                    <a:pt x="2338" y="966"/>
                    <a:pt x="1373"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rot="5400000">
              <a:off x="7369181" y="3341077"/>
              <a:ext cx="369458" cy="1261617"/>
            </a:xfrm>
            <a:custGeom>
              <a:avLst/>
              <a:gdLst/>
              <a:ahLst/>
              <a:cxnLst/>
              <a:rect l="l" t="t" r="r" b="b"/>
              <a:pathLst>
                <a:path w="6049" h="20656" extrusionOk="0">
                  <a:moveTo>
                    <a:pt x="3025" y="373"/>
                  </a:moveTo>
                  <a:cubicBezTo>
                    <a:pt x="4496" y="373"/>
                    <a:pt x="5688" y="1569"/>
                    <a:pt x="5688" y="3020"/>
                  </a:cubicBezTo>
                  <a:lnTo>
                    <a:pt x="5688" y="17631"/>
                  </a:lnTo>
                  <a:cubicBezTo>
                    <a:pt x="5688" y="19102"/>
                    <a:pt x="4496" y="20298"/>
                    <a:pt x="3025" y="20298"/>
                  </a:cubicBezTo>
                  <a:cubicBezTo>
                    <a:pt x="1570" y="20298"/>
                    <a:pt x="377" y="19102"/>
                    <a:pt x="377" y="17631"/>
                  </a:cubicBezTo>
                  <a:cubicBezTo>
                    <a:pt x="377" y="16180"/>
                    <a:pt x="1570" y="14984"/>
                    <a:pt x="3025" y="14984"/>
                  </a:cubicBezTo>
                  <a:lnTo>
                    <a:pt x="3205" y="14984"/>
                  </a:lnTo>
                  <a:lnTo>
                    <a:pt x="3205" y="5688"/>
                  </a:lnTo>
                  <a:lnTo>
                    <a:pt x="3025" y="5688"/>
                  </a:lnTo>
                  <a:cubicBezTo>
                    <a:pt x="1570" y="5688"/>
                    <a:pt x="377" y="4491"/>
                    <a:pt x="377" y="3020"/>
                  </a:cubicBezTo>
                  <a:cubicBezTo>
                    <a:pt x="377" y="1569"/>
                    <a:pt x="1570" y="373"/>
                    <a:pt x="3025" y="373"/>
                  </a:cubicBezTo>
                  <a:close/>
                  <a:moveTo>
                    <a:pt x="3025" y="0"/>
                  </a:moveTo>
                  <a:cubicBezTo>
                    <a:pt x="1358" y="0"/>
                    <a:pt x="1" y="1353"/>
                    <a:pt x="1" y="3020"/>
                  </a:cubicBezTo>
                  <a:cubicBezTo>
                    <a:pt x="1" y="4640"/>
                    <a:pt x="1260" y="5947"/>
                    <a:pt x="2844" y="6045"/>
                  </a:cubicBezTo>
                  <a:lnTo>
                    <a:pt x="2844" y="14611"/>
                  </a:lnTo>
                  <a:cubicBezTo>
                    <a:pt x="1260" y="14709"/>
                    <a:pt x="1" y="16031"/>
                    <a:pt x="1" y="17631"/>
                  </a:cubicBezTo>
                  <a:cubicBezTo>
                    <a:pt x="1" y="19298"/>
                    <a:pt x="1358" y="20655"/>
                    <a:pt x="3025" y="20655"/>
                  </a:cubicBezTo>
                  <a:cubicBezTo>
                    <a:pt x="4692" y="20655"/>
                    <a:pt x="6049" y="19298"/>
                    <a:pt x="6049" y="17631"/>
                  </a:cubicBezTo>
                  <a:lnTo>
                    <a:pt x="6049" y="3020"/>
                  </a:lnTo>
                  <a:cubicBezTo>
                    <a:pt x="6049" y="1353"/>
                    <a:pt x="4692" y="0"/>
                    <a:pt x="3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 name="Google Shape;185;p3"/>
          <p:cNvSpPr/>
          <p:nvPr/>
        </p:nvSpPr>
        <p:spPr>
          <a:xfrm rot="5400000">
            <a:off x="8590315" y="1200542"/>
            <a:ext cx="326680" cy="1168969"/>
          </a:xfrm>
          <a:custGeom>
            <a:avLst/>
            <a:gdLst/>
            <a:ahLst/>
            <a:cxnLst/>
            <a:rect l="l" t="t" r="r" b="b"/>
            <a:pathLst>
              <a:path w="5673" h="20299" extrusionOk="0">
                <a:moveTo>
                  <a:pt x="2828" y="1"/>
                </a:moveTo>
                <a:cubicBezTo>
                  <a:pt x="1259" y="1"/>
                  <a:pt x="0" y="1275"/>
                  <a:pt x="0" y="2844"/>
                </a:cubicBezTo>
                <a:lnTo>
                  <a:pt x="0" y="10152"/>
                </a:lnTo>
                <a:lnTo>
                  <a:pt x="0" y="17455"/>
                </a:lnTo>
                <a:cubicBezTo>
                  <a:pt x="0" y="19024"/>
                  <a:pt x="1259" y="20299"/>
                  <a:pt x="2828" y="20299"/>
                </a:cubicBezTo>
                <a:cubicBezTo>
                  <a:pt x="4397" y="20299"/>
                  <a:pt x="5672" y="19024"/>
                  <a:pt x="5672" y="17455"/>
                </a:cubicBezTo>
                <a:cubicBezTo>
                  <a:pt x="5672" y="15886"/>
                  <a:pt x="4397" y="14612"/>
                  <a:pt x="2828" y="14612"/>
                </a:cubicBezTo>
                <a:lnTo>
                  <a:pt x="2828" y="10152"/>
                </a:lnTo>
                <a:lnTo>
                  <a:pt x="2828" y="5688"/>
                </a:lnTo>
                <a:cubicBezTo>
                  <a:pt x="4397" y="5688"/>
                  <a:pt x="5672" y="4413"/>
                  <a:pt x="5672" y="2844"/>
                </a:cubicBezTo>
                <a:cubicBezTo>
                  <a:pt x="5672" y="1275"/>
                  <a:pt x="4397" y="1"/>
                  <a:pt x="28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 name="Google Shape;186;p3"/>
          <p:cNvGrpSpPr/>
          <p:nvPr/>
        </p:nvGrpSpPr>
        <p:grpSpPr>
          <a:xfrm>
            <a:off x="8158464" y="1610379"/>
            <a:ext cx="1189452" cy="349246"/>
            <a:chOff x="6923101" y="534993"/>
            <a:chExt cx="1261617" cy="370435"/>
          </a:xfrm>
        </p:grpSpPr>
        <p:sp>
          <p:nvSpPr>
            <p:cNvPr id="187" name="Google Shape;187;p3"/>
            <p:cNvSpPr/>
            <p:nvPr/>
          </p:nvSpPr>
          <p:spPr>
            <a:xfrm rot="5400000">
              <a:off x="7368692" y="89402"/>
              <a:ext cx="370435" cy="1261617"/>
            </a:xfrm>
            <a:custGeom>
              <a:avLst/>
              <a:gdLst/>
              <a:ahLst/>
              <a:cxnLst/>
              <a:rect l="l" t="t" r="r" b="b"/>
              <a:pathLst>
                <a:path w="6065" h="20656" extrusionOk="0">
                  <a:moveTo>
                    <a:pt x="3024" y="373"/>
                  </a:moveTo>
                  <a:cubicBezTo>
                    <a:pt x="4495" y="373"/>
                    <a:pt x="5688" y="1569"/>
                    <a:pt x="5688" y="3020"/>
                  </a:cubicBezTo>
                  <a:cubicBezTo>
                    <a:pt x="5688" y="4491"/>
                    <a:pt x="4495" y="5688"/>
                    <a:pt x="3024" y="5688"/>
                  </a:cubicBezTo>
                  <a:lnTo>
                    <a:pt x="2844" y="5688"/>
                  </a:lnTo>
                  <a:lnTo>
                    <a:pt x="2844" y="14984"/>
                  </a:lnTo>
                  <a:lnTo>
                    <a:pt x="3024" y="14984"/>
                  </a:lnTo>
                  <a:cubicBezTo>
                    <a:pt x="4495" y="14984"/>
                    <a:pt x="5688" y="16180"/>
                    <a:pt x="5688" y="17631"/>
                  </a:cubicBezTo>
                  <a:cubicBezTo>
                    <a:pt x="5688" y="19102"/>
                    <a:pt x="4495" y="20298"/>
                    <a:pt x="3024" y="20298"/>
                  </a:cubicBezTo>
                  <a:cubicBezTo>
                    <a:pt x="1569" y="20298"/>
                    <a:pt x="377" y="19102"/>
                    <a:pt x="377" y="17631"/>
                  </a:cubicBezTo>
                  <a:lnTo>
                    <a:pt x="377" y="3020"/>
                  </a:lnTo>
                  <a:cubicBezTo>
                    <a:pt x="377" y="1569"/>
                    <a:pt x="1569" y="373"/>
                    <a:pt x="3024" y="373"/>
                  </a:cubicBezTo>
                  <a:close/>
                  <a:moveTo>
                    <a:pt x="3024" y="0"/>
                  </a:moveTo>
                  <a:cubicBezTo>
                    <a:pt x="1357" y="0"/>
                    <a:pt x="0" y="1353"/>
                    <a:pt x="0" y="3020"/>
                  </a:cubicBezTo>
                  <a:lnTo>
                    <a:pt x="0" y="17631"/>
                  </a:lnTo>
                  <a:cubicBezTo>
                    <a:pt x="0" y="19298"/>
                    <a:pt x="1357" y="20655"/>
                    <a:pt x="3024" y="20655"/>
                  </a:cubicBezTo>
                  <a:cubicBezTo>
                    <a:pt x="4707" y="20655"/>
                    <a:pt x="6064" y="19298"/>
                    <a:pt x="6064" y="17631"/>
                  </a:cubicBezTo>
                  <a:cubicBezTo>
                    <a:pt x="6064" y="16031"/>
                    <a:pt x="4805" y="14709"/>
                    <a:pt x="3220" y="14611"/>
                  </a:cubicBezTo>
                  <a:lnTo>
                    <a:pt x="3220" y="6045"/>
                  </a:lnTo>
                  <a:cubicBezTo>
                    <a:pt x="4805" y="5947"/>
                    <a:pt x="6064" y="4640"/>
                    <a:pt x="6064" y="3020"/>
                  </a:cubicBezTo>
                  <a:cubicBezTo>
                    <a:pt x="6064" y="1353"/>
                    <a:pt x="4707" y="0"/>
                    <a:pt x="30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rot="5400000">
              <a:off x="7089230" y="526443"/>
              <a:ext cx="142860" cy="261473"/>
            </a:xfrm>
            <a:custGeom>
              <a:avLst/>
              <a:gdLst/>
              <a:ahLst/>
              <a:cxnLst/>
              <a:rect l="l" t="t" r="r" b="b"/>
              <a:pathLst>
                <a:path w="2339" h="4281" extrusionOk="0">
                  <a:moveTo>
                    <a:pt x="2142" y="1"/>
                  </a:moveTo>
                  <a:cubicBezTo>
                    <a:pt x="966" y="1"/>
                    <a:pt x="1" y="966"/>
                    <a:pt x="1" y="2142"/>
                  </a:cubicBezTo>
                  <a:cubicBezTo>
                    <a:pt x="1" y="3319"/>
                    <a:pt x="966" y="4280"/>
                    <a:pt x="2142" y="4280"/>
                  </a:cubicBezTo>
                  <a:cubicBezTo>
                    <a:pt x="2240" y="4280"/>
                    <a:pt x="2339" y="4202"/>
                    <a:pt x="2339" y="4104"/>
                  </a:cubicBezTo>
                  <a:cubicBezTo>
                    <a:pt x="2339" y="3986"/>
                    <a:pt x="2240" y="3907"/>
                    <a:pt x="2142" y="3907"/>
                  </a:cubicBezTo>
                  <a:cubicBezTo>
                    <a:pt x="1162" y="3907"/>
                    <a:pt x="377" y="3123"/>
                    <a:pt x="377" y="2142"/>
                  </a:cubicBezTo>
                  <a:cubicBezTo>
                    <a:pt x="377" y="1162"/>
                    <a:pt x="1162" y="377"/>
                    <a:pt x="2142" y="377"/>
                  </a:cubicBezTo>
                  <a:cubicBezTo>
                    <a:pt x="2240" y="377"/>
                    <a:pt x="2339" y="279"/>
                    <a:pt x="2339" y="181"/>
                  </a:cubicBezTo>
                  <a:cubicBezTo>
                    <a:pt x="2339" y="83"/>
                    <a:pt x="2240" y="1"/>
                    <a:pt x="21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rot="5400000">
              <a:off x="7875391" y="525862"/>
              <a:ext cx="142860" cy="262633"/>
            </a:xfrm>
            <a:custGeom>
              <a:avLst/>
              <a:gdLst/>
              <a:ahLst/>
              <a:cxnLst/>
              <a:rect l="l" t="t" r="r" b="b"/>
              <a:pathLst>
                <a:path w="2339" h="4300" extrusionOk="0">
                  <a:moveTo>
                    <a:pt x="2142" y="1"/>
                  </a:moveTo>
                  <a:cubicBezTo>
                    <a:pt x="966" y="1"/>
                    <a:pt x="1" y="966"/>
                    <a:pt x="1" y="2158"/>
                  </a:cubicBezTo>
                  <a:cubicBezTo>
                    <a:pt x="1" y="3335"/>
                    <a:pt x="966" y="4300"/>
                    <a:pt x="2142" y="4300"/>
                  </a:cubicBezTo>
                  <a:cubicBezTo>
                    <a:pt x="2240" y="4300"/>
                    <a:pt x="2339" y="4217"/>
                    <a:pt x="2339" y="4103"/>
                  </a:cubicBezTo>
                  <a:cubicBezTo>
                    <a:pt x="2339" y="4005"/>
                    <a:pt x="2240" y="3923"/>
                    <a:pt x="2142" y="3923"/>
                  </a:cubicBezTo>
                  <a:cubicBezTo>
                    <a:pt x="1162" y="3923"/>
                    <a:pt x="377" y="3123"/>
                    <a:pt x="377" y="2158"/>
                  </a:cubicBezTo>
                  <a:cubicBezTo>
                    <a:pt x="377" y="1177"/>
                    <a:pt x="1162" y="377"/>
                    <a:pt x="2142" y="377"/>
                  </a:cubicBezTo>
                  <a:cubicBezTo>
                    <a:pt x="2240" y="377"/>
                    <a:pt x="2339" y="295"/>
                    <a:pt x="2339" y="197"/>
                  </a:cubicBezTo>
                  <a:cubicBezTo>
                    <a:pt x="2339" y="83"/>
                    <a:pt x="2240" y="1"/>
                    <a:pt x="21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 name="Google Shape;190;p3"/>
          <p:cNvGrpSpPr/>
          <p:nvPr/>
        </p:nvGrpSpPr>
        <p:grpSpPr>
          <a:xfrm>
            <a:off x="-59200" y="4753125"/>
            <a:ext cx="2512593" cy="268593"/>
            <a:chOff x="-59200" y="4753125"/>
            <a:chExt cx="2512593" cy="268593"/>
          </a:xfrm>
        </p:grpSpPr>
        <p:sp>
          <p:nvSpPr>
            <p:cNvPr id="191" name="Google Shape;191;p3"/>
            <p:cNvSpPr/>
            <p:nvPr/>
          </p:nvSpPr>
          <p:spPr>
            <a:xfrm>
              <a:off x="-59200" y="4753125"/>
              <a:ext cx="2512593" cy="268593"/>
            </a:xfrm>
            <a:custGeom>
              <a:avLst/>
              <a:gdLst/>
              <a:ahLst/>
              <a:cxnLst/>
              <a:rect l="l" t="t" r="r" b="b"/>
              <a:pathLst>
                <a:path w="61026" h="6524" extrusionOk="0">
                  <a:moveTo>
                    <a:pt x="1" y="0"/>
                  </a:moveTo>
                  <a:lnTo>
                    <a:pt x="1" y="6523"/>
                  </a:lnTo>
                  <a:lnTo>
                    <a:pt x="61025" y="6523"/>
                  </a:lnTo>
                  <a:lnTo>
                    <a:pt x="61025" y="0"/>
                  </a:ln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706" y="4798331"/>
              <a:ext cx="82757" cy="185759"/>
            </a:xfrm>
            <a:custGeom>
              <a:avLst/>
              <a:gdLst/>
              <a:ahLst/>
              <a:cxnLst/>
              <a:rect l="l" t="t" r="r" b="b"/>
              <a:pathLst>
                <a:path w="2010" h="4512" extrusionOk="0">
                  <a:moveTo>
                    <a:pt x="1" y="0"/>
                  </a:moveTo>
                  <a:lnTo>
                    <a:pt x="1" y="4511"/>
                  </a:lnTo>
                  <a:lnTo>
                    <a:pt x="2009" y="4511"/>
                  </a:lnTo>
                  <a:lnTo>
                    <a:pt x="20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125252" y="4798331"/>
              <a:ext cx="82716" cy="185759"/>
            </a:xfrm>
            <a:custGeom>
              <a:avLst/>
              <a:gdLst/>
              <a:ahLst/>
              <a:cxnLst/>
              <a:rect l="l" t="t" r="r" b="b"/>
              <a:pathLst>
                <a:path w="2009" h="4512" extrusionOk="0">
                  <a:moveTo>
                    <a:pt x="0" y="0"/>
                  </a:moveTo>
                  <a:lnTo>
                    <a:pt x="0" y="4511"/>
                  </a:lnTo>
                  <a:lnTo>
                    <a:pt x="2008" y="4511"/>
                  </a:lnTo>
                  <a:lnTo>
                    <a:pt x="20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257003" y="4798331"/>
              <a:ext cx="82880" cy="185759"/>
            </a:xfrm>
            <a:custGeom>
              <a:avLst/>
              <a:gdLst/>
              <a:ahLst/>
              <a:cxnLst/>
              <a:rect l="l" t="t" r="r" b="b"/>
              <a:pathLst>
                <a:path w="2013" h="4512" extrusionOk="0">
                  <a:moveTo>
                    <a:pt x="1" y="0"/>
                  </a:moveTo>
                  <a:lnTo>
                    <a:pt x="1" y="4511"/>
                  </a:lnTo>
                  <a:lnTo>
                    <a:pt x="2013" y="4511"/>
                  </a:lnTo>
                  <a:lnTo>
                    <a:pt x="20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381507" y="4798331"/>
              <a:ext cx="82921" cy="185759"/>
            </a:xfrm>
            <a:custGeom>
              <a:avLst/>
              <a:gdLst/>
              <a:ahLst/>
              <a:cxnLst/>
              <a:rect l="l" t="t" r="r" b="b"/>
              <a:pathLst>
                <a:path w="2014" h="4512" extrusionOk="0">
                  <a:moveTo>
                    <a:pt x="1" y="0"/>
                  </a:moveTo>
                  <a:lnTo>
                    <a:pt x="1" y="4511"/>
                  </a:lnTo>
                  <a:lnTo>
                    <a:pt x="2013" y="4511"/>
                  </a:lnTo>
                  <a:lnTo>
                    <a:pt x="20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509430" y="4798331"/>
              <a:ext cx="82716" cy="185759"/>
            </a:xfrm>
            <a:custGeom>
              <a:avLst/>
              <a:gdLst/>
              <a:ahLst/>
              <a:cxnLst/>
              <a:rect l="l" t="t" r="r" b="b"/>
              <a:pathLst>
                <a:path w="2009" h="4512" extrusionOk="0">
                  <a:moveTo>
                    <a:pt x="0" y="0"/>
                  </a:moveTo>
                  <a:lnTo>
                    <a:pt x="0" y="4511"/>
                  </a:lnTo>
                  <a:lnTo>
                    <a:pt x="2009" y="4511"/>
                  </a:lnTo>
                  <a:lnTo>
                    <a:pt x="20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633276" y="4798331"/>
              <a:ext cx="82757" cy="185759"/>
            </a:xfrm>
            <a:custGeom>
              <a:avLst/>
              <a:gdLst/>
              <a:ahLst/>
              <a:cxnLst/>
              <a:rect l="l" t="t" r="r" b="b"/>
              <a:pathLst>
                <a:path w="2010" h="4512" extrusionOk="0">
                  <a:moveTo>
                    <a:pt x="1" y="0"/>
                  </a:moveTo>
                  <a:lnTo>
                    <a:pt x="1" y="4511"/>
                  </a:lnTo>
                  <a:lnTo>
                    <a:pt x="2009" y="4511"/>
                  </a:lnTo>
                  <a:lnTo>
                    <a:pt x="20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765727" y="4798331"/>
              <a:ext cx="82880" cy="185759"/>
            </a:xfrm>
            <a:custGeom>
              <a:avLst/>
              <a:gdLst/>
              <a:ahLst/>
              <a:cxnLst/>
              <a:rect l="l" t="t" r="r" b="b"/>
              <a:pathLst>
                <a:path w="2013" h="4512" extrusionOk="0">
                  <a:moveTo>
                    <a:pt x="0" y="0"/>
                  </a:moveTo>
                  <a:lnTo>
                    <a:pt x="0" y="4511"/>
                  </a:lnTo>
                  <a:lnTo>
                    <a:pt x="2012" y="4511"/>
                  </a:lnTo>
                  <a:lnTo>
                    <a:pt x="20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889573" y="4798331"/>
              <a:ext cx="82880" cy="185759"/>
            </a:xfrm>
            <a:custGeom>
              <a:avLst/>
              <a:gdLst/>
              <a:ahLst/>
              <a:cxnLst/>
              <a:rect l="l" t="t" r="r" b="b"/>
              <a:pathLst>
                <a:path w="2013" h="4512" extrusionOk="0">
                  <a:moveTo>
                    <a:pt x="1" y="0"/>
                  </a:moveTo>
                  <a:lnTo>
                    <a:pt x="1" y="4511"/>
                  </a:lnTo>
                  <a:lnTo>
                    <a:pt x="2013" y="4511"/>
                  </a:lnTo>
                  <a:lnTo>
                    <a:pt x="20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1018771" y="4798331"/>
              <a:ext cx="82880" cy="185759"/>
            </a:xfrm>
            <a:custGeom>
              <a:avLst/>
              <a:gdLst/>
              <a:ahLst/>
              <a:cxnLst/>
              <a:rect l="l" t="t" r="r" b="b"/>
              <a:pathLst>
                <a:path w="2013" h="4512" extrusionOk="0">
                  <a:moveTo>
                    <a:pt x="1" y="0"/>
                  </a:moveTo>
                  <a:lnTo>
                    <a:pt x="1" y="4511"/>
                  </a:lnTo>
                  <a:lnTo>
                    <a:pt x="2013" y="4511"/>
                  </a:lnTo>
                  <a:lnTo>
                    <a:pt x="20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1142658" y="4798331"/>
              <a:ext cx="82716" cy="185759"/>
            </a:xfrm>
            <a:custGeom>
              <a:avLst/>
              <a:gdLst/>
              <a:ahLst/>
              <a:cxnLst/>
              <a:rect l="l" t="t" r="r" b="b"/>
              <a:pathLst>
                <a:path w="2009" h="4512" extrusionOk="0">
                  <a:moveTo>
                    <a:pt x="0" y="0"/>
                  </a:moveTo>
                  <a:lnTo>
                    <a:pt x="0" y="4511"/>
                  </a:lnTo>
                  <a:lnTo>
                    <a:pt x="2008" y="4511"/>
                  </a:lnTo>
                  <a:lnTo>
                    <a:pt x="20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1275233" y="4798331"/>
              <a:ext cx="82716" cy="185759"/>
            </a:xfrm>
            <a:custGeom>
              <a:avLst/>
              <a:gdLst/>
              <a:ahLst/>
              <a:cxnLst/>
              <a:rect l="l" t="t" r="r" b="b"/>
              <a:pathLst>
                <a:path w="2009" h="4512" extrusionOk="0">
                  <a:moveTo>
                    <a:pt x="0" y="0"/>
                  </a:moveTo>
                  <a:lnTo>
                    <a:pt x="0" y="4511"/>
                  </a:lnTo>
                  <a:lnTo>
                    <a:pt x="2009" y="4511"/>
                  </a:lnTo>
                  <a:lnTo>
                    <a:pt x="20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1398914" y="4798331"/>
              <a:ext cx="82921" cy="185759"/>
            </a:xfrm>
            <a:custGeom>
              <a:avLst/>
              <a:gdLst/>
              <a:ahLst/>
              <a:cxnLst/>
              <a:rect l="l" t="t" r="r" b="b"/>
              <a:pathLst>
                <a:path w="2014" h="4512" extrusionOk="0">
                  <a:moveTo>
                    <a:pt x="1" y="0"/>
                  </a:moveTo>
                  <a:lnTo>
                    <a:pt x="1" y="4511"/>
                  </a:lnTo>
                  <a:lnTo>
                    <a:pt x="2013" y="4511"/>
                  </a:lnTo>
                  <a:lnTo>
                    <a:pt x="20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204;p3"/>
          <p:cNvGrpSpPr/>
          <p:nvPr/>
        </p:nvGrpSpPr>
        <p:grpSpPr>
          <a:xfrm rot="-5400000">
            <a:off x="-331525" y="369864"/>
            <a:ext cx="1441474" cy="441838"/>
            <a:chOff x="8160248" y="497017"/>
            <a:chExt cx="1441474" cy="441838"/>
          </a:xfrm>
        </p:grpSpPr>
        <p:sp>
          <p:nvSpPr>
            <p:cNvPr id="205" name="Google Shape;205;p3"/>
            <p:cNvSpPr/>
            <p:nvPr/>
          </p:nvSpPr>
          <p:spPr>
            <a:xfrm>
              <a:off x="8160248" y="497017"/>
              <a:ext cx="1441474" cy="172483"/>
            </a:xfrm>
            <a:custGeom>
              <a:avLst/>
              <a:gdLst/>
              <a:ahLst/>
              <a:cxnLst/>
              <a:rect l="l" t="t" r="r" b="b"/>
              <a:pathLst>
                <a:path w="24939" h="2984" extrusionOk="0">
                  <a:moveTo>
                    <a:pt x="21324" y="1"/>
                  </a:moveTo>
                  <a:cubicBezTo>
                    <a:pt x="20783" y="1"/>
                    <a:pt x="20242" y="189"/>
                    <a:pt x="19855" y="568"/>
                  </a:cubicBezTo>
                  <a:lnTo>
                    <a:pt x="18906" y="1497"/>
                  </a:lnTo>
                  <a:cubicBezTo>
                    <a:pt x="18743" y="1652"/>
                    <a:pt x="18494" y="1730"/>
                    <a:pt x="18247" y="1730"/>
                  </a:cubicBezTo>
                  <a:cubicBezTo>
                    <a:pt x="18000" y="1730"/>
                    <a:pt x="17755" y="1652"/>
                    <a:pt x="17600" y="1497"/>
                  </a:cubicBezTo>
                  <a:lnTo>
                    <a:pt x="16733" y="615"/>
                  </a:lnTo>
                  <a:cubicBezTo>
                    <a:pt x="16345" y="227"/>
                    <a:pt x="15790" y="30"/>
                    <a:pt x="15236" y="30"/>
                  </a:cubicBezTo>
                  <a:cubicBezTo>
                    <a:pt x="14692" y="30"/>
                    <a:pt x="14148" y="219"/>
                    <a:pt x="13760" y="599"/>
                  </a:cubicBezTo>
                  <a:lnTo>
                    <a:pt x="12795" y="1533"/>
                  </a:lnTo>
                  <a:cubicBezTo>
                    <a:pt x="12643" y="1677"/>
                    <a:pt x="12403" y="1751"/>
                    <a:pt x="12162" y="1751"/>
                  </a:cubicBezTo>
                  <a:cubicBezTo>
                    <a:pt x="11912" y="1751"/>
                    <a:pt x="11662" y="1673"/>
                    <a:pt x="11504" y="1513"/>
                  </a:cubicBezTo>
                  <a:lnTo>
                    <a:pt x="10638" y="650"/>
                  </a:lnTo>
                  <a:cubicBezTo>
                    <a:pt x="10249" y="253"/>
                    <a:pt x="9693" y="57"/>
                    <a:pt x="9138" y="57"/>
                  </a:cubicBezTo>
                  <a:cubicBezTo>
                    <a:pt x="8595" y="57"/>
                    <a:pt x="8052" y="245"/>
                    <a:pt x="7664" y="615"/>
                  </a:cubicBezTo>
                  <a:lnTo>
                    <a:pt x="6700" y="1548"/>
                  </a:lnTo>
                  <a:cubicBezTo>
                    <a:pt x="6545" y="1703"/>
                    <a:pt x="6296" y="1781"/>
                    <a:pt x="6048" y="1781"/>
                  </a:cubicBezTo>
                  <a:cubicBezTo>
                    <a:pt x="5801" y="1781"/>
                    <a:pt x="5556" y="1703"/>
                    <a:pt x="5409" y="1548"/>
                  </a:cubicBezTo>
                  <a:lnTo>
                    <a:pt x="4542" y="682"/>
                  </a:lnTo>
                  <a:cubicBezTo>
                    <a:pt x="4152" y="283"/>
                    <a:pt x="3594" y="83"/>
                    <a:pt x="3037" y="83"/>
                  </a:cubicBezTo>
                  <a:cubicBezTo>
                    <a:pt x="2496" y="83"/>
                    <a:pt x="1955" y="272"/>
                    <a:pt x="1569" y="650"/>
                  </a:cubicBezTo>
                  <a:lnTo>
                    <a:pt x="243" y="1941"/>
                  </a:lnTo>
                  <a:cubicBezTo>
                    <a:pt x="16" y="2168"/>
                    <a:pt x="0" y="2545"/>
                    <a:pt x="228" y="2772"/>
                  </a:cubicBezTo>
                  <a:cubicBezTo>
                    <a:pt x="343" y="2898"/>
                    <a:pt x="501" y="2960"/>
                    <a:pt x="659" y="2960"/>
                  </a:cubicBezTo>
                  <a:cubicBezTo>
                    <a:pt x="812" y="2960"/>
                    <a:pt x="965" y="2902"/>
                    <a:pt x="1079" y="2788"/>
                  </a:cubicBezTo>
                  <a:lnTo>
                    <a:pt x="2401" y="1513"/>
                  </a:lnTo>
                  <a:cubicBezTo>
                    <a:pt x="2556" y="1358"/>
                    <a:pt x="2801" y="1281"/>
                    <a:pt x="3046" y="1281"/>
                  </a:cubicBezTo>
                  <a:cubicBezTo>
                    <a:pt x="3291" y="1281"/>
                    <a:pt x="3536" y="1358"/>
                    <a:pt x="3691" y="1513"/>
                  </a:cubicBezTo>
                  <a:lnTo>
                    <a:pt x="4558" y="2380"/>
                  </a:lnTo>
                  <a:cubicBezTo>
                    <a:pt x="4950" y="2772"/>
                    <a:pt x="5507" y="2984"/>
                    <a:pt x="6060" y="2984"/>
                  </a:cubicBezTo>
                  <a:cubicBezTo>
                    <a:pt x="6601" y="2984"/>
                    <a:pt x="7139" y="2788"/>
                    <a:pt x="7531" y="2415"/>
                  </a:cubicBezTo>
                  <a:lnTo>
                    <a:pt x="8496" y="1482"/>
                  </a:lnTo>
                  <a:cubicBezTo>
                    <a:pt x="8651" y="1327"/>
                    <a:pt x="8896" y="1249"/>
                    <a:pt x="9141" y="1249"/>
                  </a:cubicBezTo>
                  <a:cubicBezTo>
                    <a:pt x="9386" y="1249"/>
                    <a:pt x="9632" y="1327"/>
                    <a:pt x="9786" y="1482"/>
                  </a:cubicBezTo>
                  <a:lnTo>
                    <a:pt x="10653" y="2364"/>
                  </a:lnTo>
                  <a:cubicBezTo>
                    <a:pt x="11042" y="2753"/>
                    <a:pt x="11597" y="2949"/>
                    <a:pt x="12153" y="2949"/>
                  </a:cubicBezTo>
                  <a:cubicBezTo>
                    <a:pt x="12697" y="2949"/>
                    <a:pt x="13242" y="2760"/>
                    <a:pt x="13630" y="2380"/>
                  </a:cubicBezTo>
                  <a:lnTo>
                    <a:pt x="14591" y="1450"/>
                  </a:lnTo>
                  <a:cubicBezTo>
                    <a:pt x="14746" y="1305"/>
                    <a:pt x="14992" y="1232"/>
                    <a:pt x="15236" y="1232"/>
                  </a:cubicBezTo>
                  <a:cubicBezTo>
                    <a:pt x="15487" y="1232"/>
                    <a:pt x="15737" y="1309"/>
                    <a:pt x="15886" y="1466"/>
                  </a:cubicBezTo>
                  <a:lnTo>
                    <a:pt x="16749" y="2333"/>
                  </a:lnTo>
                  <a:cubicBezTo>
                    <a:pt x="17135" y="2727"/>
                    <a:pt x="17687" y="2923"/>
                    <a:pt x="18242" y="2923"/>
                  </a:cubicBezTo>
                  <a:cubicBezTo>
                    <a:pt x="18791" y="2923"/>
                    <a:pt x="19343" y="2731"/>
                    <a:pt x="19741" y="2349"/>
                  </a:cubicBezTo>
                  <a:lnTo>
                    <a:pt x="20691" y="1435"/>
                  </a:lnTo>
                  <a:cubicBezTo>
                    <a:pt x="20846" y="1278"/>
                    <a:pt x="21095" y="1199"/>
                    <a:pt x="21344" y="1199"/>
                  </a:cubicBezTo>
                  <a:cubicBezTo>
                    <a:pt x="21593" y="1199"/>
                    <a:pt x="21842" y="1278"/>
                    <a:pt x="21997" y="1435"/>
                  </a:cubicBezTo>
                  <a:lnTo>
                    <a:pt x="22848" y="2298"/>
                  </a:lnTo>
                  <a:cubicBezTo>
                    <a:pt x="23221" y="2674"/>
                    <a:pt x="23762" y="2886"/>
                    <a:pt x="24335" y="2886"/>
                  </a:cubicBezTo>
                  <a:cubicBezTo>
                    <a:pt x="24345" y="2887"/>
                    <a:pt x="24356" y="2887"/>
                    <a:pt x="24367" y="2887"/>
                  </a:cubicBezTo>
                  <a:cubicBezTo>
                    <a:pt x="24678" y="2887"/>
                    <a:pt x="24939" y="2616"/>
                    <a:pt x="24939" y="2298"/>
                  </a:cubicBezTo>
                  <a:cubicBezTo>
                    <a:pt x="24939" y="1972"/>
                    <a:pt x="24676" y="1694"/>
                    <a:pt x="24350" y="1694"/>
                  </a:cubicBezTo>
                  <a:cubicBezTo>
                    <a:pt x="24088" y="1694"/>
                    <a:pt x="23844" y="1611"/>
                    <a:pt x="23695" y="1466"/>
                  </a:cubicBezTo>
                  <a:lnTo>
                    <a:pt x="22828" y="599"/>
                  </a:lnTo>
                  <a:cubicBezTo>
                    <a:pt x="22440" y="201"/>
                    <a:pt x="21882" y="1"/>
                    <a:pt x="21324" y="1"/>
                  </a:cubicBezTo>
                  <a:close/>
                </a:path>
              </a:pathLst>
            </a:cu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8160248" y="766257"/>
              <a:ext cx="1441474" cy="172598"/>
            </a:xfrm>
            <a:custGeom>
              <a:avLst/>
              <a:gdLst/>
              <a:ahLst/>
              <a:cxnLst/>
              <a:rect l="l" t="t" r="r" b="b"/>
              <a:pathLst>
                <a:path w="24939" h="2986" extrusionOk="0">
                  <a:moveTo>
                    <a:pt x="21320" y="1"/>
                  </a:moveTo>
                  <a:cubicBezTo>
                    <a:pt x="20780" y="1"/>
                    <a:pt x="20241" y="188"/>
                    <a:pt x="19855" y="566"/>
                  </a:cubicBezTo>
                  <a:lnTo>
                    <a:pt x="18906" y="1499"/>
                  </a:lnTo>
                  <a:cubicBezTo>
                    <a:pt x="18743" y="1654"/>
                    <a:pt x="18494" y="1732"/>
                    <a:pt x="18247" y="1732"/>
                  </a:cubicBezTo>
                  <a:cubicBezTo>
                    <a:pt x="18000" y="1732"/>
                    <a:pt x="17755" y="1654"/>
                    <a:pt x="17600" y="1499"/>
                  </a:cubicBezTo>
                  <a:lnTo>
                    <a:pt x="16733" y="617"/>
                  </a:lnTo>
                  <a:cubicBezTo>
                    <a:pt x="16345" y="228"/>
                    <a:pt x="15790" y="32"/>
                    <a:pt x="15236" y="32"/>
                  </a:cubicBezTo>
                  <a:cubicBezTo>
                    <a:pt x="14692" y="32"/>
                    <a:pt x="14148" y="220"/>
                    <a:pt x="13760" y="601"/>
                  </a:cubicBezTo>
                  <a:lnTo>
                    <a:pt x="12795" y="1531"/>
                  </a:lnTo>
                  <a:cubicBezTo>
                    <a:pt x="12644" y="1682"/>
                    <a:pt x="12407" y="1755"/>
                    <a:pt x="12168" y="1755"/>
                  </a:cubicBezTo>
                  <a:cubicBezTo>
                    <a:pt x="11917" y="1755"/>
                    <a:pt x="11663" y="1674"/>
                    <a:pt x="11504" y="1515"/>
                  </a:cubicBezTo>
                  <a:lnTo>
                    <a:pt x="10638" y="648"/>
                  </a:lnTo>
                  <a:cubicBezTo>
                    <a:pt x="10251" y="254"/>
                    <a:pt x="9701" y="58"/>
                    <a:pt x="9149" y="58"/>
                  </a:cubicBezTo>
                  <a:cubicBezTo>
                    <a:pt x="8602" y="58"/>
                    <a:pt x="8055" y="250"/>
                    <a:pt x="7664" y="632"/>
                  </a:cubicBezTo>
                  <a:lnTo>
                    <a:pt x="6700" y="1562"/>
                  </a:lnTo>
                  <a:cubicBezTo>
                    <a:pt x="6547" y="1707"/>
                    <a:pt x="6302" y="1781"/>
                    <a:pt x="6058" y="1781"/>
                  </a:cubicBezTo>
                  <a:cubicBezTo>
                    <a:pt x="5808" y="1781"/>
                    <a:pt x="5558" y="1703"/>
                    <a:pt x="5409" y="1546"/>
                  </a:cubicBezTo>
                  <a:lnTo>
                    <a:pt x="4542" y="679"/>
                  </a:lnTo>
                  <a:cubicBezTo>
                    <a:pt x="4152" y="281"/>
                    <a:pt x="3594" y="81"/>
                    <a:pt x="3037" y="81"/>
                  </a:cubicBezTo>
                  <a:cubicBezTo>
                    <a:pt x="2496" y="81"/>
                    <a:pt x="1955" y="269"/>
                    <a:pt x="1569" y="648"/>
                  </a:cubicBezTo>
                  <a:lnTo>
                    <a:pt x="243" y="1938"/>
                  </a:lnTo>
                  <a:cubicBezTo>
                    <a:pt x="16" y="2170"/>
                    <a:pt x="0" y="2543"/>
                    <a:pt x="228" y="2790"/>
                  </a:cubicBezTo>
                  <a:cubicBezTo>
                    <a:pt x="341" y="2903"/>
                    <a:pt x="496" y="2960"/>
                    <a:pt x="652" y="2960"/>
                  </a:cubicBezTo>
                  <a:cubicBezTo>
                    <a:pt x="807" y="2960"/>
                    <a:pt x="963" y="2903"/>
                    <a:pt x="1079" y="2790"/>
                  </a:cubicBezTo>
                  <a:lnTo>
                    <a:pt x="2401" y="1515"/>
                  </a:lnTo>
                  <a:cubicBezTo>
                    <a:pt x="2556" y="1360"/>
                    <a:pt x="2801" y="1282"/>
                    <a:pt x="3046" y="1282"/>
                  </a:cubicBezTo>
                  <a:cubicBezTo>
                    <a:pt x="3291" y="1282"/>
                    <a:pt x="3536" y="1360"/>
                    <a:pt x="3691" y="1515"/>
                  </a:cubicBezTo>
                  <a:lnTo>
                    <a:pt x="4558" y="2382"/>
                  </a:lnTo>
                  <a:cubicBezTo>
                    <a:pt x="4950" y="2790"/>
                    <a:pt x="5507" y="2986"/>
                    <a:pt x="6060" y="2986"/>
                  </a:cubicBezTo>
                  <a:cubicBezTo>
                    <a:pt x="6601" y="2986"/>
                    <a:pt x="7139" y="2790"/>
                    <a:pt x="7531" y="2413"/>
                  </a:cubicBezTo>
                  <a:lnTo>
                    <a:pt x="8496" y="1483"/>
                  </a:lnTo>
                  <a:cubicBezTo>
                    <a:pt x="8648" y="1329"/>
                    <a:pt x="8888" y="1255"/>
                    <a:pt x="9129" y="1255"/>
                  </a:cubicBezTo>
                  <a:cubicBezTo>
                    <a:pt x="9378" y="1255"/>
                    <a:pt x="9629" y="1334"/>
                    <a:pt x="9786" y="1483"/>
                  </a:cubicBezTo>
                  <a:lnTo>
                    <a:pt x="10653" y="2366"/>
                  </a:lnTo>
                  <a:cubicBezTo>
                    <a:pt x="11040" y="2760"/>
                    <a:pt x="11591" y="2956"/>
                    <a:pt x="12144" y="2956"/>
                  </a:cubicBezTo>
                  <a:cubicBezTo>
                    <a:pt x="12692" y="2956"/>
                    <a:pt x="13240" y="2764"/>
                    <a:pt x="13630" y="2382"/>
                  </a:cubicBezTo>
                  <a:lnTo>
                    <a:pt x="14591" y="1448"/>
                  </a:lnTo>
                  <a:cubicBezTo>
                    <a:pt x="14746" y="1303"/>
                    <a:pt x="14992" y="1229"/>
                    <a:pt x="15236" y="1229"/>
                  </a:cubicBezTo>
                  <a:cubicBezTo>
                    <a:pt x="15487" y="1229"/>
                    <a:pt x="15737" y="1307"/>
                    <a:pt x="15886" y="1464"/>
                  </a:cubicBezTo>
                  <a:lnTo>
                    <a:pt x="16749" y="2331"/>
                  </a:lnTo>
                  <a:cubicBezTo>
                    <a:pt x="17139" y="2729"/>
                    <a:pt x="17699" y="2930"/>
                    <a:pt x="18261" y="2930"/>
                  </a:cubicBezTo>
                  <a:cubicBezTo>
                    <a:pt x="18804" y="2930"/>
                    <a:pt x="19348" y="2742"/>
                    <a:pt x="19741" y="2366"/>
                  </a:cubicBezTo>
                  <a:lnTo>
                    <a:pt x="20691" y="1433"/>
                  </a:lnTo>
                  <a:cubicBezTo>
                    <a:pt x="20846" y="1278"/>
                    <a:pt x="21095" y="1200"/>
                    <a:pt x="21344" y="1200"/>
                  </a:cubicBezTo>
                  <a:cubicBezTo>
                    <a:pt x="21593" y="1200"/>
                    <a:pt x="21842" y="1278"/>
                    <a:pt x="21997" y="1433"/>
                  </a:cubicBezTo>
                  <a:lnTo>
                    <a:pt x="22848" y="2315"/>
                  </a:lnTo>
                  <a:cubicBezTo>
                    <a:pt x="23221" y="2676"/>
                    <a:pt x="23762" y="2888"/>
                    <a:pt x="24335" y="2903"/>
                  </a:cubicBezTo>
                  <a:lnTo>
                    <a:pt x="24350" y="2903"/>
                  </a:lnTo>
                  <a:cubicBezTo>
                    <a:pt x="24676" y="2903"/>
                    <a:pt x="24939" y="2625"/>
                    <a:pt x="24939" y="2299"/>
                  </a:cubicBezTo>
                  <a:cubicBezTo>
                    <a:pt x="24939" y="1974"/>
                    <a:pt x="24676" y="1711"/>
                    <a:pt x="24350" y="1711"/>
                  </a:cubicBezTo>
                  <a:cubicBezTo>
                    <a:pt x="24088" y="1695"/>
                    <a:pt x="23844" y="1613"/>
                    <a:pt x="23695" y="1464"/>
                  </a:cubicBezTo>
                  <a:lnTo>
                    <a:pt x="22828" y="601"/>
                  </a:lnTo>
                  <a:cubicBezTo>
                    <a:pt x="22439" y="202"/>
                    <a:pt x="21879" y="1"/>
                    <a:pt x="21320" y="1"/>
                  </a:cubicBezTo>
                  <a:close/>
                </a:path>
              </a:pathLst>
            </a:cu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7"/>
        <p:cNvGrpSpPr/>
        <p:nvPr/>
      </p:nvGrpSpPr>
      <p:grpSpPr>
        <a:xfrm>
          <a:off x="0" y="0"/>
          <a:ext cx="0" cy="0"/>
          <a:chOff x="0" y="0"/>
          <a:chExt cx="0" cy="0"/>
        </a:xfrm>
      </p:grpSpPr>
      <p:grpSp>
        <p:nvGrpSpPr>
          <p:cNvPr id="208" name="Google Shape;208;p4"/>
          <p:cNvGrpSpPr/>
          <p:nvPr/>
        </p:nvGrpSpPr>
        <p:grpSpPr>
          <a:xfrm>
            <a:off x="-612" y="-2100"/>
            <a:ext cx="9137700" cy="5149800"/>
            <a:chOff x="-612" y="-2100"/>
            <a:chExt cx="9137700" cy="5149800"/>
          </a:xfrm>
        </p:grpSpPr>
        <p:cxnSp>
          <p:nvCxnSpPr>
            <p:cNvPr id="209" name="Google Shape;209;p4"/>
            <p:cNvCxnSpPr/>
            <p:nvPr/>
          </p:nvCxnSpPr>
          <p:spPr>
            <a:xfrm>
              <a:off x="-612" y="185000"/>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10" name="Google Shape;210;p4"/>
            <p:cNvCxnSpPr/>
            <p:nvPr/>
          </p:nvCxnSpPr>
          <p:spPr>
            <a:xfrm>
              <a:off x="-612" y="444436"/>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11" name="Google Shape;211;p4"/>
            <p:cNvCxnSpPr/>
            <p:nvPr/>
          </p:nvCxnSpPr>
          <p:spPr>
            <a:xfrm>
              <a:off x="-612" y="703871"/>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12" name="Google Shape;212;p4"/>
            <p:cNvCxnSpPr/>
            <p:nvPr/>
          </p:nvCxnSpPr>
          <p:spPr>
            <a:xfrm>
              <a:off x="-612" y="963307"/>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13" name="Google Shape;213;p4"/>
            <p:cNvCxnSpPr/>
            <p:nvPr/>
          </p:nvCxnSpPr>
          <p:spPr>
            <a:xfrm>
              <a:off x="-612" y="1222742"/>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14" name="Google Shape;214;p4"/>
            <p:cNvCxnSpPr/>
            <p:nvPr/>
          </p:nvCxnSpPr>
          <p:spPr>
            <a:xfrm>
              <a:off x="-612" y="1482178"/>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15" name="Google Shape;215;p4"/>
            <p:cNvCxnSpPr/>
            <p:nvPr/>
          </p:nvCxnSpPr>
          <p:spPr>
            <a:xfrm>
              <a:off x="-612" y="1741613"/>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16" name="Google Shape;216;p4"/>
            <p:cNvCxnSpPr/>
            <p:nvPr/>
          </p:nvCxnSpPr>
          <p:spPr>
            <a:xfrm>
              <a:off x="-612" y="2001049"/>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17" name="Google Shape;217;p4"/>
            <p:cNvCxnSpPr/>
            <p:nvPr/>
          </p:nvCxnSpPr>
          <p:spPr>
            <a:xfrm>
              <a:off x="-612" y="2260484"/>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18" name="Google Shape;218;p4"/>
            <p:cNvCxnSpPr/>
            <p:nvPr/>
          </p:nvCxnSpPr>
          <p:spPr>
            <a:xfrm>
              <a:off x="-612" y="2519920"/>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19" name="Google Shape;219;p4"/>
            <p:cNvCxnSpPr/>
            <p:nvPr/>
          </p:nvCxnSpPr>
          <p:spPr>
            <a:xfrm>
              <a:off x="-612" y="2779355"/>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20" name="Google Shape;220;p4"/>
            <p:cNvCxnSpPr/>
            <p:nvPr/>
          </p:nvCxnSpPr>
          <p:spPr>
            <a:xfrm>
              <a:off x="-612" y="3038791"/>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21" name="Google Shape;221;p4"/>
            <p:cNvCxnSpPr/>
            <p:nvPr/>
          </p:nvCxnSpPr>
          <p:spPr>
            <a:xfrm>
              <a:off x="-612" y="3298226"/>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22" name="Google Shape;222;p4"/>
            <p:cNvCxnSpPr/>
            <p:nvPr/>
          </p:nvCxnSpPr>
          <p:spPr>
            <a:xfrm>
              <a:off x="-612" y="3557662"/>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23" name="Google Shape;223;p4"/>
            <p:cNvCxnSpPr/>
            <p:nvPr/>
          </p:nvCxnSpPr>
          <p:spPr>
            <a:xfrm>
              <a:off x="-612" y="3817097"/>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24" name="Google Shape;224;p4"/>
            <p:cNvCxnSpPr/>
            <p:nvPr/>
          </p:nvCxnSpPr>
          <p:spPr>
            <a:xfrm>
              <a:off x="-612" y="4076533"/>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25" name="Google Shape;225;p4"/>
            <p:cNvCxnSpPr/>
            <p:nvPr/>
          </p:nvCxnSpPr>
          <p:spPr>
            <a:xfrm>
              <a:off x="-612" y="4335968"/>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26" name="Google Shape;226;p4"/>
            <p:cNvCxnSpPr/>
            <p:nvPr/>
          </p:nvCxnSpPr>
          <p:spPr>
            <a:xfrm>
              <a:off x="-612" y="4595404"/>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27" name="Google Shape;227;p4"/>
            <p:cNvCxnSpPr/>
            <p:nvPr/>
          </p:nvCxnSpPr>
          <p:spPr>
            <a:xfrm>
              <a:off x="-612" y="4854839"/>
              <a:ext cx="9137700" cy="0"/>
            </a:xfrm>
            <a:prstGeom prst="straightConnector1">
              <a:avLst/>
            </a:prstGeom>
            <a:noFill/>
            <a:ln w="9525" cap="flat" cmpd="sng">
              <a:solidFill>
                <a:schemeClr val="accent3"/>
              </a:solidFill>
              <a:prstDash val="solid"/>
              <a:round/>
              <a:headEnd type="none" w="med" len="med"/>
              <a:tailEnd type="none" w="med" len="med"/>
            </a:ln>
          </p:spPr>
        </p:cxnSp>
        <p:grpSp>
          <p:nvGrpSpPr>
            <p:cNvPr id="228" name="Google Shape;228;p4"/>
            <p:cNvGrpSpPr/>
            <p:nvPr/>
          </p:nvGrpSpPr>
          <p:grpSpPr>
            <a:xfrm>
              <a:off x="-612" y="-2100"/>
              <a:ext cx="9137700" cy="5149800"/>
              <a:chOff x="-612" y="-2100"/>
              <a:chExt cx="9137700" cy="5149800"/>
            </a:xfrm>
          </p:grpSpPr>
          <p:cxnSp>
            <p:nvCxnSpPr>
              <p:cNvPr id="229" name="Google Shape;229;p4"/>
              <p:cNvCxnSpPr/>
              <p:nvPr/>
            </p:nvCxnSpPr>
            <p:spPr>
              <a:xfrm>
                <a:off x="352950"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30" name="Google Shape;230;p4"/>
              <p:cNvCxnSpPr/>
              <p:nvPr/>
            </p:nvCxnSpPr>
            <p:spPr>
              <a:xfrm>
                <a:off x="609193"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31" name="Google Shape;231;p4"/>
              <p:cNvCxnSpPr/>
              <p:nvPr/>
            </p:nvCxnSpPr>
            <p:spPr>
              <a:xfrm>
                <a:off x="865437"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32" name="Google Shape;232;p4"/>
              <p:cNvCxnSpPr/>
              <p:nvPr/>
            </p:nvCxnSpPr>
            <p:spPr>
              <a:xfrm>
                <a:off x="1121680"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33" name="Google Shape;233;p4"/>
              <p:cNvCxnSpPr/>
              <p:nvPr/>
            </p:nvCxnSpPr>
            <p:spPr>
              <a:xfrm>
                <a:off x="1377924"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34" name="Google Shape;234;p4"/>
              <p:cNvCxnSpPr/>
              <p:nvPr/>
            </p:nvCxnSpPr>
            <p:spPr>
              <a:xfrm>
                <a:off x="1634167"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35" name="Google Shape;235;p4"/>
              <p:cNvCxnSpPr/>
              <p:nvPr/>
            </p:nvCxnSpPr>
            <p:spPr>
              <a:xfrm>
                <a:off x="1890410"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36" name="Google Shape;236;p4"/>
              <p:cNvCxnSpPr/>
              <p:nvPr/>
            </p:nvCxnSpPr>
            <p:spPr>
              <a:xfrm>
                <a:off x="2146654"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37" name="Google Shape;237;p4"/>
              <p:cNvCxnSpPr/>
              <p:nvPr/>
            </p:nvCxnSpPr>
            <p:spPr>
              <a:xfrm>
                <a:off x="2402897"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38" name="Google Shape;238;p4"/>
              <p:cNvCxnSpPr/>
              <p:nvPr/>
            </p:nvCxnSpPr>
            <p:spPr>
              <a:xfrm>
                <a:off x="2659140"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39" name="Google Shape;239;p4"/>
              <p:cNvCxnSpPr/>
              <p:nvPr/>
            </p:nvCxnSpPr>
            <p:spPr>
              <a:xfrm>
                <a:off x="2915384"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40" name="Google Shape;240;p4"/>
              <p:cNvCxnSpPr/>
              <p:nvPr/>
            </p:nvCxnSpPr>
            <p:spPr>
              <a:xfrm>
                <a:off x="3171627"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41" name="Google Shape;241;p4"/>
              <p:cNvCxnSpPr/>
              <p:nvPr/>
            </p:nvCxnSpPr>
            <p:spPr>
              <a:xfrm>
                <a:off x="342787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42" name="Google Shape;242;p4"/>
              <p:cNvCxnSpPr/>
              <p:nvPr/>
            </p:nvCxnSpPr>
            <p:spPr>
              <a:xfrm>
                <a:off x="3684114"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43" name="Google Shape;243;p4"/>
              <p:cNvCxnSpPr/>
              <p:nvPr/>
            </p:nvCxnSpPr>
            <p:spPr>
              <a:xfrm>
                <a:off x="3940357"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44" name="Google Shape;244;p4"/>
              <p:cNvCxnSpPr/>
              <p:nvPr/>
            </p:nvCxnSpPr>
            <p:spPr>
              <a:xfrm>
                <a:off x="419660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45" name="Google Shape;245;p4"/>
              <p:cNvCxnSpPr/>
              <p:nvPr/>
            </p:nvCxnSpPr>
            <p:spPr>
              <a:xfrm>
                <a:off x="4452844"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46" name="Google Shape;246;p4"/>
              <p:cNvCxnSpPr/>
              <p:nvPr/>
            </p:nvCxnSpPr>
            <p:spPr>
              <a:xfrm>
                <a:off x="4709088"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47" name="Google Shape;247;p4"/>
              <p:cNvCxnSpPr/>
              <p:nvPr/>
            </p:nvCxnSpPr>
            <p:spPr>
              <a:xfrm>
                <a:off x="496533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48" name="Google Shape;248;p4"/>
              <p:cNvCxnSpPr/>
              <p:nvPr/>
            </p:nvCxnSpPr>
            <p:spPr>
              <a:xfrm>
                <a:off x="5221574"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49" name="Google Shape;249;p4"/>
              <p:cNvCxnSpPr/>
              <p:nvPr/>
            </p:nvCxnSpPr>
            <p:spPr>
              <a:xfrm>
                <a:off x="5477818"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50" name="Google Shape;250;p4"/>
              <p:cNvCxnSpPr/>
              <p:nvPr/>
            </p:nvCxnSpPr>
            <p:spPr>
              <a:xfrm>
                <a:off x="573406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51" name="Google Shape;251;p4"/>
              <p:cNvCxnSpPr/>
              <p:nvPr/>
            </p:nvCxnSpPr>
            <p:spPr>
              <a:xfrm>
                <a:off x="5990304"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52" name="Google Shape;252;p4"/>
              <p:cNvCxnSpPr/>
              <p:nvPr/>
            </p:nvCxnSpPr>
            <p:spPr>
              <a:xfrm>
                <a:off x="6246548"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53" name="Google Shape;253;p4"/>
              <p:cNvCxnSpPr/>
              <p:nvPr/>
            </p:nvCxnSpPr>
            <p:spPr>
              <a:xfrm>
                <a:off x="650279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54" name="Google Shape;254;p4"/>
              <p:cNvCxnSpPr/>
              <p:nvPr/>
            </p:nvCxnSpPr>
            <p:spPr>
              <a:xfrm>
                <a:off x="6759035"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55" name="Google Shape;255;p4"/>
              <p:cNvCxnSpPr/>
              <p:nvPr/>
            </p:nvCxnSpPr>
            <p:spPr>
              <a:xfrm>
                <a:off x="7015278"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56" name="Google Shape;256;p4"/>
              <p:cNvCxnSpPr/>
              <p:nvPr/>
            </p:nvCxnSpPr>
            <p:spPr>
              <a:xfrm>
                <a:off x="727152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57" name="Google Shape;257;p4"/>
              <p:cNvCxnSpPr/>
              <p:nvPr/>
            </p:nvCxnSpPr>
            <p:spPr>
              <a:xfrm>
                <a:off x="7527765"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58" name="Google Shape;258;p4"/>
              <p:cNvCxnSpPr/>
              <p:nvPr/>
            </p:nvCxnSpPr>
            <p:spPr>
              <a:xfrm>
                <a:off x="7784008"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59" name="Google Shape;259;p4"/>
              <p:cNvCxnSpPr/>
              <p:nvPr/>
            </p:nvCxnSpPr>
            <p:spPr>
              <a:xfrm>
                <a:off x="804025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60" name="Google Shape;260;p4"/>
              <p:cNvCxnSpPr/>
              <p:nvPr/>
            </p:nvCxnSpPr>
            <p:spPr>
              <a:xfrm>
                <a:off x="8296495"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61" name="Google Shape;261;p4"/>
              <p:cNvCxnSpPr/>
              <p:nvPr/>
            </p:nvCxnSpPr>
            <p:spPr>
              <a:xfrm>
                <a:off x="8552738"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62" name="Google Shape;262;p4"/>
              <p:cNvCxnSpPr/>
              <p:nvPr/>
            </p:nvCxnSpPr>
            <p:spPr>
              <a:xfrm>
                <a:off x="8808982"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63" name="Google Shape;263;p4"/>
              <p:cNvCxnSpPr/>
              <p:nvPr/>
            </p:nvCxnSpPr>
            <p:spPr>
              <a:xfrm>
                <a:off x="9065225"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64" name="Google Shape;264;p4"/>
              <p:cNvCxnSpPr/>
              <p:nvPr/>
            </p:nvCxnSpPr>
            <p:spPr>
              <a:xfrm>
                <a:off x="96700"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65" name="Google Shape;265;p4"/>
              <p:cNvCxnSpPr/>
              <p:nvPr/>
            </p:nvCxnSpPr>
            <p:spPr>
              <a:xfrm>
                <a:off x="-612" y="5114275"/>
                <a:ext cx="9137700" cy="0"/>
              </a:xfrm>
              <a:prstGeom prst="straightConnector1">
                <a:avLst/>
              </a:prstGeom>
              <a:noFill/>
              <a:ln w="9525" cap="flat" cmpd="sng">
                <a:solidFill>
                  <a:schemeClr val="accent3"/>
                </a:solidFill>
                <a:prstDash val="solid"/>
                <a:round/>
                <a:headEnd type="none" w="med" len="med"/>
                <a:tailEnd type="none" w="med" len="med"/>
              </a:ln>
            </p:spPr>
          </p:cxnSp>
        </p:grpSp>
      </p:grpSp>
      <p:sp>
        <p:nvSpPr>
          <p:cNvPr id="266" name="Google Shape;266;p4"/>
          <p:cNvSpPr/>
          <p:nvPr/>
        </p:nvSpPr>
        <p:spPr>
          <a:xfrm>
            <a:off x="434800" y="452000"/>
            <a:ext cx="8274300" cy="4446900"/>
          </a:xfrm>
          <a:prstGeom prst="rect">
            <a:avLst/>
          </a:pr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txBox="1">
            <a:spLocks noGrp="1"/>
          </p:cNvSpPr>
          <p:nvPr>
            <p:ph type="title"/>
          </p:nvPr>
        </p:nvSpPr>
        <p:spPr>
          <a:xfrm>
            <a:off x="434800" y="452000"/>
            <a:ext cx="8274300" cy="606000"/>
          </a:xfrm>
          <a:prstGeom prst="rect">
            <a:avLst/>
          </a:prstGeom>
          <a:solidFill>
            <a:schemeClr val="dk2"/>
          </a:solidFill>
          <a:ln w="9525"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3500"/>
              <a:buNone/>
              <a:defRPr sz="3000"/>
            </a:lvl1pPr>
            <a:lvl2pPr lvl="1" rtl="0">
              <a:lnSpc>
                <a:spcPct val="100000"/>
              </a:lnSpc>
              <a:spcBef>
                <a:spcPts val="0"/>
              </a:spcBef>
              <a:spcAft>
                <a:spcPts val="0"/>
              </a:spcAft>
              <a:buSzPts val="3500"/>
              <a:buNone/>
              <a:defRPr/>
            </a:lvl2pPr>
            <a:lvl3pPr lvl="2" rtl="0">
              <a:lnSpc>
                <a:spcPct val="100000"/>
              </a:lnSpc>
              <a:spcBef>
                <a:spcPts val="0"/>
              </a:spcBef>
              <a:spcAft>
                <a:spcPts val="0"/>
              </a:spcAft>
              <a:buSzPts val="3500"/>
              <a:buNone/>
              <a:defRPr/>
            </a:lvl3pPr>
            <a:lvl4pPr lvl="3" rtl="0">
              <a:lnSpc>
                <a:spcPct val="100000"/>
              </a:lnSpc>
              <a:spcBef>
                <a:spcPts val="0"/>
              </a:spcBef>
              <a:spcAft>
                <a:spcPts val="0"/>
              </a:spcAft>
              <a:buSzPts val="3500"/>
              <a:buNone/>
              <a:defRPr/>
            </a:lvl4pPr>
            <a:lvl5pPr lvl="4" rtl="0">
              <a:lnSpc>
                <a:spcPct val="100000"/>
              </a:lnSpc>
              <a:spcBef>
                <a:spcPts val="0"/>
              </a:spcBef>
              <a:spcAft>
                <a:spcPts val="0"/>
              </a:spcAft>
              <a:buSzPts val="3500"/>
              <a:buNone/>
              <a:defRPr/>
            </a:lvl5pPr>
            <a:lvl6pPr lvl="5" rtl="0">
              <a:lnSpc>
                <a:spcPct val="100000"/>
              </a:lnSpc>
              <a:spcBef>
                <a:spcPts val="0"/>
              </a:spcBef>
              <a:spcAft>
                <a:spcPts val="0"/>
              </a:spcAft>
              <a:buSzPts val="3500"/>
              <a:buNone/>
              <a:defRPr/>
            </a:lvl6pPr>
            <a:lvl7pPr lvl="6" rtl="0">
              <a:lnSpc>
                <a:spcPct val="100000"/>
              </a:lnSpc>
              <a:spcBef>
                <a:spcPts val="0"/>
              </a:spcBef>
              <a:spcAft>
                <a:spcPts val="0"/>
              </a:spcAft>
              <a:buSzPts val="3500"/>
              <a:buNone/>
              <a:defRPr/>
            </a:lvl7pPr>
            <a:lvl8pPr lvl="7" rtl="0">
              <a:lnSpc>
                <a:spcPct val="100000"/>
              </a:lnSpc>
              <a:spcBef>
                <a:spcPts val="0"/>
              </a:spcBef>
              <a:spcAft>
                <a:spcPts val="0"/>
              </a:spcAft>
              <a:buSzPts val="3500"/>
              <a:buNone/>
              <a:defRPr/>
            </a:lvl8pPr>
            <a:lvl9pPr lvl="8" rtl="0">
              <a:lnSpc>
                <a:spcPct val="100000"/>
              </a:lnSpc>
              <a:spcBef>
                <a:spcPts val="0"/>
              </a:spcBef>
              <a:spcAft>
                <a:spcPts val="0"/>
              </a:spcAft>
              <a:buSzPts val="3500"/>
              <a:buNone/>
              <a:defRPr/>
            </a:lvl9pPr>
          </a:lstStyle>
          <a:p>
            <a:endParaRPr/>
          </a:p>
        </p:txBody>
      </p:sp>
      <p:sp>
        <p:nvSpPr>
          <p:cNvPr id="268" name="Google Shape;268;p4"/>
          <p:cNvSpPr txBox="1">
            <a:spLocks noGrp="1"/>
          </p:cNvSpPr>
          <p:nvPr>
            <p:ph type="body" idx="1"/>
          </p:nvPr>
        </p:nvSpPr>
        <p:spPr>
          <a:xfrm>
            <a:off x="720000" y="1134099"/>
            <a:ext cx="7704000" cy="338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grpSp>
        <p:nvGrpSpPr>
          <p:cNvPr id="269" name="Google Shape;269;p4"/>
          <p:cNvGrpSpPr/>
          <p:nvPr/>
        </p:nvGrpSpPr>
        <p:grpSpPr>
          <a:xfrm>
            <a:off x="8424011" y="3856630"/>
            <a:ext cx="1071760" cy="1393510"/>
            <a:chOff x="1427075" y="2931725"/>
            <a:chExt cx="809425" cy="1052500"/>
          </a:xfrm>
        </p:grpSpPr>
        <p:sp>
          <p:nvSpPr>
            <p:cNvPr id="270" name="Google Shape;270;p4"/>
            <p:cNvSpPr/>
            <p:nvPr/>
          </p:nvSpPr>
          <p:spPr>
            <a:xfrm>
              <a:off x="1765775" y="3016650"/>
              <a:ext cx="301175" cy="266050"/>
            </a:xfrm>
            <a:custGeom>
              <a:avLst/>
              <a:gdLst/>
              <a:ahLst/>
              <a:cxnLst/>
              <a:rect l="l" t="t" r="r" b="b"/>
              <a:pathLst>
                <a:path w="12047" h="10642" extrusionOk="0">
                  <a:moveTo>
                    <a:pt x="1" y="0"/>
                  </a:moveTo>
                  <a:lnTo>
                    <a:pt x="1" y="10641"/>
                  </a:lnTo>
                  <a:lnTo>
                    <a:pt x="12047" y="10641"/>
                  </a:lnTo>
                  <a:lnTo>
                    <a:pt x="12047" y="0"/>
                  </a:lnTo>
                  <a:close/>
                </a:path>
              </a:pathLst>
            </a:custGeom>
            <a:solidFill>
              <a:schemeClr val="l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p:nvPr/>
          </p:nvSpPr>
          <p:spPr>
            <a:xfrm>
              <a:off x="2066925" y="2931725"/>
              <a:ext cx="169575" cy="350975"/>
            </a:xfrm>
            <a:custGeom>
              <a:avLst/>
              <a:gdLst/>
              <a:ahLst/>
              <a:cxnLst/>
              <a:rect l="l" t="t" r="r" b="b"/>
              <a:pathLst>
                <a:path w="6783" h="14039" extrusionOk="0">
                  <a:moveTo>
                    <a:pt x="6782" y="0"/>
                  </a:moveTo>
                  <a:lnTo>
                    <a:pt x="1" y="3397"/>
                  </a:lnTo>
                  <a:lnTo>
                    <a:pt x="1" y="14038"/>
                  </a:lnTo>
                  <a:lnTo>
                    <a:pt x="6782" y="10638"/>
                  </a:lnTo>
                  <a:lnTo>
                    <a:pt x="6782" y="0"/>
                  </a:lnTo>
                  <a:close/>
                </a:path>
              </a:pathLst>
            </a:cu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a:off x="1765775" y="2931725"/>
              <a:ext cx="470725" cy="84950"/>
            </a:xfrm>
            <a:custGeom>
              <a:avLst/>
              <a:gdLst/>
              <a:ahLst/>
              <a:cxnLst/>
              <a:rect l="l" t="t" r="r" b="b"/>
              <a:pathLst>
                <a:path w="18829" h="3398" extrusionOk="0">
                  <a:moveTo>
                    <a:pt x="6783" y="0"/>
                  </a:moveTo>
                  <a:lnTo>
                    <a:pt x="1" y="3397"/>
                  </a:lnTo>
                  <a:lnTo>
                    <a:pt x="12047" y="3397"/>
                  </a:lnTo>
                  <a:lnTo>
                    <a:pt x="18828" y="0"/>
                  </a:lnTo>
                  <a:close/>
                </a:path>
              </a:pathLst>
            </a:cu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
            <p:cNvSpPr/>
            <p:nvPr/>
          </p:nvSpPr>
          <p:spPr>
            <a:xfrm>
              <a:off x="1596625" y="3367200"/>
              <a:ext cx="301175" cy="266050"/>
            </a:xfrm>
            <a:custGeom>
              <a:avLst/>
              <a:gdLst/>
              <a:ahLst/>
              <a:cxnLst/>
              <a:rect l="l" t="t" r="r" b="b"/>
              <a:pathLst>
                <a:path w="12047" h="10642" extrusionOk="0">
                  <a:moveTo>
                    <a:pt x="1" y="0"/>
                  </a:moveTo>
                  <a:lnTo>
                    <a:pt x="1" y="10642"/>
                  </a:lnTo>
                  <a:lnTo>
                    <a:pt x="12046" y="10642"/>
                  </a:lnTo>
                  <a:lnTo>
                    <a:pt x="12046" y="0"/>
                  </a:lnTo>
                  <a:close/>
                </a:path>
              </a:pathLst>
            </a:custGeom>
            <a:solidFill>
              <a:schemeClr val="l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a:off x="1897775" y="3282675"/>
              <a:ext cx="169175" cy="350575"/>
            </a:xfrm>
            <a:custGeom>
              <a:avLst/>
              <a:gdLst/>
              <a:ahLst/>
              <a:cxnLst/>
              <a:rect l="l" t="t" r="r" b="b"/>
              <a:pathLst>
                <a:path w="6767" h="14023" extrusionOk="0">
                  <a:moveTo>
                    <a:pt x="6767" y="0"/>
                  </a:moveTo>
                  <a:lnTo>
                    <a:pt x="0" y="3381"/>
                  </a:lnTo>
                  <a:lnTo>
                    <a:pt x="0" y="14023"/>
                  </a:lnTo>
                  <a:lnTo>
                    <a:pt x="6767" y="10622"/>
                  </a:lnTo>
                  <a:lnTo>
                    <a:pt x="6767" y="0"/>
                  </a:lnTo>
                  <a:close/>
                </a:path>
              </a:pathLst>
            </a:custGeom>
            <a:solidFill>
              <a:schemeClr val="dk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
            <p:cNvSpPr/>
            <p:nvPr/>
          </p:nvSpPr>
          <p:spPr>
            <a:xfrm>
              <a:off x="2066925" y="3197650"/>
              <a:ext cx="169575" cy="350600"/>
            </a:xfrm>
            <a:custGeom>
              <a:avLst/>
              <a:gdLst/>
              <a:ahLst/>
              <a:cxnLst/>
              <a:rect l="l" t="t" r="r" b="b"/>
              <a:pathLst>
                <a:path w="6783" h="14024" extrusionOk="0">
                  <a:moveTo>
                    <a:pt x="6782" y="1"/>
                  </a:moveTo>
                  <a:lnTo>
                    <a:pt x="1" y="3386"/>
                  </a:lnTo>
                  <a:lnTo>
                    <a:pt x="1" y="14023"/>
                  </a:lnTo>
                  <a:lnTo>
                    <a:pt x="6782" y="10642"/>
                  </a:lnTo>
                  <a:lnTo>
                    <a:pt x="6782" y="1"/>
                  </a:lnTo>
                  <a:close/>
                </a:path>
              </a:pathLst>
            </a:cu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
            <p:cNvSpPr/>
            <p:nvPr/>
          </p:nvSpPr>
          <p:spPr>
            <a:xfrm>
              <a:off x="2066925" y="3463700"/>
              <a:ext cx="169575" cy="350975"/>
            </a:xfrm>
            <a:custGeom>
              <a:avLst/>
              <a:gdLst/>
              <a:ahLst/>
              <a:cxnLst/>
              <a:rect l="l" t="t" r="r" b="b"/>
              <a:pathLst>
                <a:path w="6783" h="14039" extrusionOk="0">
                  <a:moveTo>
                    <a:pt x="6782" y="0"/>
                  </a:moveTo>
                  <a:lnTo>
                    <a:pt x="1" y="3397"/>
                  </a:lnTo>
                  <a:lnTo>
                    <a:pt x="1" y="14038"/>
                  </a:lnTo>
                  <a:lnTo>
                    <a:pt x="6782" y="10638"/>
                  </a:lnTo>
                  <a:lnTo>
                    <a:pt x="6782" y="0"/>
                  </a:lnTo>
                  <a:close/>
                </a:path>
              </a:pathLst>
            </a:custGeom>
            <a:solidFill>
              <a:schemeClr val="l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p:nvPr/>
          </p:nvSpPr>
          <p:spPr>
            <a:xfrm>
              <a:off x="1596625" y="3282675"/>
              <a:ext cx="470325" cy="84550"/>
            </a:xfrm>
            <a:custGeom>
              <a:avLst/>
              <a:gdLst/>
              <a:ahLst/>
              <a:cxnLst/>
              <a:rect l="l" t="t" r="r" b="b"/>
              <a:pathLst>
                <a:path w="18813" h="3382" extrusionOk="0">
                  <a:moveTo>
                    <a:pt x="6767" y="0"/>
                  </a:moveTo>
                  <a:lnTo>
                    <a:pt x="1" y="3381"/>
                  </a:lnTo>
                  <a:lnTo>
                    <a:pt x="12046" y="3381"/>
                  </a:lnTo>
                  <a:lnTo>
                    <a:pt x="18813" y="0"/>
                  </a:lnTo>
                  <a:close/>
                </a:path>
              </a:pathLst>
            </a:cu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
            <p:cNvSpPr/>
            <p:nvPr/>
          </p:nvSpPr>
          <p:spPr>
            <a:xfrm>
              <a:off x="1427075" y="3718150"/>
              <a:ext cx="301575" cy="266075"/>
            </a:xfrm>
            <a:custGeom>
              <a:avLst/>
              <a:gdLst/>
              <a:ahLst/>
              <a:cxnLst/>
              <a:rect l="l" t="t" r="r" b="b"/>
              <a:pathLst>
                <a:path w="12063" h="10643" extrusionOk="0">
                  <a:moveTo>
                    <a:pt x="1" y="1"/>
                  </a:moveTo>
                  <a:lnTo>
                    <a:pt x="1" y="10642"/>
                  </a:lnTo>
                  <a:lnTo>
                    <a:pt x="12062" y="10642"/>
                  </a:lnTo>
                  <a:lnTo>
                    <a:pt x="12062" y="1"/>
                  </a:lnTo>
                  <a:close/>
                </a:path>
              </a:pathLst>
            </a:custGeom>
            <a:solidFill>
              <a:schemeClr val="dk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
            <p:cNvSpPr/>
            <p:nvPr/>
          </p:nvSpPr>
          <p:spPr>
            <a:xfrm>
              <a:off x="1728625" y="3633225"/>
              <a:ext cx="169175" cy="351000"/>
            </a:xfrm>
            <a:custGeom>
              <a:avLst/>
              <a:gdLst/>
              <a:ahLst/>
              <a:cxnLst/>
              <a:rect l="l" t="t" r="r" b="b"/>
              <a:pathLst>
                <a:path w="6767" h="14040" extrusionOk="0">
                  <a:moveTo>
                    <a:pt x="6766" y="1"/>
                  </a:moveTo>
                  <a:lnTo>
                    <a:pt x="0" y="3398"/>
                  </a:lnTo>
                  <a:lnTo>
                    <a:pt x="0" y="14039"/>
                  </a:lnTo>
                  <a:lnTo>
                    <a:pt x="6766" y="10638"/>
                  </a:lnTo>
                  <a:lnTo>
                    <a:pt x="6766" y="1"/>
                  </a:lnTo>
                  <a:close/>
                </a:path>
              </a:pathLst>
            </a:cu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a:off x="1897775" y="3548225"/>
              <a:ext cx="169175" cy="350975"/>
            </a:xfrm>
            <a:custGeom>
              <a:avLst/>
              <a:gdLst/>
              <a:ahLst/>
              <a:cxnLst/>
              <a:rect l="l" t="t" r="r" b="b"/>
              <a:pathLst>
                <a:path w="6767" h="14039" extrusionOk="0">
                  <a:moveTo>
                    <a:pt x="6767" y="0"/>
                  </a:moveTo>
                  <a:lnTo>
                    <a:pt x="0" y="3401"/>
                  </a:lnTo>
                  <a:lnTo>
                    <a:pt x="0" y="14038"/>
                  </a:lnTo>
                  <a:lnTo>
                    <a:pt x="6767" y="10642"/>
                  </a:lnTo>
                  <a:lnTo>
                    <a:pt x="6767" y="0"/>
                  </a:lnTo>
                  <a:close/>
                </a:path>
              </a:pathLst>
            </a:cu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
            <p:cNvSpPr/>
            <p:nvPr/>
          </p:nvSpPr>
          <p:spPr>
            <a:xfrm>
              <a:off x="1427075" y="3633225"/>
              <a:ext cx="470725" cy="84950"/>
            </a:xfrm>
            <a:custGeom>
              <a:avLst/>
              <a:gdLst/>
              <a:ahLst/>
              <a:cxnLst/>
              <a:rect l="l" t="t" r="r" b="b"/>
              <a:pathLst>
                <a:path w="18829" h="3398" extrusionOk="0">
                  <a:moveTo>
                    <a:pt x="6783" y="1"/>
                  </a:moveTo>
                  <a:lnTo>
                    <a:pt x="1" y="3398"/>
                  </a:lnTo>
                  <a:lnTo>
                    <a:pt x="12062" y="3398"/>
                  </a:lnTo>
                  <a:lnTo>
                    <a:pt x="18828" y="1"/>
                  </a:lnTo>
                  <a:close/>
                </a:path>
              </a:pathLst>
            </a:cu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2" name="Google Shape;282;p4"/>
          <p:cNvSpPr/>
          <p:nvPr/>
        </p:nvSpPr>
        <p:spPr>
          <a:xfrm>
            <a:off x="100800" y="4048926"/>
            <a:ext cx="496972" cy="540197"/>
          </a:xfrm>
          <a:custGeom>
            <a:avLst/>
            <a:gdLst/>
            <a:ahLst/>
            <a:cxnLst/>
            <a:rect l="l" t="t" r="r" b="b"/>
            <a:pathLst>
              <a:path w="5850" h="6359" extrusionOk="0">
                <a:moveTo>
                  <a:pt x="2923" y="0"/>
                </a:moveTo>
                <a:cubicBezTo>
                  <a:pt x="2845" y="0"/>
                  <a:pt x="2778" y="48"/>
                  <a:pt x="2746" y="114"/>
                </a:cubicBezTo>
                <a:cubicBezTo>
                  <a:pt x="2303" y="1389"/>
                  <a:pt x="1338" y="2452"/>
                  <a:pt x="99" y="3005"/>
                </a:cubicBezTo>
                <a:cubicBezTo>
                  <a:pt x="32" y="3040"/>
                  <a:pt x="1" y="3103"/>
                  <a:pt x="1" y="3170"/>
                </a:cubicBezTo>
                <a:cubicBezTo>
                  <a:pt x="1" y="3252"/>
                  <a:pt x="32" y="3319"/>
                  <a:pt x="99" y="3350"/>
                </a:cubicBezTo>
                <a:cubicBezTo>
                  <a:pt x="1338" y="3907"/>
                  <a:pt x="2303" y="4951"/>
                  <a:pt x="2746" y="6225"/>
                </a:cubicBezTo>
                <a:cubicBezTo>
                  <a:pt x="2778" y="6308"/>
                  <a:pt x="2845" y="6359"/>
                  <a:pt x="2923" y="6359"/>
                </a:cubicBezTo>
                <a:cubicBezTo>
                  <a:pt x="3005" y="6359"/>
                  <a:pt x="3072" y="6308"/>
                  <a:pt x="3103" y="6225"/>
                </a:cubicBezTo>
                <a:cubicBezTo>
                  <a:pt x="3547" y="4951"/>
                  <a:pt x="4512" y="3907"/>
                  <a:pt x="5751" y="3350"/>
                </a:cubicBezTo>
                <a:cubicBezTo>
                  <a:pt x="5818" y="3319"/>
                  <a:pt x="5849" y="3252"/>
                  <a:pt x="5849" y="3170"/>
                </a:cubicBezTo>
                <a:cubicBezTo>
                  <a:pt x="5849" y="3103"/>
                  <a:pt x="5818" y="3040"/>
                  <a:pt x="5751" y="3005"/>
                </a:cubicBezTo>
                <a:cubicBezTo>
                  <a:pt x="4512" y="2452"/>
                  <a:pt x="3547" y="1389"/>
                  <a:pt x="3103" y="114"/>
                </a:cubicBezTo>
                <a:cubicBezTo>
                  <a:pt x="3072" y="48"/>
                  <a:pt x="3005" y="0"/>
                  <a:pt x="2923" y="0"/>
                </a:cubicBezTo>
                <a:close/>
              </a:path>
            </a:pathLst>
          </a:custGeom>
          <a:solidFill>
            <a:schemeClr val="accen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3"/>
        <p:cNvGrpSpPr/>
        <p:nvPr/>
      </p:nvGrpSpPr>
      <p:grpSpPr>
        <a:xfrm>
          <a:off x="0" y="0"/>
          <a:ext cx="0" cy="0"/>
          <a:chOff x="0" y="0"/>
          <a:chExt cx="0" cy="0"/>
        </a:xfrm>
      </p:grpSpPr>
      <p:grpSp>
        <p:nvGrpSpPr>
          <p:cNvPr id="284" name="Google Shape;284;p5"/>
          <p:cNvGrpSpPr/>
          <p:nvPr/>
        </p:nvGrpSpPr>
        <p:grpSpPr>
          <a:xfrm>
            <a:off x="-612" y="-2100"/>
            <a:ext cx="9137700" cy="5149800"/>
            <a:chOff x="-612" y="-2100"/>
            <a:chExt cx="9137700" cy="5149800"/>
          </a:xfrm>
        </p:grpSpPr>
        <p:cxnSp>
          <p:nvCxnSpPr>
            <p:cNvPr id="285" name="Google Shape;285;p5"/>
            <p:cNvCxnSpPr/>
            <p:nvPr/>
          </p:nvCxnSpPr>
          <p:spPr>
            <a:xfrm>
              <a:off x="-612" y="185000"/>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86" name="Google Shape;286;p5"/>
            <p:cNvCxnSpPr/>
            <p:nvPr/>
          </p:nvCxnSpPr>
          <p:spPr>
            <a:xfrm>
              <a:off x="-612" y="444436"/>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87" name="Google Shape;287;p5"/>
            <p:cNvCxnSpPr/>
            <p:nvPr/>
          </p:nvCxnSpPr>
          <p:spPr>
            <a:xfrm>
              <a:off x="-612" y="703871"/>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88" name="Google Shape;288;p5"/>
            <p:cNvCxnSpPr/>
            <p:nvPr/>
          </p:nvCxnSpPr>
          <p:spPr>
            <a:xfrm>
              <a:off x="-612" y="963307"/>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89" name="Google Shape;289;p5"/>
            <p:cNvCxnSpPr/>
            <p:nvPr/>
          </p:nvCxnSpPr>
          <p:spPr>
            <a:xfrm>
              <a:off x="-612" y="1222742"/>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90" name="Google Shape;290;p5"/>
            <p:cNvCxnSpPr/>
            <p:nvPr/>
          </p:nvCxnSpPr>
          <p:spPr>
            <a:xfrm>
              <a:off x="-612" y="1482178"/>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91" name="Google Shape;291;p5"/>
            <p:cNvCxnSpPr/>
            <p:nvPr/>
          </p:nvCxnSpPr>
          <p:spPr>
            <a:xfrm>
              <a:off x="-612" y="1741613"/>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92" name="Google Shape;292;p5"/>
            <p:cNvCxnSpPr/>
            <p:nvPr/>
          </p:nvCxnSpPr>
          <p:spPr>
            <a:xfrm>
              <a:off x="-612" y="2001049"/>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93" name="Google Shape;293;p5"/>
            <p:cNvCxnSpPr/>
            <p:nvPr/>
          </p:nvCxnSpPr>
          <p:spPr>
            <a:xfrm>
              <a:off x="-612" y="2260484"/>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94" name="Google Shape;294;p5"/>
            <p:cNvCxnSpPr/>
            <p:nvPr/>
          </p:nvCxnSpPr>
          <p:spPr>
            <a:xfrm>
              <a:off x="-612" y="2519920"/>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95" name="Google Shape;295;p5"/>
            <p:cNvCxnSpPr/>
            <p:nvPr/>
          </p:nvCxnSpPr>
          <p:spPr>
            <a:xfrm>
              <a:off x="-612" y="2779355"/>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96" name="Google Shape;296;p5"/>
            <p:cNvCxnSpPr/>
            <p:nvPr/>
          </p:nvCxnSpPr>
          <p:spPr>
            <a:xfrm>
              <a:off x="-612" y="3038791"/>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97" name="Google Shape;297;p5"/>
            <p:cNvCxnSpPr/>
            <p:nvPr/>
          </p:nvCxnSpPr>
          <p:spPr>
            <a:xfrm>
              <a:off x="-612" y="3298226"/>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98" name="Google Shape;298;p5"/>
            <p:cNvCxnSpPr/>
            <p:nvPr/>
          </p:nvCxnSpPr>
          <p:spPr>
            <a:xfrm>
              <a:off x="-612" y="3557662"/>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99" name="Google Shape;299;p5"/>
            <p:cNvCxnSpPr/>
            <p:nvPr/>
          </p:nvCxnSpPr>
          <p:spPr>
            <a:xfrm>
              <a:off x="-612" y="3817097"/>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300" name="Google Shape;300;p5"/>
            <p:cNvCxnSpPr/>
            <p:nvPr/>
          </p:nvCxnSpPr>
          <p:spPr>
            <a:xfrm>
              <a:off x="-612" y="4076533"/>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301" name="Google Shape;301;p5"/>
            <p:cNvCxnSpPr/>
            <p:nvPr/>
          </p:nvCxnSpPr>
          <p:spPr>
            <a:xfrm>
              <a:off x="-612" y="4335968"/>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302" name="Google Shape;302;p5"/>
            <p:cNvCxnSpPr/>
            <p:nvPr/>
          </p:nvCxnSpPr>
          <p:spPr>
            <a:xfrm>
              <a:off x="-612" y="4595404"/>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303" name="Google Shape;303;p5"/>
            <p:cNvCxnSpPr/>
            <p:nvPr/>
          </p:nvCxnSpPr>
          <p:spPr>
            <a:xfrm>
              <a:off x="-612" y="4854839"/>
              <a:ext cx="9137700" cy="0"/>
            </a:xfrm>
            <a:prstGeom prst="straightConnector1">
              <a:avLst/>
            </a:prstGeom>
            <a:noFill/>
            <a:ln w="9525" cap="flat" cmpd="sng">
              <a:solidFill>
                <a:schemeClr val="accent3"/>
              </a:solidFill>
              <a:prstDash val="solid"/>
              <a:round/>
              <a:headEnd type="none" w="med" len="med"/>
              <a:tailEnd type="none" w="med" len="med"/>
            </a:ln>
          </p:spPr>
        </p:cxnSp>
        <p:grpSp>
          <p:nvGrpSpPr>
            <p:cNvPr id="304" name="Google Shape;304;p5"/>
            <p:cNvGrpSpPr/>
            <p:nvPr/>
          </p:nvGrpSpPr>
          <p:grpSpPr>
            <a:xfrm>
              <a:off x="-612" y="-2100"/>
              <a:ext cx="9137700" cy="5149800"/>
              <a:chOff x="-612" y="-2100"/>
              <a:chExt cx="9137700" cy="5149800"/>
            </a:xfrm>
          </p:grpSpPr>
          <p:cxnSp>
            <p:nvCxnSpPr>
              <p:cNvPr id="305" name="Google Shape;305;p5"/>
              <p:cNvCxnSpPr/>
              <p:nvPr/>
            </p:nvCxnSpPr>
            <p:spPr>
              <a:xfrm>
                <a:off x="352950"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306" name="Google Shape;306;p5"/>
              <p:cNvCxnSpPr/>
              <p:nvPr/>
            </p:nvCxnSpPr>
            <p:spPr>
              <a:xfrm>
                <a:off x="609193"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307" name="Google Shape;307;p5"/>
              <p:cNvCxnSpPr/>
              <p:nvPr/>
            </p:nvCxnSpPr>
            <p:spPr>
              <a:xfrm>
                <a:off x="865437"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308" name="Google Shape;308;p5"/>
              <p:cNvCxnSpPr/>
              <p:nvPr/>
            </p:nvCxnSpPr>
            <p:spPr>
              <a:xfrm>
                <a:off x="1121680"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309" name="Google Shape;309;p5"/>
              <p:cNvCxnSpPr/>
              <p:nvPr/>
            </p:nvCxnSpPr>
            <p:spPr>
              <a:xfrm>
                <a:off x="1377924"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310" name="Google Shape;310;p5"/>
              <p:cNvCxnSpPr/>
              <p:nvPr/>
            </p:nvCxnSpPr>
            <p:spPr>
              <a:xfrm>
                <a:off x="1634167"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311" name="Google Shape;311;p5"/>
              <p:cNvCxnSpPr/>
              <p:nvPr/>
            </p:nvCxnSpPr>
            <p:spPr>
              <a:xfrm>
                <a:off x="1890410"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312" name="Google Shape;312;p5"/>
              <p:cNvCxnSpPr/>
              <p:nvPr/>
            </p:nvCxnSpPr>
            <p:spPr>
              <a:xfrm>
                <a:off x="2146654"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313" name="Google Shape;313;p5"/>
              <p:cNvCxnSpPr/>
              <p:nvPr/>
            </p:nvCxnSpPr>
            <p:spPr>
              <a:xfrm>
                <a:off x="2402897"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314" name="Google Shape;314;p5"/>
              <p:cNvCxnSpPr/>
              <p:nvPr/>
            </p:nvCxnSpPr>
            <p:spPr>
              <a:xfrm>
                <a:off x="2659140"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315" name="Google Shape;315;p5"/>
              <p:cNvCxnSpPr/>
              <p:nvPr/>
            </p:nvCxnSpPr>
            <p:spPr>
              <a:xfrm>
                <a:off x="2915384"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316" name="Google Shape;316;p5"/>
              <p:cNvCxnSpPr/>
              <p:nvPr/>
            </p:nvCxnSpPr>
            <p:spPr>
              <a:xfrm>
                <a:off x="3171627"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317" name="Google Shape;317;p5"/>
              <p:cNvCxnSpPr/>
              <p:nvPr/>
            </p:nvCxnSpPr>
            <p:spPr>
              <a:xfrm>
                <a:off x="342787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318" name="Google Shape;318;p5"/>
              <p:cNvCxnSpPr/>
              <p:nvPr/>
            </p:nvCxnSpPr>
            <p:spPr>
              <a:xfrm>
                <a:off x="3684114"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319" name="Google Shape;319;p5"/>
              <p:cNvCxnSpPr/>
              <p:nvPr/>
            </p:nvCxnSpPr>
            <p:spPr>
              <a:xfrm>
                <a:off x="3940357"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320" name="Google Shape;320;p5"/>
              <p:cNvCxnSpPr/>
              <p:nvPr/>
            </p:nvCxnSpPr>
            <p:spPr>
              <a:xfrm>
                <a:off x="419660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321" name="Google Shape;321;p5"/>
              <p:cNvCxnSpPr/>
              <p:nvPr/>
            </p:nvCxnSpPr>
            <p:spPr>
              <a:xfrm>
                <a:off x="4452844"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322" name="Google Shape;322;p5"/>
              <p:cNvCxnSpPr/>
              <p:nvPr/>
            </p:nvCxnSpPr>
            <p:spPr>
              <a:xfrm>
                <a:off x="4709088"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323" name="Google Shape;323;p5"/>
              <p:cNvCxnSpPr/>
              <p:nvPr/>
            </p:nvCxnSpPr>
            <p:spPr>
              <a:xfrm>
                <a:off x="496533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324" name="Google Shape;324;p5"/>
              <p:cNvCxnSpPr/>
              <p:nvPr/>
            </p:nvCxnSpPr>
            <p:spPr>
              <a:xfrm>
                <a:off x="5221574"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325" name="Google Shape;325;p5"/>
              <p:cNvCxnSpPr/>
              <p:nvPr/>
            </p:nvCxnSpPr>
            <p:spPr>
              <a:xfrm>
                <a:off x="5477818"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326" name="Google Shape;326;p5"/>
              <p:cNvCxnSpPr/>
              <p:nvPr/>
            </p:nvCxnSpPr>
            <p:spPr>
              <a:xfrm>
                <a:off x="573406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327" name="Google Shape;327;p5"/>
              <p:cNvCxnSpPr/>
              <p:nvPr/>
            </p:nvCxnSpPr>
            <p:spPr>
              <a:xfrm>
                <a:off x="5990304"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328" name="Google Shape;328;p5"/>
              <p:cNvCxnSpPr/>
              <p:nvPr/>
            </p:nvCxnSpPr>
            <p:spPr>
              <a:xfrm>
                <a:off x="6246548"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329" name="Google Shape;329;p5"/>
              <p:cNvCxnSpPr/>
              <p:nvPr/>
            </p:nvCxnSpPr>
            <p:spPr>
              <a:xfrm>
                <a:off x="650279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330" name="Google Shape;330;p5"/>
              <p:cNvCxnSpPr/>
              <p:nvPr/>
            </p:nvCxnSpPr>
            <p:spPr>
              <a:xfrm>
                <a:off x="6759035"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331" name="Google Shape;331;p5"/>
              <p:cNvCxnSpPr/>
              <p:nvPr/>
            </p:nvCxnSpPr>
            <p:spPr>
              <a:xfrm>
                <a:off x="7015278"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332" name="Google Shape;332;p5"/>
              <p:cNvCxnSpPr/>
              <p:nvPr/>
            </p:nvCxnSpPr>
            <p:spPr>
              <a:xfrm>
                <a:off x="727152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333" name="Google Shape;333;p5"/>
              <p:cNvCxnSpPr/>
              <p:nvPr/>
            </p:nvCxnSpPr>
            <p:spPr>
              <a:xfrm>
                <a:off x="7527765"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334" name="Google Shape;334;p5"/>
              <p:cNvCxnSpPr/>
              <p:nvPr/>
            </p:nvCxnSpPr>
            <p:spPr>
              <a:xfrm>
                <a:off x="7784008"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335" name="Google Shape;335;p5"/>
              <p:cNvCxnSpPr/>
              <p:nvPr/>
            </p:nvCxnSpPr>
            <p:spPr>
              <a:xfrm>
                <a:off x="804025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336" name="Google Shape;336;p5"/>
              <p:cNvCxnSpPr/>
              <p:nvPr/>
            </p:nvCxnSpPr>
            <p:spPr>
              <a:xfrm>
                <a:off x="8296495"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337" name="Google Shape;337;p5"/>
              <p:cNvCxnSpPr/>
              <p:nvPr/>
            </p:nvCxnSpPr>
            <p:spPr>
              <a:xfrm>
                <a:off x="8552738"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338" name="Google Shape;338;p5"/>
              <p:cNvCxnSpPr/>
              <p:nvPr/>
            </p:nvCxnSpPr>
            <p:spPr>
              <a:xfrm>
                <a:off x="8808982"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339" name="Google Shape;339;p5"/>
              <p:cNvCxnSpPr/>
              <p:nvPr/>
            </p:nvCxnSpPr>
            <p:spPr>
              <a:xfrm>
                <a:off x="9065225"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340" name="Google Shape;340;p5"/>
              <p:cNvCxnSpPr/>
              <p:nvPr/>
            </p:nvCxnSpPr>
            <p:spPr>
              <a:xfrm>
                <a:off x="96700"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341" name="Google Shape;341;p5"/>
              <p:cNvCxnSpPr/>
              <p:nvPr/>
            </p:nvCxnSpPr>
            <p:spPr>
              <a:xfrm>
                <a:off x="-612" y="5114275"/>
                <a:ext cx="9137700" cy="0"/>
              </a:xfrm>
              <a:prstGeom prst="straightConnector1">
                <a:avLst/>
              </a:prstGeom>
              <a:noFill/>
              <a:ln w="9525" cap="flat" cmpd="sng">
                <a:solidFill>
                  <a:schemeClr val="accent3"/>
                </a:solidFill>
                <a:prstDash val="solid"/>
                <a:round/>
                <a:headEnd type="none" w="med" len="med"/>
                <a:tailEnd type="none" w="med" len="med"/>
              </a:ln>
            </p:spPr>
          </p:cxnSp>
        </p:grpSp>
      </p:grpSp>
      <p:sp>
        <p:nvSpPr>
          <p:cNvPr id="342" name="Google Shape;342;p5"/>
          <p:cNvSpPr/>
          <p:nvPr/>
        </p:nvSpPr>
        <p:spPr>
          <a:xfrm>
            <a:off x="434800" y="452000"/>
            <a:ext cx="8274300" cy="4446900"/>
          </a:xfrm>
          <a:prstGeom prst="rect">
            <a:avLst/>
          </a:pr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5"/>
          <p:cNvSpPr txBox="1">
            <a:spLocks noGrp="1"/>
          </p:cNvSpPr>
          <p:nvPr>
            <p:ph type="title"/>
          </p:nvPr>
        </p:nvSpPr>
        <p:spPr>
          <a:xfrm>
            <a:off x="434800" y="452000"/>
            <a:ext cx="8274300" cy="606000"/>
          </a:xfrm>
          <a:prstGeom prst="rect">
            <a:avLst/>
          </a:prstGeom>
          <a:solidFill>
            <a:schemeClr val="dk2"/>
          </a:solidFill>
          <a:ln w="9525"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3500"/>
              <a:buNone/>
              <a:defRPr sz="3000"/>
            </a:lvl1pPr>
            <a:lvl2pPr lvl="1" rtl="0">
              <a:lnSpc>
                <a:spcPct val="100000"/>
              </a:lnSpc>
              <a:spcBef>
                <a:spcPts val="0"/>
              </a:spcBef>
              <a:spcAft>
                <a:spcPts val="0"/>
              </a:spcAft>
              <a:buSzPts val="3500"/>
              <a:buNone/>
              <a:defRPr/>
            </a:lvl2pPr>
            <a:lvl3pPr lvl="2" rtl="0">
              <a:lnSpc>
                <a:spcPct val="100000"/>
              </a:lnSpc>
              <a:spcBef>
                <a:spcPts val="0"/>
              </a:spcBef>
              <a:spcAft>
                <a:spcPts val="0"/>
              </a:spcAft>
              <a:buSzPts val="3500"/>
              <a:buNone/>
              <a:defRPr/>
            </a:lvl3pPr>
            <a:lvl4pPr lvl="3" rtl="0">
              <a:lnSpc>
                <a:spcPct val="100000"/>
              </a:lnSpc>
              <a:spcBef>
                <a:spcPts val="0"/>
              </a:spcBef>
              <a:spcAft>
                <a:spcPts val="0"/>
              </a:spcAft>
              <a:buSzPts val="3500"/>
              <a:buNone/>
              <a:defRPr/>
            </a:lvl4pPr>
            <a:lvl5pPr lvl="4" rtl="0">
              <a:lnSpc>
                <a:spcPct val="100000"/>
              </a:lnSpc>
              <a:spcBef>
                <a:spcPts val="0"/>
              </a:spcBef>
              <a:spcAft>
                <a:spcPts val="0"/>
              </a:spcAft>
              <a:buSzPts val="3500"/>
              <a:buNone/>
              <a:defRPr/>
            </a:lvl5pPr>
            <a:lvl6pPr lvl="5" rtl="0">
              <a:lnSpc>
                <a:spcPct val="100000"/>
              </a:lnSpc>
              <a:spcBef>
                <a:spcPts val="0"/>
              </a:spcBef>
              <a:spcAft>
                <a:spcPts val="0"/>
              </a:spcAft>
              <a:buSzPts val="3500"/>
              <a:buNone/>
              <a:defRPr/>
            </a:lvl6pPr>
            <a:lvl7pPr lvl="6" rtl="0">
              <a:lnSpc>
                <a:spcPct val="100000"/>
              </a:lnSpc>
              <a:spcBef>
                <a:spcPts val="0"/>
              </a:spcBef>
              <a:spcAft>
                <a:spcPts val="0"/>
              </a:spcAft>
              <a:buSzPts val="3500"/>
              <a:buNone/>
              <a:defRPr/>
            </a:lvl7pPr>
            <a:lvl8pPr lvl="7" rtl="0">
              <a:lnSpc>
                <a:spcPct val="100000"/>
              </a:lnSpc>
              <a:spcBef>
                <a:spcPts val="0"/>
              </a:spcBef>
              <a:spcAft>
                <a:spcPts val="0"/>
              </a:spcAft>
              <a:buSzPts val="3500"/>
              <a:buNone/>
              <a:defRPr/>
            </a:lvl8pPr>
            <a:lvl9pPr lvl="8" rtl="0">
              <a:lnSpc>
                <a:spcPct val="100000"/>
              </a:lnSpc>
              <a:spcBef>
                <a:spcPts val="0"/>
              </a:spcBef>
              <a:spcAft>
                <a:spcPts val="0"/>
              </a:spcAft>
              <a:buSzPts val="3500"/>
              <a:buNone/>
              <a:defRPr/>
            </a:lvl9pPr>
          </a:lstStyle>
          <a:p>
            <a:endParaRPr/>
          </a:p>
        </p:txBody>
      </p:sp>
      <p:sp>
        <p:nvSpPr>
          <p:cNvPr id="344" name="Google Shape;344;p5"/>
          <p:cNvSpPr txBox="1">
            <a:spLocks noGrp="1"/>
          </p:cNvSpPr>
          <p:nvPr>
            <p:ph type="subTitle" idx="1"/>
          </p:nvPr>
        </p:nvSpPr>
        <p:spPr>
          <a:xfrm>
            <a:off x="1891788" y="3066500"/>
            <a:ext cx="2599200" cy="1051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45" name="Google Shape;345;p5"/>
          <p:cNvSpPr txBox="1">
            <a:spLocks noGrp="1"/>
          </p:cNvSpPr>
          <p:nvPr>
            <p:ph type="subTitle" idx="2"/>
          </p:nvPr>
        </p:nvSpPr>
        <p:spPr>
          <a:xfrm>
            <a:off x="1891788" y="2694375"/>
            <a:ext cx="2599200" cy="514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latin typeface="Staatliches"/>
                <a:ea typeface="Staatliches"/>
                <a:cs typeface="Staatliches"/>
                <a:sym typeface="Staatliches"/>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46" name="Google Shape;346;p5"/>
          <p:cNvSpPr txBox="1">
            <a:spLocks noGrp="1"/>
          </p:cNvSpPr>
          <p:nvPr>
            <p:ph type="subTitle" idx="3"/>
          </p:nvPr>
        </p:nvSpPr>
        <p:spPr>
          <a:xfrm>
            <a:off x="4652910" y="3066500"/>
            <a:ext cx="2599200" cy="1051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47" name="Google Shape;347;p5"/>
          <p:cNvSpPr txBox="1">
            <a:spLocks noGrp="1"/>
          </p:cNvSpPr>
          <p:nvPr>
            <p:ph type="subTitle" idx="4"/>
          </p:nvPr>
        </p:nvSpPr>
        <p:spPr>
          <a:xfrm>
            <a:off x="4652910" y="2694375"/>
            <a:ext cx="2599200" cy="514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latin typeface="Staatliches"/>
                <a:ea typeface="Staatliches"/>
                <a:cs typeface="Staatliches"/>
                <a:sym typeface="Staatliches"/>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48" name="Google Shape;348;p5"/>
          <p:cNvSpPr/>
          <p:nvPr/>
        </p:nvSpPr>
        <p:spPr>
          <a:xfrm>
            <a:off x="8191275" y="3873916"/>
            <a:ext cx="1177200" cy="1177200"/>
          </a:xfrm>
          <a:prstGeom prst="ellipse">
            <a:avLst/>
          </a:prstGeom>
          <a:solidFill>
            <a:schemeClr val="lt1"/>
          </a:solidFill>
          <a:ln w="9525" cap="flat" cmpd="sng">
            <a:solidFill>
              <a:schemeClr val="accent3"/>
            </a:solidFill>
            <a:prstDash val="solid"/>
            <a:round/>
            <a:headEnd type="none" w="sm" len="sm"/>
            <a:tailEnd type="none" w="sm" len="sm"/>
          </a:ln>
          <a:effectLst>
            <a:outerShdw dist="76200" dir="2580000" algn="bl" rotWithShape="0">
              <a:schemeClr val="accent4"/>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349" name="Google Shape;349;p5"/>
          <p:cNvGrpSpPr/>
          <p:nvPr/>
        </p:nvGrpSpPr>
        <p:grpSpPr>
          <a:xfrm>
            <a:off x="8379080" y="3676418"/>
            <a:ext cx="1177150" cy="1176681"/>
            <a:chOff x="5941500" y="1709513"/>
            <a:chExt cx="1572679" cy="1572053"/>
          </a:xfrm>
        </p:grpSpPr>
        <p:sp>
          <p:nvSpPr>
            <p:cNvPr id="350" name="Google Shape;350;p5"/>
            <p:cNvSpPr/>
            <p:nvPr/>
          </p:nvSpPr>
          <p:spPr>
            <a:xfrm>
              <a:off x="6424026" y="2185588"/>
              <a:ext cx="1036032" cy="1041587"/>
            </a:xfrm>
            <a:custGeom>
              <a:avLst/>
              <a:gdLst/>
              <a:ahLst/>
              <a:cxnLst/>
              <a:rect l="l" t="t" r="r" b="b"/>
              <a:pathLst>
                <a:path w="23127" h="23251" extrusionOk="0">
                  <a:moveTo>
                    <a:pt x="22930" y="0"/>
                  </a:moveTo>
                  <a:lnTo>
                    <a:pt x="0" y="23123"/>
                  </a:lnTo>
                  <a:cubicBezTo>
                    <a:pt x="47" y="23142"/>
                    <a:pt x="83" y="23158"/>
                    <a:pt x="130" y="23189"/>
                  </a:cubicBezTo>
                  <a:cubicBezTo>
                    <a:pt x="239" y="23230"/>
                    <a:pt x="353" y="23251"/>
                    <a:pt x="466" y="23251"/>
                  </a:cubicBezTo>
                  <a:cubicBezTo>
                    <a:pt x="710" y="23251"/>
                    <a:pt x="949" y="23157"/>
                    <a:pt x="1126" y="22978"/>
                  </a:cubicBezTo>
                  <a:lnTo>
                    <a:pt x="22781" y="1126"/>
                  </a:lnTo>
                  <a:cubicBezTo>
                    <a:pt x="23044" y="863"/>
                    <a:pt x="23127" y="471"/>
                    <a:pt x="22993" y="130"/>
                  </a:cubicBezTo>
                  <a:cubicBezTo>
                    <a:pt x="22978" y="79"/>
                    <a:pt x="22946" y="47"/>
                    <a:pt x="2293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5"/>
            <p:cNvSpPr/>
            <p:nvPr/>
          </p:nvSpPr>
          <p:spPr>
            <a:xfrm>
              <a:off x="6325066" y="2087345"/>
              <a:ext cx="1085802" cy="1090685"/>
            </a:xfrm>
            <a:custGeom>
              <a:avLst/>
              <a:gdLst/>
              <a:ahLst/>
              <a:cxnLst/>
              <a:rect l="l" t="t" r="r" b="b"/>
              <a:pathLst>
                <a:path w="24238" h="24347" extrusionOk="0">
                  <a:moveTo>
                    <a:pt x="24010" y="1"/>
                  </a:moveTo>
                  <a:lnTo>
                    <a:pt x="1" y="24206"/>
                  </a:lnTo>
                  <a:lnTo>
                    <a:pt x="17" y="24221"/>
                  </a:lnTo>
                  <a:cubicBezTo>
                    <a:pt x="160" y="24306"/>
                    <a:pt x="317" y="24347"/>
                    <a:pt x="472" y="24347"/>
                  </a:cubicBezTo>
                  <a:cubicBezTo>
                    <a:pt x="707" y="24347"/>
                    <a:pt x="938" y="24253"/>
                    <a:pt x="1115" y="24076"/>
                  </a:cubicBezTo>
                  <a:lnTo>
                    <a:pt x="23880" y="1115"/>
                  </a:lnTo>
                  <a:cubicBezTo>
                    <a:pt x="24175" y="821"/>
                    <a:pt x="24237" y="362"/>
                    <a:pt x="2401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5"/>
            <p:cNvSpPr/>
            <p:nvPr/>
          </p:nvSpPr>
          <p:spPr>
            <a:xfrm>
              <a:off x="6237932" y="2000211"/>
              <a:ext cx="1120206" cy="1129883"/>
            </a:xfrm>
            <a:custGeom>
              <a:avLst/>
              <a:gdLst/>
              <a:ahLst/>
              <a:cxnLst/>
              <a:rect l="l" t="t" r="r" b="b"/>
              <a:pathLst>
                <a:path w="25006" h="25222" extrusionOk="0">
                  <a:moveTo>
                    <a:pt x="24582" y="0"/>
                  </a:moveTo>
                  <a:lnTo>
                    <a:pt x="0" y="24794"/>
                  </a:lnTo>
                  <a:cubicBezTo>
                    <a:pt x="181" y="24943"/>
                    <a:pt x="361" y="25088"/>
                    <a:pt x="542" y="25221"/>
                  </a:cubicBezTo>
                  <a:lnTo>
                    <a:pt x="25006" y="557"/>
                  </a:lnTo>
                  <a:cubicBezTo>
                    <a:pt x="24876" y="361"/>
                    <a:pt x="24731" y="181"/>
                    <a:pt x="245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5"/>
            <p:cNvSpPr/>
            <p:nvPr/>
          </p:nvSpPr>
          <p:spPr>
            <a:xfrm>
              <a:off x="6662623" y="2423514"/>
              <a:ext cx="851556" cy="858051"/>
            </a:xfrm>
            <a:custGeom>
              <a:avLst/>
              <a:gdLst/>
              <a:ahLst/>
              <a:cxnLst/>
              <a:rect l="l" t="t" r="r" b="b"/>
              <a:pathLst>
                <a:path w="19009" h="19154" extrusionOk="0">
                  <a:moveTo>
                    <a:pt x="18942" y="0"/>
                  </a:moveTo>
                  <a:lnTo>
                    <a:pt x="1" y="19122"/>
                  </a:lnTo>
                  <a:cubicBezTo>
                    <a:pt x="166" y="19122"/>
                    <a:pt x="346" y="19138"/>
                    <a:pt x="507" y="19153"/>
                  </a:cubicBezTo>
                  <a:cubicBezTo>
                    <a:pt x="770" y="19153"/>
                    <a:pt x="1032" y="19055"/>
                    <a:pt x="1209" y="18875"/>
                  </a:cubicBezTo>
                  <a:lnTo>
                    <a:pt x="18715" y="1224"/>
                  </a:lnTo>
                  <a:cubicBezTo>
                    <a:pt x="18911" y="1028"/>
                    <a:pt x="19009" y="785"/>
                    <a:pt x="18993" y="522"/>
                  </a:cubicBezTo>
                  <a:cubicBezTo>
                    <a:pt x="18977" y="342"/>
                    <a:pt x="18958" y="181"/>
                    <a:pt x="1894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5"/>
            <p:cNvSpPr/>
            <p:nvPr/>
          </p:nvSpPr>
          <p:spPr>
            <a:xfrm>
              <a:off x="7006005" y="2767568"/>
              <a:ext cx="460563" cy="464281"/>
            </a:xfrm>
            <a:custGeom>
              <a:avLst/>
              <a:gdLst/>
              <a:ahLst/>
              <a:cxnLst/>
              <a:rect l="l" t="t" r="r" b="b"/>
              <a:pathLst>
                <a:path w="10281" h="10364" extrusionOk="0">
                  <a:moveTo>
                    <a:pt x="10281" y="0"/>
                  </a:moveTo>
                  <a:lnTo>
                    <a:pt x="0" y="10363"/>
                  </a:lnTo>
                  <a:cubicBezTo>
                    <a:pt x="541" y="10167"/>
                    <a:pt x="1079" y="9920"/>
                    <a:pt x="1604" y="9677"/>
                  </a:cubicBezTo>
                  <a:cubicBezTo>
                    <a:pt x="1683" y="9626"/>
                    <a:pt x="1765" y="9563"/>
                    <a:pt x="1848" y="9481"/>
                  </a:cubicBezTo>
                  <a:lnTo>
                    <a:pt x="9414" y="1848"/>
                  </a:lnTo>
                  <a:cubicBezTo>
                    <a:pt x="9496" y="1781"/>
                    <a:pt x="9547" y="1699"/>
                    <a:pt x="9594" y="1601"/>
                  </a:cubicBezTo>
                  <a:cubicBezTo>
                    <a:pt x="9857" y="1079"/>
                    <a:pt x="10085" y="542"/>
                    <a:pt x="1028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5"/>
            <p:cNvSpPr/>
            <p:nvPr/>
          </p:nvSpPr>
          <p:spPr>
            <a:xfrm>
              <a:off x="6535261" y="2296823"/>
              <a:ext cx="960638" cy="966237"/>
            </a:xfrm>
            <a:custGeom>
              <a:avLst/>
              <a:gdLst/>
              <a:ahLst/>
              <a:cxnLst/>
              <a:rect l="l" t="t" r="r" b="b"/>
              <a:pathLst>
                <a:path w="21444" h="21569" extrusionOk="0">
                  <a:moveTo>
                    <a:pt x="21295" y="0"/>
                  </a:moveTo>
                  <a:lnTo>
                    <a:pt x="0" y="21475"/>
                  </a:lnTo>
                  <a:cubicBezTo>
                    <a:pt x="98" y="21507"/>
                    <a:pt x="196" y="21522"/>
                    <a:pt x="294" y="21542"/>
                  </a:cubicBezTo>
                  <a:cubicBezTo>
                    <a:pt x="365" y="21560"/>
                    <a:pt x="437" y="21569"/>
                    <a:pt x="509" y="21569"/>
                  </a:cubicBezTo>
                  <a:cubicBezTo>
                    <a:pt x="750" y="21569"/>
                    <a:pt x="986" y="21470"/>
                    <a:pt x="1161" y="21295"/>
                  </a:cubicBezTo>
                  <a:lnTo>
                    <a:pt x="21134" y="1161"/>
                  </a:lnTo>
                  <a:cubicBezTo>
                    <a:pt x="21346" y="930"/>
                    <a:pt x="21444" y="604"/>
                    <a:pt x="21377" y="294"/>
                  </a:cubicBezTo>
                  <a:cubicBezTo>
                    <a:pt x="21346" y="196"/>
                    <a:pt x="21330" y="98"/>
                    <a:pt x="2129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5"/>
            <p:cNvSpPr/>
            <p:nvPr/>
          </p:nvSpPr>
          <p:spPr>
            <a:xfrm>
              <a:off x="6811982" y="2573544"/>
              <a:ext cx="699244" cy="704306"/>
            </a:xfrm>
            <a:custGeom>
              <a:avLst/>
              <a:gdLst/>
              <a:ahLst/>
              <a:cxnLst/>
              <a:rect l="l" t="t" r="r" b="b"/>
              <a:pathLst>
                <a:path w="15609" h="15722" extrusionOk="0">
                  <a:moveTo>
                    <a:pt x="15608" y="1"/>
                  </a:moveTo>
                  <a:lnTo>
                    <a:pt x="1" y="15722"/>
                  </a:lnTo>
                  <a:cubicBezTo>
                    <a:pt x="279" y="15706"/>
                    <a:pt x="573" y="15659"/>
                    <a:pt x="836" y="15608"/>
                  </a:cubicBezTo>
                  <a:cubicBezTo>
                    <a:pt x="1032" y="15592"/>
                    <a:pt x="1209" y="15494"/>
                    <a:pt x="1358" y="15345"/>
                  </a:cubicBezTo>
                  <a:lnTo>
                    <a:pt x="15231" y="1342"/>
                  </a:lnTo>
                  <a:cubicBezTo>
                    <a:pt x="15381" y="1209"/>
                    <a:pt x="15479" y="1029"/>
                    <a:pt x="15494" y="833"/>
                  </a:cubicBezTo>
                  <a:cubicBezTo>
                    <a:pt x="15545" y="558"/>
                    <a:pt x="15577" y="279"/>
                    <a:pt x="1560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5"/>
            <p:cNvSpPr/>
            <p:nvPr/>
          </p:nvSpPr>
          <p:spPr>
            <a:xfrm>
              <a:off x="6092247" y="1856094"/>
              <a:ext cx="1118818" cy="1128135"/>
            </a:xfrm>
            <a:custGeom>
              <a:avLst/>
              <a:gdLst/>
              <a:ahLst/>
              <a:cxnLst/>
              <a:rect l="l" t="t" r="r" b="b"/>
              <a:pathLst>
                <a:path w="24975" h="25183" extrusionOk="0">
                  <a:moveTo>
                    <a:pt x="24418" y="1"/>
                  </a:moveTo>
                  <a:lnTo>
                    <a:pt x="1" y="24630"/>
                  </a:lnTo>
                  <a:cubicBezTo>
                    <a:pt x="134" y="24810"/>
                    <a:pt x="279" y="25006"/>
                    <a:pt x="428" y="25183"/>
                  </a:cubicBezTo>
                  <a:lnTo>
                    <a:pt x="24975" y="425"/>
                  </a:lnTo>
                  <a:cubicBezTo>
                    <a:pt x="24794" y="276"/>
                    <a:pt x="24614" y="130"/>
                    <a:pt x="2441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5"/>
            <p:cNvSpPr/>
            <p:nvPr/>
          </p:nvSpPr>
          <p:spPr>
            <a:xfrm>
              <a:off x="5946607" y="1714664"/>
              <a:ext cx="683207" cy="689030"/>
            </a:xfrm>
            <a:custGeom>
              <a:avLst/>
              <a:gdLst/>
              <a:ahLst/>
              <a:cxnLst/>
              <a:rect l="l" t="t" r="r" b="b"/>
              <a:pathLst>
                <a:path w="15251" h="15381" extrusionOk="0">
                  <a:moveTo>
                    <a:pt x="15250" y="0"/>
                  </a:moveTo>
                  <a:lnTo>
                    <a:pt x="15250" y="0"/>
                  </a:lnTo>
                  <a:cubicBezTo>
                    <a:pt x="14956" y="51"/>
                    <a:pt x="14662" y="83"/>
                    <a:pt x="14383" y="134"/>
                  </a:cubicBezTo>
                  <a:cubicBezTo>
                    <a:pt x="14187" y="165"/>
                    <a:pt x="14023" y="263"/>
                    <a:pt x="13877" y="393"/>
                  </a:cubicBezTo>
                  <a:lnTo>
                    <a:pt x="377" y="14023"/>
                  </a:lnTo>
                  <a:cubicBezTo>
                    <a:pt x="247" y="14156"/>
                    <a:pt x="149" y="14337"/>
                    <a:pt x="114" y="14513"/>
                  </a:cubicBezTo>
                  <a:cubicBezTo>
                    <a:pt x="67" y="14807"/>
                    <a:pt x="31" y="15086"/>
                    <a:pt x="0" y="15380"/>
                  </a:cubicBezTo>
                  <a:lnTo>
                    <a:pt x="1525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5"/>
            <p:cNvSpPr/>
            <p:nvPr/>
          </p:nvSpPr>
          <p:spPr>
            <a:xfrm>
              <a:off x="5997185" y="1767392"/>
              <a:ext cx="432654" cy="435790"/>
            </a:xfrm>
            <a:custGeom>
              <a:avLst/>
              <a:gdLst/>
              <a:ahLst/>
              <a:cxnLst/>
              <a:rect l="l" t="t" r="r" b="b"/>
              <a:pathLst>
                <a:path w="9658" h="9728" extrusionOk="0">
                  <a:moveTo>
                    <a:pt x="9658" y="0"/>
                  </a:moveTo>
                  <a:lnTo>
                    <a:pt x="9658" y="0"/>
                  </a:lnTo>
                  <a:cubicBezTo>
                    <a:pt x="9054" y="247"/>
                    <a:pt x="8481" y="526"/>
                    <a:pt x="7924" y="820"/>
                  </a:cubicBezTo>
                  <a:cubicBezTo>
                    <a:pt x="7845" y="867"/>
                    <a:pt x="7763" y="934"/>
                    <a:pt x="7696" y="1000"/>
                  </a:cubicBezTo>
                  <a:lnTo>
                    <a:pt x="981" y="7766"/>
                  </a:lnTo>
                  <a:cubicBezTo>
                    <a:pt x="915" y="7829"/>
                    <a:pt x="848" y="7912"/>
                    <a:pt x="817" y="7994"/>
                  </a:cubicBezTo>
                  <a:cubicBezTo>
                    <a:pt x="507" y="8551"/>
                    <a:pt x="244" y="9139"/>
                    <a:pt x="1" y="9728"/>
                  </a:cubicBezTo>
                  <a:lnTo>
                    <a:pt x="9658"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5"/>
            <p:cNvSpPr/>
            <p:nvPr/>
          </p:nvSpPr>
          <p:spPr>
            <a:xfrm>
              <a:off x="5941500" y="1709513"/>
              <a:ext cx="840491" cy="846494"/>
            </a:xfrm>
            <a:custGeom>
              <a:avLst/>
              <a:gdLst/>
              <a:ahLst/>
              <a:cxnLst/>
              <a:rect l="l" t="t" r="r" b="b"/>
              <a:pathLst>
                <a:path w="18762" h="18896" extrusionOk="0">
                  <a:moveTo>
                    <a:pt x="18169" y="0"/>
                  </a:moveTo>
                  <a:cubicBezTo>
                    <a:pt x="17928" y="0"/>
                    <a:pt x="17705" y="98"/>
                    <a:pt x="17537" y="280"/>
                  </a:cubicBezTo>
                  <a:lnTo>
                    <a:pt x="279" y="17688"/>
                  </a:lnTo>
                  <a:cubicBezTo>
                    <a:pt x="98" y="17864"/>
                    <a:pt x="0" y="18111"/>
                    <a:pt x="16" y="18354"/>
                  </a:cubicBezTo>
                  <a:cubicBezTo>
                    <a:pt x="16" y="18535"/>
                    <a:pt x="32" y="18715"/>
                    <a:pt x="47" y="18896"/>
                  </a:cubicBezTo>
                  <a:lnTo>
                    <a:pt x="18761" y="37"/>
                  </a:lnTo>
                  <a:cubicBezTo>
                    <a:pt x="18581" y="17"/>
                    <a:pt x="18404" y="2"/>
                    <a:pt x="18224" y="2"/>
                  </a:cubicBezTo>
                  <a:cubicBezTo>
                    <a:pt x="18206" y="1"/>
                    <a:pt x="18187" y="0"/>
                    <a:pt x="1816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5"/>
            <p:cNvSpPr/>
            <p:nvPr/>
          </p:nvSpPr>
          <p:spPr>
            <a:xfrm>
              <a:off x="5991943" y="1760717"/>
              <a:ext cx="1030925" cy="1036211"/>
            </a:xfrm>
            <a:custGeom>
              <a:avLst/>
              <a:gdLst/>
              <a:ahLst/>
              <a:cxnLst/>
              <a:rect l="l" t="t" r="r" b="b"/>
              <a:pathLst>
                <a:path w="23013" h="23131" extrusionOk="0">
                  <a:moveTo>
                    <a:pt x="22545" y="1"/>
                  </a:moveTo>
                  <a:cubicBezTo>
                    <a:pt x="22302" y="1"/>
                    <a:pt x="22063" y="103"/>
                    <a:pt x="21887" y="283"/>
                  </a:cubicBezTo>
                  <a:lnTo>
                    <a:pt x="345" y="22001"/>
                  </a:lnTo>
                  <a:cubicBezTo>
                    <a:pt x="82" y="22263"/>
                    <a:pt x="0" y="22656"/>
                    <a:pt x="149" y="22981"/>
                  </a:cubicBezTo>
                  <a:lnTo>
                    <a:pt x="196" y="23130"/>
                  </a:lnTo>
                  <a:lnTo>
                    <a:pt x="23013" y="118"/>
                  </a:lnTo>
                  <a:cubicBezTo>
                    <a:pt x="22966" y="102"/>
                    <a:pt x="22915" y="86"/>
                    <a:pt x="22883" y="71"/>
                  </a:cubicBezTo>
                  <a:cubicBezTo>
                    <a:pt x="22773" y="23"/>
                    <a:pt x="22659" y="1"/>
                    <a:pt x="2254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5"/>
            <p:cNvSpPr/>
            <p:nvPr/>
          </p:nvSpPr>
          <p:spPr>
            <a:xfrm>
              <a:off x="6041132" y="1809458"/>
              <a:ext cx="1081367" cy="1086205"/>
            </a:xfrm>
            <a:custGeom>
              <a:avLst/>
              <a:gdLst/>
              <a:ahLst/>
              <a:cxnLst/>
              <a:rect l="l" t="t" r="r" b="b"/>
              <a:pathLst>
                <a:path w="24139" h="24247" extrusionOk="0">
                  <a:moveTo>
                    <a:pt x="23682" y="0"/>
                  </a:moveTo>
                  <a:cubicBezTo>
                    <a:pt x="23441" y="0"/>
                    <a:pt x="23203" y="95"/>
                    <a:pt x="23025" y="273"/>
                  </a:cubicBezTo>
                  <a:lnTo>
                    <a:pt x="342" y="23137"/>
                  </a:lnTo>
                  <a:cubicBezTo>
                    <a:pt x="47" y="23431"/>
                    <a:pt x="0" y="23890"/>
                    <a:pt x="196" y="24247"/>
                  </a:cubicBezTo>
                  <a:lnTo>
                    <a:pt x="212" y="24247"/>
                  </a:lnTo>
                  <a:lnTo>
                    <a:pt x="24139" y="124"/>
                  </a:lnTo>
                  <a:cubicBezTo>
                    <a:pt x="23996" y="41"/>
                    <a:pt x="23839" y="0"/>
                    <a:pt x="236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
            <p:cNvSpPr/>
            <p:nvPr/>
          </p:nvSpPr>
          <p:spPr>
            <a:xfrm>
              <a:off x="6160431" y="1923426"/>
              <a:ext cx="1129703" cy="1138484"/>
            </a:xfrm>
            <a:custGeom>
              <a:avLst/>
              <a:gdLst/>
              <a:ahLst/>
              <a:cxnLst/>
              <a:rect l="l" t="t" r="r" b="b"/>
              <a:pathLst>
                <a:path w="25218" h="25414" extrusionOk="0">
                  <a:moveTo>
                    <a:pt x="24712" y="0"/>
                  </a:moveTo>
                  <a:lnTo>
                    <a:pt x="1" y="24923"/>
                  </a:lnTo>
                  <a:cubicBezTo>
                    <a:pt x="146" y="25088"/>
                    <a:pt x="310" y="25249"/>
                    <a:pt x="475" y="25413"/>
                  </a:cubicBezTo>
                  <a:lnTo>
                    <a:pt x="25218" y="475"/>
                  </a:lnTo>
                  <a:cubicBezTo>
                    <a:pt x="25053" y="310"/>
                    <a:pt x="24892" y="145"/>
                    <a:pt x="2471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
            <p:cNvSpPr/>
            <p:nvPr/>
          </p:nvSpPr>
          <p:spPr>
            <a:xfrm>
              <a:off x="5957672" y="1726312"/>
              <a:ext cx="953291" cy="958487"/>
            </a:xfrm>
            <a:custGeom>
              <a:avLst/>
              <a:gdLst/>
              <a:ahLst/>
              <a:cxnLst/>
              <a:rect l="l" t="t" r="r" b="b"/>
              <a:pathLst>
                <a:path w="21280" h="21396" extrusionOk="0">
                  <a:moveTo>
                    <a:pt x="20780" y="0"/>
                  </a:moveTo>
                  <a:cubicBezTo>
                    <a:pt x="20530" y="0"/>
                    <a:pt x="20288" y="99"/>
                    <a:pt x="20118" y="282"/>
                  </a:cubicBezTo>
                  <a:lnTo>
                    <a:pt x="326" y="20235"/>
                  </a:lnTo>
                  <a:cubicBezTo>
                    <a:pt x="98" y="20451"/>
                    <a:pt x="0" y="20776"/>
                    <a:pt x="63" y="21086"/>
                  </a:cubicBezTo>
                  <a:cubicBezTo>
                    <a:pt x="98" y="21184"/>
                    <a:pt x="114" y="21298"/>
                    <a:pt x="145" y="21396"/>
                  </a:cubicBezTo>
                  <a:lnTo>
                    <a:pt x="21279" y="86"/>
                  </a:lnTo>
                  <a:cubicBezTo>
                    <a:pt x="21161" y="70"/>
                    <a:pt x="21063" y="35"/>
                    <a:pt x="20965" y="19"/>
                  </a:cubicBezTo>
                  <a:cubicBezTo>
                    <a:pt x="20904" y="6"/>
                    <a:pt x="20841" y="0"/>
                    <a:pt x="207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 name="Google Shape;365;p5"/>
          <p:cNvGrpSpPr/>
          <p:nvPr/>
        </p:nvGrpSpPr>
        <p:grpSpPr>
          <a:xfrm rot="10800000">
            <a:off x="244425" y="2990588"/>
            <a:ext cx="347797" cy="1203321"/>
            <a:chOff x="8285725" y="1977800"/>
            <a:chExt cx="347797" cy="1203321"/>
          </a:xfrm>
        </p:grpSpPr>
        <p:sp>
          <p:nvSpPr>
            <p:cNvPr id="366" name="Google Shape;366;p5"/>
            <p:cNvSpPr/>
            <p:nvPr/>
          </p:nvSpPr>
          <p:spPr>
            <a:xfrm>
              <a:off x="8285725" y="1977800"/>
              <a:ext cx="135600" cy="135600"/>
            </a:xfrm>
            <a:prstGeom prst="ellipse">
              <a:avLst/>
            </a:prstGeom>
            <a:solidFill>
              <a:schemeClr val="accen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5"/>
            <p:cNvSpPr/>
            <p:nvPr/>
          </p:nvSpPr>
          <p:spPr>
            <a:xfrm>
              <a:off x="8497922" y="1977800"/>
              <a:ext cx="135600" cy="135600"/>
            </a:xfrm>
            <a:prstGeom prst="ellipse">
              <a:avLst/>
            </a:prstGeom>
            <a:solidFill>
              <a:schemeClr val="accen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
            <p:cNvSpPr/>
            <p:nvPr/>
          </p:nvSpPr>
          <p:spPr>
            <a:xfrm>
              <a:off x="8285725" y="2191344"/>
              <a:ext cx="135600" cy="135600"/>
            </a:xfrm>
            <a:prstGeom prst="ellipse">
              <a:avLst/>
            </a:prstGeom>
            <a:solidFill>
              <a:schemeClr val="accen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5"/>
            <p:cNvSpPr/>
            <p:nvPr/>
          </p:nvSpPr>
          <p:spPr>
            <a:xfrm>
              <a:off x="8497922" y="2191344"/>
              <a:ext cx="135600" cy="135600"/>
            </a:xfrm>
            <a:prstGeom prst="ellipse">
              <a:avLst/>
            </a:prstGeom>
            <a:solidFill>
              <a:schemeClr val="accen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5"/>
            <p:cNvSpPr/>
            <p:nvPr/>
          </p:nvSpPr>
          <p:spPr>
            <a:xfrm>
              <a:off x="8285725" y="2404888"/>
              <a:ext cx="135600" cy="135600"/>
            </a:xfrm>
            <a:prstGeom prst="ellipse">
              <a:avLst/>
            </a:prstGeom>
            <a:solidFill>
              <a:schemeClr val="accen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5"/>
            <p:cNvSpPr/>
            <p:nvPr/>
          </p:nvSpPr>
          <p:spPr>
            <a:xfrm>
              <a:off x="8497922" y="2404888"/>
              <a:ext cx="135600" cy="135600"/>
            </a:xfrm>
            <a:prstGeom prst="ellipse">
              <a:avLst/>
            </a:prstGeom>
            <a:solidFill>
              <a:schemeClr val="accen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
            <p:cNvSpPr/>
            <p:nvPr/>
          </p:nvSpPr>
          <p:spPr>
            <a:xfrm>
              <a:off x="8285725" y="2618432"/>
              <a:ext cx="135600" cy="135600"/>
            </a:xfrm>
            <a:prstGeom prst="ellipse">
              <a:avLst/>
            </a:prstGeom>
            <a:solidFill>
              <a:schemeClr val="accen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5"/>
            <p:cNvSpPr/>
            <p:nvPr/>
          </p:nvSpPr>
          <p:spPr>
            <a:xfrm>
              <a:off x="8497922" y="2618432"/>
              <a:ext cx="135600" cy="135600"/>
            </a:xfrm>
            <a:prstGeom prst="ellipse">
              <a:avLst/>
            </a:prstGeom>
            <a:solidFill>
              <a:schemeClr val="accen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5"/>
            <p:cNvSpPr/>
            <p:nvPr/>
          </p:nvSpPr>
          <p:spPr>
            <a:xfrm>
              <a:off x="8285725" y="2831976"/>
              <a:ext cx="135600" cy="135600"/>
            </a:xfrm>
            <a:prstGeom prst="ellipse">
              <a:avLst/>
            </a:prstGeom>
            <a:solidFill>
              <a:schemeClr val="accen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5"/>
            <p:cNvSpPr/>
            <p:nvPr/>
          </p:nvSpPr>
          <p:spPr>
            <a:xfrm>
              <a:off x="8497922" y="2831976"/>
              <a:ext cx="135600" cy="135600"/>
            </a:xfrm>
            <a:prstGeom prst="ellipse">
              <a:avLst/>
            </a:prstGeom>
            <a:solidFill>
              <a:schemeClr val="accen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5"/>
            <p:cNvSpPr/>
            <p:nvPr/>
          </p:nvSpPr>
          <p:spPr>
            <a:xfrm>
              <a:off x="8285725" y="3045521"/>
              <a:ext cx="135600" cy="135600"/>
            </a:xfrm>
            <a:prstGeom prst="ellipse">
              <a:avLst/>
            </a:prstGeom>
            <a:solidFill>
              <a:schemeClr val="accen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5"/>
            <p:cNvSpPr/>
            <p:nvPr/>
          </p:nvSpPr>
          <p:spPr>
            <a:xfrm>
              <a:off x="8497922" y="3045521"/>
              <a:ext cx="135600" cy="135600"/>
            </a:xfrm>
            <a:prstGeom prst="ellipse">
              <a:avLst/>
            </a:prstGeom>
            <a:solidFill>
              <a:schemeClr val="accen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8"/>
        <p:cNvGrpSpPr/>
        <p:nvPr/>
      </p:nvGrpSpPr>
      <p:grpSpPr>
        <a:xfrm>
          <a:off x="0" y="0"/>
          <a:ext cx="0" cy="0"/>
          <a:chOff x="0" y="0"/>
          <a:chExt cx="0" cy="0"/>
        </a:xfrm>
      </p:grpSpPr>
      <p:grpSp>
        <p:nvGrpSpPr>
          <p:cNvPr id="379" name="Google Shape;379;p6"/>
          <p:cNvGrpSpPr/>
          <p:nvPr/>
        </p:nvGrpSpPr>
        <p:grpSpPr>
          <a:xfrm>
            <a:off x="-612" y="-2100"/>
            <a:ext cx="9137700" cy="5149800"/>
            <a:chOff x="-612" y="-2100"/>
            <a:chExt cx="9137700" cy="5149800"/>
          </a:xfrm>
        </p:grpSpPr>
        <p:cxnSp>
          <p:nvCxnSpPr>
            <p:cNvPr id="380" name="Google Shape;380;p6"/>
            <p:cNvCxnSpPr/>
            <p:nvPr/>
          </p:nvCxnSpPr>
          <p:spPr>
            <a:xfrm>
              <a:off x="-612" y="185000"/>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381" name="Google Shape;381;p6"/>
            <p:cNvCxnSpPr/>
            <p:nvPr/>
          </p:nvCxnSpPr>
          <p:spPr>
            <a:xfrm>
              <a:off x="-612" y="444436"/>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382" name="Google Shape;382;p6"/>
            <p:cNvCxnSpPr/>
            <p:nvPr/>
          </p:nvCxnSpPr>
          <p:spPr>
            <a:xfrm>
              <a:off x="-612" y="703871"/>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383" name="Google Shape;383;p6"/>
            <p:cNvCxnSpPr/>
            <p:nvPr/>
          </p:nvCxnSpPr>
          <p:spPr>
            <a:xfrm>
              <a:off x="-612" y="963307"/>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384" name="Google Shape;384;p6"/>
            <p:cNvCxnSpPr/>
            <p:nvPr/>
          </p:nvCxnSpPr>
          <p:spPr>
            <a:xfrm>
              <a:off x="-612" y="1222742"/>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385" name="Google Shape;385;p6"/>
            <p:cNvCxnSpPr/>
            <p:nvPr/>
          </p:nvCxnSpPr>
          <p:spPr>
            <a:xfrm>
              <a:off x="-612" y="1482178"/>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386" name="Google Shape;386;p6"/>
            <p:cNvCxnSpPr/>
            <p:nvPr/>
          </p:nvCxnSpPr>
          <p:spPr>
            <a:xfrm>
              <a:off x="-612" y="1741613"/>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387" name="Google Shape;387;p6"/>
            <p:cNvCxnSpPr/>
            <p:nvPr/>
          </p:nvCxnSpPr>
          <p:spPr>
            <a:xfrm>
              <a:off x="-612" y="2001049"/>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388" name="Google Shape;388;p6"/>
            <p:cNvCxnSpPr/>
            <p:nvPr/>
          </p:nvCxnSpPr>
          <p:spPr>
            <a:xfrm>
              <a:off x="-612" y="2260484"/>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389" name="Google Shape;389;p6"/>
            <p:cNvCxnSpPr/>
            <p:nvPr/>
          </p:nvCxnSpPr>
          <p:spPr>
            <a:xfrm>
              <a:off x="-612" y="2519920"/>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390" name="Google Shape;390;p6"/>
            <p:cNvCxnSpPr/>
            <p:nvPr/>
          </p:nvCxnSpPr>
          <p:spPr>
            <a:xfrm>
              <a:off x="-612" y="2779355"/>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391" name="Google Shape;391;p6"/>
            <p:cNvCxnSpPr/>
            <p:nvPr/>
          </p:nvCxnSpPr>
          <p:spPr>
            <a:xfrm>
              <a:off x="-612" y="3038791"/>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392" name="Google Shape;392;p6"/>
            <p:cNvCxnSpPr/>
            <p:nvPr/>
          </p:nvCxnSpPr>
          <p:spPr>
            <a:xfrm>
              <a:off x="-612" y="3298226"/>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393" name="Google Shape;393;p6"/>
            <p:cNvCxnSpPr/>
            <p:nvPr/>
          </p:nvCxnSpPr>
          <p:spPr>
            <a:xfrm>
              <a:off x="-612" y="3557662"/>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394" name="Google Shape;394;p6"/>
            <p:cNvCxnSpPr/>
            <p:nvPr/>
          </p:nvCxnSpPr>
          <p:spPr>
            <a:xfrm>
              <a:off x="-612" y="3817097"/>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395" name="Google Shape;395;p6"/>
            <p:cNvCxnSpPr/>
            <p:nvPr/>
          </p:nvCxnSpPr>
          <p:spPr>
            <a:xfrm>
              <a:off x="-612" y="4076533"/>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396" name="Google Shape;396;p6"/>
            <p:cNvCxnSpPr/>
            <p:nvPr/>
          </p:nvCxnSpPr>
          <p:spPr>
            <a:xfrm>
              <a:off x="-612" y="4335968"/>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397" name="Google Shape;397;p6"/>
            <p:cNvCxnSpPr/>
            <p:nvPr/>
          </p:nvCxnSpPr>
          <p:spPr>
            <a:xfrm>
              <a:off x="-612" y="4595404"/>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398" name="Google Shape;398;p6"/>
            <p:cNvCxnSpPr/>
            <p:nvPr/>
          </p:nvCxnSpPr>
          <p:spPr>
            <a:xfrm>
              <a:off x="-612" y="4854839"/>
              <a:ext cx="9137700" cy="0"/>
            </a:xfrm>
            <a:prstGeom prst="straightConnector1">
              <a:avLst/>
            </a:prstGeom>
            <a:noFill/>
            <a:ln w="9525" cap="flat" cmpd="sng">
              <a:solidFill>
                <a:schemeClr val="accent3"/>
              </a:solidFill>
              <a:prstDash val="solid"/>
              <a:round/>
              <a:headEnd type="none" w="med" len="med"/>
              <a:tailEnd type="none" w="med" len="med"/>
            </a:ln>
          </p:spPr>
        </p:cxnSp>
        <p:grpSp>
          <p:nvGrpSpPr>
            <p:cNvPr id="399" name="Google Shape;399;p6"/>
            <p:cNvGrpSpPr/>
            <p:nvPr/>
          </p:nvGrpSpPr>
          <p:grpSpPr>
            <a:xfrm>
              <a:off x="-612" y="-2100"/>
              <a:ext cx="9137700" cy="5149800"/>
              <a:chOff x="-612" y="-2100"/>
              <a:chExt cx="9137700" cy="5149800"/>
            </a:xfrm>
          </p:grpSpPr>
          <p:cxnSp>
            <p:nvCxnSpPr>
              <p:cNvPr id="400" name="Google Shape;400;p6"/>
              <p:cNvCxnSpPr/>
              <p:nvPr/>
            </p:nvCxnSpPr>
            <p:spPr>
              <a:xfrm>
                <a:off x="352950"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401" name="Google Shape;401;p6"/>
              <p:cNvCxnSpPr/>
              <p:nvPr/>
            </p:nvCxnSpPr>
            <p:spPr>
              <a:xfrm>
                <a:off x="609193"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402" name="Google Shape;402;p6"/>
              <p:cNvCxnSpPr/>
              <p:nvPr/>
            </p:nvCxnSpPr>
            <p:spPr>
              <a:xfrm>
                <a:off x="865437"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403" name="Google Shape;403;p6"/>
              <p:cNvCxnSpPr/>
              <p:nvPr/>
            </p:nvCxnSpPr>
            <p:spPr>
              <a:xfrm>
                <a:off x="1121680"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404" name="Google Shape;404;p6"/>
              <p:cNvCxnSpPr/>
              <p:nvPr/>
            </p:nvCxnSpPr>
            <p:spPr>
              <a:xfrm>
                <a:off x="1377924"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405" name="Google Shape;405;p6"/>
              <p:cNvCxnSpPr/>
              <p:nvPr/>
            </p:nvCxnSpPr>
            <p:spPr>
              <a:xfrm>
                <a:off x="1634167"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406" name="Google Shape;406;p6"/>
              <p:cNvCxnSpPr/>
              <p:nvPr/>
            </p:nvCxnSpPr>
            <p:spPr>
              <a:xfrm>
                <a:off x="1890410"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407" name="Google Shape;407;p6"/>
              <p:cNvCxnSpPr/>
              <p:nvPr/>
            </p:nvCxnSpPr>
            <p:spPr>
              <a:xfrm>
                <a:off x="2146654"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408" name="Google Shape;408;p6"/>
              <p:cNvCxnSpPr/>
              <p:nvPr/>
            </p:nvCxnSpPr>
            <p:spPr>
              <a:xfrm>
                <a:off x="2402897"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409" name="Google Shape;409;p6"/>
              <p:cNvCxnSpPr/>
              <p:nvPr/>
            </p:nvCxnSpPr>
            <p:spPr>
              <a:xfrm>
                <a:off x="2659140"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410" name="Google Shape;410;p6"/>
              <p:cNvCxnSpPr/>
              <p:nvPr/>
            </p:nvCxnSpPr>
            <p:spPr>
              <a:xfrm>
                <a:off x="2915384"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411" name="Google Shape;411;p6"/>
              <p:cNvCxnSpPr/>
              <p:nvPr/>
            </p:nvCxnSpPr>
            <p:spPr>
              <a:xfrm>
                <a:off x="3171627"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412" name="Google Shape;412;p6"/>
              <p:cNvCxnSpPr/>
              <p:nvPr/>
            </p:nvCxnSpPr>
            <p:spPr>
              <a:xfrm>
                <a:off x="342787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413" name="Google Shape;413;p6"/>
              <p:cNvCxnSpPr/>
              <p:nvPr/>
            </p:nvCxnSpPr>
            <p:spPr>
              <a:xfrm>
                <a:off x="3684114"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414" name="Google Shape;414;p6"/>
              <p:cNvCxnSpPr/>
              <p:nvPr/>
            </p:nvCxnSpPr>
            <p:spPr>
              <a:xfrm>
                <a:off x="3940357"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415" name="Google Shape;415;p6"/>
              <p:cNvCxnSpPr/>
              <p:nvPr/>
            </p:nvCxnSpPr>
            <p:spPr>
              <a:xfrm>
                <a:off x="419660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416" name="Google Shape;416;p6"/>
              <p:cNvCxnSpPr/>
              <p:nvPr/>
            </p:nvCxnSpPr>
            <p:spPr>
              <a:xfrm>
                <a:off x="4452844"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417" name="Google Shape;417;p6"/>
              <p:cNvCxnSpPr/>
              <p:nvPr/>
            </p:nvCxnSpPr>
            <p:spPr>
              <a:xfrm>
                <a:off x="4709088"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418" name="Google Shape;418;p6"/>
              <p:cNvCxnSpPr/>
              <p:nvPr/>
            </p:nvCxnSpPr>
            <p:spPr>
              <a:xfrm>
                <a:off x="496533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419" name="Google Shape;419;p6"/>
              <p:cNvCxnSpPr/>
              <p:nvPr/>
            </p:nvCxnSpPr>
            <p:spPr>
              <a:xfrm>
                <a:off x="5221574"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420" name="Google Shape;420;p6"/>
              <p:cNvCxnSpPr/>
              <p:nvPr/>
            </p:nvCxnSpPr>
            <p:spPr>
              <a:xfrm>
                <a:off x="5477818"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421" name="Google Shape;421;p6"/>
              <p:cNvCxnSpPr/>
              <p:nvPr/>
            </p:nvCxnSpPr>
            <p:spPr>
              <a:xfrm>
                <a:off x="573406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422" name="Google Shape;422;p6"/>
              <p:cNvCxnSpPr/>
              <p:nvPr/>
            </p:nvCxnSpPr>
            <p:spPr>
              <a:xfrm>
                <a:off x="5990304"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423" name="Google Shape;423;p6"/>
              <p:cNvCxnSpPr/>
              <p:nvPr/>
            </p:nvCxnSpPr>
            <p:spPr>
              <a:xfrm>
                <a:off x="6246548"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424" name="Google Shape;424;p6"/>
              <p:cNvCxnSpPr/>
              <p:nvPr/>
            </p:nvCxnSpPr>
            <p:spPr>
              <a:xfrm>
                <a:off x="650279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425" name="Google Shape;425;p6"/>
              <p:cNvCxnSpPr/>
              <p:nvPr/>
            </p:nvCxnSpPr>
            <p:spPr>
              <a:xfrm>
                <a:off x="6759035"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426" name="Google Shape;426;p6"/>
              <p:cNvCxnSpPr/>
              <p:nvPr/>
            </p:nvCxnSpPr>
            <p:spPr>
              <a:xfrm>
                <a:off x="7015278"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427" name="Google Shape;427;p6"/>
              <p:cNvCxnSpPr/>
              <p:nvPr/>
            </p:nvCxnSpPr>
            <p:spPr>
              <a:xfrm>
                <a:off x="727152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428" name="Google Shape;428;p6"/>
              <p:cNvCxnSpPr/>
              <p:nvPr/>
            </p:nvCxnSpPr>
            <p:spPr>
              <a:xfrm>
                <a:off x="7527765"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429" name="Google Shape;429;p6"/>
              <p:cNvCxnSpPr/>
              <p:nvPr/>
            </p:nvCxnSpPr>
            <p:spPr>
              <a:xfrm>
                <a:off x="7784008"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430" name="Google Shape;430;p6"/>
              <p:cNvCxnSpPr/>
              <p:nvPr/>
            </p:nvCxnSpPr>
            <p:spPr>
              <a:xfrm>
                <a:off x="804025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431" name="Google Shape;431;p6"/>
              <p:cNvCxnSpPr/>
              <p:nvPr/>
            </p:nvCxnSpPr>
            <p:spPr>
              <a:xfrm>
                <a:off x="8296495"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432" name="Google Shape;432;p6"/>
              <p:cNvCxnSpPr/>
              <p:nvPr/>
            </p:nvCxnSpPr>
            <p:spPr>
              <a:xfrm>
                <a:off x="8552738"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433" name="Google Shape;433;p6"/>
              <p:cNvCxnSpPr/>
              <p:nvPr/>
            </p:nvCxnSpPr>
            <p:spPr>
              <a:xfrm>
                <a:off x="8808982"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434" name="Google Shape;434;p6"/>
              <p:cNvCxnSpPr/>
              <p:nvPr/>
            </p:nvCxnSpPr>
            <p:spPr>
              <a:xfrm>
                <a:off x="9065225"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435" name="Google Shape;435;p6"/>
              <p:cNvCxnSpPr/>
              <p:nvPr/>
            </p:nvCxnSpPr>
            <p:spPr>
              <a:xfrm>
                <a:off x="96700"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436" name="Google Shape;436;p6"/>
              <p:cNvCxnSpPr/>
              <p:nvPr/>
            </p:nvCxnSpPr>
            <p:spPr>
              <a:xfrm>
                <a:off x="-612" y="5114275"/>
                <a:ext cx="9137700" cy="0"/>
              </a:xfrm>
              <a:prstGeom prst="straightConnector1">
                <a:avLst/>
              </a:prstGeom>
              <a:noFill/>
              <a:ln w="9525" cap="flat" cmpd="sng">
                <a:solidFill>
                  <a:schemeClr val="accent3"/>
                </a:solidFill>
                <a:prstDash val="solid"/>
                <a:round/>
                <a:headEnd type="none" w="med" len="med"/>
                <a:tailEnd type="none" w="med" len="med"/>
              </a:ln>
            </p:spPr>
          </p:cxnSp>
        </p:grpSp>
      </p:grpSp>
      <p:sp>
        <p:nvSpPr>
          <p:cNvPr id="437" name="Google Shape;437;p6"/>
          <p:cNvSpPr/>
          <p:nvPr/>
        </p:nvSpPr>
        <p:spPr>
          <a:xfrm>
            <a:off x="434800" y="452000"/>
            <a:ext cx="8274300" cy="4446900"/>
          </a:xfrm>
          <a:prstGeom prst="rect">
            <a:avLst/>
          </a:pr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6"/>
          <p:cNvSpPr txBox="1">
            <a:spLocks noGrp="1"/>
          </p:cNvSpPr>
          <p:nvPr>
            <p:ph type="title"/>
          </p:nvPr>
        </p:nvSpPr>
        <p:spPr>
          <a:xfrm>
            <a:off x="434800" y="452000"/>
            <a:ext cx="8274300" cy="606000"/>
          </a:xfrm>
          <a:prstGeom prst="rect">
            <a:avLst/>
          </a:prstGeom>
          <a:solidFill>
            <a:schemeClr val="dk2"/>
          </a:solidFill>
          <a:ln w="9525"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3500"/>
              <a:buNone/>
              <a:defRPr sz="3000"/>
            </a:lvl1pPr>
            <a:lvl2pPr lvl="1" rtl="0">
              <a:lnSpc>
                <a:spcPct val="100000"/>
              </a:lnSpc>
              <a:spcBef>
                <a:spcPts val="0"/>
              </a:spcBef>
              <a:spcAft>
                <a:spcPts val="0"/>
              </a:spcAft>
              <a:buSzPts val="3500"/>
              <a:buNone/>
              <a:defRPr/>
            </a:lvl2pPr>
            <a:lvl3pPr lvl="2" rtl="0">
              <a:lnSpc>
                <a:spcPct val="100000"/>
              </a:lnSpc>
              <a:spcBef>
                <a:spcPts val="0"/>
              </a:spcBef>
              <a:spcAft>
                <a:spcPts val="0"/>
              </a:spcAft>
              <a:buSzPts val="3500"/>
              <a:buNone/>
              <a:defRPr/>
            </a:lvl3pPr>
            <a:lvl4pPr lvl="3" rtl="0">
              <a:lnSpc>
                <a:spcPct val="100000"/>
              </a:lnSpc>
              <a:spcBef>
                <a:spcPts val="0"/>
              </a:spcBef>
              <a:spcAft>
                <a:spcPts val="0"/>
              </a:spcAft>
              <a:buSzPts val="3500"/>
              <a:buNone/>
              <a:defRPr/>
            </a:lvl4pPr>
            <a:lvl5pPr lvl="4" rtl="0">
              <a:lnSpc>
                <a:spcPct val="100000"/>
              </a:lnSpc>
              <a:spcBef>
                <a:spcPts val="0"/>
              </a:spcBef>
              <a:spcAft>
                <a:spcPts val="0"/>
              </a:spcAft>
              <a:buSzPts val="3500"/>
              <a:buNone/>
              <a:defRPr/>
            </a:lvl5pPr>
            <a:lvl6pPr lvl="5" rtl="0">
              <a:lnSpc>
                <a:spcPct val="100000"/>
              </a:lnSpc>
              <a:spcBef>
                <a:spcPts val="0"/>
              </a:spcBef>
              <a:spcAft>
                <a:spcPts val="0"/>
              </a:spcAft>
              <a:buSzPts val="3500"/>
              <a:buNone/>
              <a:defRPr/>
            </a:lvl6pPr>
            <a:lvl7pPr lvl="6" rtl="0">
              <a:lnSpc>
                <a:spcPct val="100000"/>
              </a:lnSpc>
              <a:spcBef>
                <a:spcPts val="0"/>
              </a:spcBef>
              <a:spcAft>
                <a:spcPts val="0"/>
              </a:spcAft>
              <a:buSzPts val="3500"/>
              <a:buNone/>
              <a:defRPr/>
            </a:lvl7pPr>
            <a:lvl8pPr lvl="7" rtl="0">
              <a:lnSpc>
                <a:spcPct val="100000"/>
              </a:lnSpc>
              <a:spcBef>
                <a:spcPts val="0"/>
              </a:spcBef>
              <a:spcAft>
                <a:spcPts val="0"/>
              </a:spcAft>
              <a:buSzPts val="3500"/>
              <a:buNone/>
              <a:defRPr/>
            </a:lvl8pPr>
            <a:lvl9pPr lvl="8" rtl="0">
              <a:lnSpc>
                <a:spcPct val="100000"/>
              </a:lnSpc>
              <a:spcBef>
                <a:spcPts val="0"/>
              </a:spcBef>
              <a:spcAft>
                <a:spcPts val="0"/>
              </a:spcAft>
              <a:buSzPts val="3500"/>
              <a:buNone/>
              <a:defRPr/>
            </a:lvl9pPr>
          </a:lstStyle>
          <a:p>
            <a:endParaRPr/>
          </a:p>
        </p:txBody>
      </p:sp>
      <p:grpSp>
        <p:nvGrpSpPr>
          <p:cNvPr id="439" name="Google Shape;439;p6"/>
          <p:cNvGrpSpPr/>
          <p:nvPr/>
        </p:nvGrpSpPr>
        <p:grpSpPr>
          <a:xfrm rot="5400000">
            <a:off x="1064175" y="-497362"/>
            <a:ext cx="347797" cy="1203321"/>
            <a:chOff x="8285725" y="1977800"/>
            <a:chExt cx="347797" cy="1203321"/>
          </a:xfrm>
        </p:grpSpPr>
        <p:sp>
          <p:nvSpPr>
            <p:cNvPr id="440" name="Google Shape;440;p6"/>
            <p:cNvSpPr/>
            <p:nvPr/>
          </p:nvSpPr>
          <p:spPr>
            <a:xfrm>
              <a:off x="8285725" y="1977800"/>
              <a:ext cx="135600" cy="135600"/>
            </a:xfrm>
            <a:prstGeom prst="ellipse">
              <a:avLst/>
            </a:pr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6"/>
            <p:cNvSpPr/>
            <p:nvPr/>
          </p:nvSpPr>
          <p:spPr>
            <a:xfrm>
              <a:off x="8497922" y="1977800"/>
              <a:ext cx="135600" cy="135600"/>
            </a:xfrm>
            <a:prstGeom prst="ellipse">
              <a:avLst/>
            </a:pr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6"/>
            <p:cNvSpPr/>
            <p:nvPr/>
          </p:nvSpPr>
          <p:spPr>
            <a:xfrm>
              <a:off x="8285725" y="2191344"/>
              <a:ext cx="135600" cy="135600"/>
            </a:xfrm>
            <a:prstGeom prst="ellipse">
              <a:avLst/>
            </a:pr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6"/>
            <p:cNvSpPr/>
            <p:nvPr/>
          </p:nvSpPr>
          <p:spPr>
            <a:xfrm>
              <a:off x="8497922" y="2191344"/>
              <a:ext cx="135600" cy="135600"/>
            </a:xfrm>
            <a:prstGeom prst="ellipse">
              <a:avLst/>
            </a:pr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6"/>
            <p:cNvSpPr/>
            <p:nvPr/>
          </p:nvSpPr>
          <p:spPr>
            <a:xfrm>
              <a:off x="8285725" y="2404888"/>
              <a:ext cx="135600" cy="135600"/>
            </a:xfrm>
            <a:prstGeom prst="ellipse">
              <a:avLst/>
            </a:pr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6"/>
            <p:cNvSpPr/>
            <p:nvPr/>
          </p:nvSpPr>
          <p:spPr>
            <a:xfrm>
              <a:off x="8497922" y="2404888"/>
              <a:ext cx="135600" cy="135600"/>
            </a:xfrm>
            <a:prstGeom prst="ellipse">
              <a:avLst/>
            </a:pr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6"/>
            <p:cNvSpPr/>
            <p:nvPr/>
          </p:nvSpPr>
          <p:spPr>
            <a:xfrm>
              <a:off x="8285725" y="2618432"/>
              <a:ext cx="135600" cy="135600"/>
            </a:xfrm>
            <a:prstGeom prst="ellipse">
              <a:avLst/>
            </a:pr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6"/>
            <p:cNvSpPr/>
            <p:nvPr/>
          </p:nvSpPr>
          <p:spPr>
            <a:xfrm>
              <a:off x="8497922" y="2618432"/>
              <a:ext cx="135600" cy="135600"/>
            </a:xfrm>
            <a:prstGeom prst="ellipse">
              <a:avLst/>
            </a:pr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6"/>
            <p:cNvSpPr/>
            <p:nvPr/>
          </p:nvSpPr>
          <p:spPr>
            <a:xfrm>
              <a:off x="8285725" y="2831976"/>
              <a:ext cx="135600" cy="135600"/>
            </a:xfrm>
            <a:prstGeom prst="ellipse">
              <a:avLst/>
            </a:pr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6"/>
            <p:cNvSpPr/>
            <p:nvPr/>
          </p:nvSpPr>
          <p:spPr>
            <a:xfrm>
              <a:off x="8497922" y="2831976"/>
              <a:ext cx="135600" cy="135600"/>
            </a:xfrm>
            <a:prstGeom prst="ellipse">
              <a:avLst/>
            </a:pr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6"/>
            <p:cNvSpPr/>
            <p:nvPr/>
          </p:nvSpPr>
          <p:spPr>
            <a:xfrm>
              <a:off x="8285725" y="3045521"/>
              <a:ext cx="135600" cy="135600"/>
            </a:xfrm>
            <a:prstGeom prst="ellipse">
              <a:avLst/>
            </a:pr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6"/>
            <p:cNvSpPr/>
            <p:nvPr/>
          </p:nvSpPr>
          <p:spPr>
            <a:xfrm>
              <a:off x="8497922" y="3045521"/>
              <a:ext cx="135600" cy="135600"/>
            </a:xfrm>
            <a:prstGeom prst="ellipse">
              <a:avLst/>
            </a:pr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1"/>
        </a:solidFill>
        <a:effectLst/>
      </p:bgPr>
    </p:bg>
    <p:spTree>
      <p:nvGrpSpPr>
        <p:cNvPr id="1" name="Shape 78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 name="Shape 1604"/>
        <p:cNvGrpSpPr/>
        <p:nvPr/>
      </p:nvGrpSpPr>
      <p:grpSpPr>
        <a:xfrm>
          <a:off x="0" y="0"/>
          <a:ext cx="0" cy="0"/>
          <a:chOff x="0" y="0"/>
          <a:chExt cx="0" cy="0"/>
        </a:xfrm>
      </p:grpSpPr>
      <p:grpSp>
        <p:nvGrpSpPr>
          <p:cNvPr id="1605" name="Google Shape;1605;p24"/>
          <p:cNvGrpSpPr/>
          <p:nvPr/>
        </p:nvGrpSpPr>
        <p:grpSpPr>
          <a:xfrm>
            <a:off x="-612" y="-2100"/>
            <a:ext cx="9137700" cy="5149800"/>
            <a:chOff x="-612" y="-2100"/>
            <a:chExt cx="9137700" cy="5149800"/>
          </a:xfrm>
        </p:grpSpPr>
        <p:cxnSp>
          <p:nvCxnSpPr>
            <p:cNvPr id="1606" name="Google Shape;1606;p24"/>
            <p:cNvCxnSpPr/>
            <p:nvPr/>
          </p:nvCxnSpPr>
          <p:spPr>
            <a:xfrm>
              <a:off x="-612" y="185000"/>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1607" name="Google Shape;1607;p24"/>
            <p:cNvCxnSpPr/>
            <p:nvPr/>
          </p:nvCxnSpPr>
          <p:spPr>
            <a:xfrm>
              <a:off x="-612" y="444436"/>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1608" name="Google Shape;1608;p24"/>
            <p:cNvCxnSpPr/>
            <p:nvPr/>
          </p:nvCxnSpPr>
          <p:spPr>
            <a:xfrm>
              <a:off x="-612" y="703871"/>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1609" name="Google Shape;1609;p24"/>
            <p:cNvCxnSpPr/>
            <p:nvPr/>
          </p:nvCxnSpPr>
          <p:spPr>
            <a:xfrm>
              <a:off x="-612" y="963307"/>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1610" name="Google Shape;1610;p24"/>
            <p:cNvCxnSpPr/>
            <p:nvPr/>
          </p:nvCxnSpPr>
          <p:spPr>
            <a:xfrm>
              <a:off x="-612" y="1222742"/>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1611" name="Google Shape;1611;p24"/>
            <p:cNvCxnSpPr/>
            <p:nvPr/>
          </p:nvCxnSpPr>
          <p:spPr>
            <a:xfrm>
              <a:off x="-612" y="1482178"/>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1612" name="Google Shape;1612;p24"/>
            <p:cNvCxnSpPr/>
            <p:nvPr/>
          </p:nvCxnSpPr>
          <p:spPr>
            <a:xfrm>
              <a:off x="-612" y="1741613"/>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1613" name="Google Shape;1613;p24"/>
            <p:cNvCxnSpPr/>
            <p:nvPr/>
          </p:nvCxnSpPr>
          <p:spPr>
            <a:xfrm>
              <a:off x="-612" y="2001049"/>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1614" name="Google Shape;1614;p24"/>
            <p:cNvCxnSpPr/>
            <p:nvPr/>
          </p:nvCxnSpPr>
          <p:spPr>
            <a:xfrm>
              <a:off x="-612" y="2260484"/>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1615" name="Google Shape;1615;p24"/>
            <p:cNvCxnSpPr/>
            <p:nvPr/>
          </p:nvCxnSpPr>
          <p:spPr>
            <a:xfrm>
              <a:off x="-612" y="2519920"/>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1616" name="Google Shape;1616;p24"/>
            <p:cNvCxnSpPr/>
            <p:nvPr/>
          </p:nvCxnSpPr>
          <p:spPr>
            <a:xfrm>
              <a:off x="-612" y="2779355"/>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1617" name="Google Shape;1617;p24"/>
            <p:cNvCxnSpPr/>
            <p:nvPr/>
          </p:nvCxnSpPr>
          <p:spPr>
            <a:xfrm>
              <a:off x="-612" y="3038791"/>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1618" name="Google Shape;1618;p24"/>
            <p:cNvCxnSpPr/>
            <p:nvPr/>
          </p:nvCxnSpPr>
          <p:spPr>
            <a:xfrm>
              <a:off x="-612" y="3298226"/>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1619" name="Google Shape;1619;p24"/>
            <p:cNvCxnSpPr/>
            <p:nvPr/>
          </p:nvCxnSpPr>
          <p:spPr>
            <a:xfrm>
              <a:off x="-612" y="3557662"/>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1620" name="Google Shape;1620;p24"/>
            <p:cNvCxnSpPr/>
            <p:nvPr/>
          </p:nvCxnSpPr>
          <p:spPr>
            <a:xfrm>
              <a:off x="-612" y="3817097"/>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1621" name="Google Shape;1621;p24"/>
            <p:cNvCxnSpPr/>
            <p:nvPr/>
          </p:nvCxnSpPr>
          <p:spPr>
            <a:xfrm>
              <a:off x="-612" y="4076533"/>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1622" name="Google Shape;1622;p24"/>
            <p:cNvCxnSpPr/>
            <p:nvPr/>
          </p:nvCxnSpPr>
          <p:spPr>
            <a:xfrm>
              <a:off x="-612" y="4335968"/>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1623" name="Google Shape;1623;p24"/>
            <p:cNvCxnSpPr/>
            <p:nvPr/>
          </p:nvCxnSpPr>
          <p:spPr>
            <a:xfrm>
              <a:off x="-612" y="4595404"/>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1624" name="Google Shape;1624;p24"/>
            <p:cNvCxnSpPr/>
            <p:nvPr/>
          </p:nvCxnSpPr>
          <p:spPr>
            <a:xfrm>
              <a:off x="-612" y="4854839"/>
              <a:ext cx="9137700" cy="0"/>
            </a:xfrm>
            <a:prstGeom prst="straightConnector1">
              <a:avLst/>
            </a:prstGeom>
            <a:noFill/>
            <a:ln w="9525" cap="flat" cmpd="sng">
              <a:solidFill>
                <a:schemeClr val="accent3"/>
              </a:solidFill>
              <a:prstDash val="solid"/>
              <a:round/>
              <a:headEnd type="none" w="med" len="med"/>
              <a:tailEnd type="none" w="med" len="med"/>
            </a:ln>
          </p:spPr>
        </p:cxnSp>
        <p:grpSp>
          <p:nvGrpSpPr>
            <p:cNvPr id="1625" name="Google Shape;1625;p24"/>
            <p:cNvGrpSpPr/>
            <p:nvPr/>
          </p:nvGrpSpPr>
          <p:grpSpPr>
            <a:xfrm>
              <a:off x="-612" y="-2100"/>
              <a:ext cx="9137700" cy="5149800"/>
              <a:chOff x="-612" y="-2100"/>
              <a:chExt cx="9137700" cy="5149800"/>
            </a:xfrm>
          </p:grpSpPr>
          <p:cxnSp>
            <p:nvCxnSpPr>
              <p:cNvPr id="1626" name="Google Shape;1626;p24"/>
              <p:cNvCxnSpPr/>
              <p:nvPr/>
            </p:nvCxnSpPr>
            <p:spPr>
              <a:xfrm>
                <a:off x="352950"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627" name="Google Shape;1627;p24"/>
              <p:cNvCxnSpPr/>
              <p:nvPr/>
            </p:nvCxnSpPr>
            <p:spPr>
              <a:xfrm>
                <a:off x="609193"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628" name="Google Shape;1628;p24"/>
              <p:cNvCxnSpPr/>
              <p:nvPr/>
            </p:nvCxnSpPr>
            <p:spPr>
              <a:xfrm>
                <a:off x="865437"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629" name="Google Shape;1629;p24"/>
              <p:cNvCxnSpPr/>
              <p:nvPr/>
            </p:nvCxnSpPr>
            <p:spPr>
              <a:xfrm>
                <a:off x="1121680"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630" name="Google Shape;1630;p24"/>
              <p:cNvCxnSpPr/>
              <p:nvPr/>
            </p:nvCxnSpPr>
            <p:spPr>
              <a:xfrm>
                <a:off x="1377924"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631" name="Google Shape;1631;p24"/>
              <p:cNvCxnSpPr/>
              <p:nvPr/>
            </p:nvCxnSpPr>
            <p:spPr>
              <a:xfrm>
                <a:off x="1634167"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632" name="Google Shape;1632;p24"/>
              <p:cNvCxnSpPr/>
              <p:nvPr/>
            </p:nvCxnSpPr>
            <p:spPr>
              <a:xfrm>
                <a:off x="1890410"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633" name="Google Shape;1633;p24"/>
              <p:cNvCxnSpPr/>
              <p:nvPr/>
            </p:nvCxnSpPr>
            <p:spPr>
              <a:xfrm>
                <a:off x="2146654"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634" name="Google Shape;1634;p24"/>
              <p:cNvCxnSpPr/>
              <p:nvPr/>
            </p:nvCxnSpPr>
            <p:spPr>
              <a:xfrm>
                <a:off x="2402897"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635" name="Google Shape;1635;p24"/>
              <p:cNvCxnSpPr/>
              <p:nvPr/>
            </p:nvCxnSpPr>
            <p:spPr>
              <a:xfrm>
                <a:off x="2659140"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636" name="Google Shape;1636;p24"/>
              <p:cNvCxnSpPr/>
              <p:nvPr/>
            </p:nvCxnSpPr>
            <p:spPr>
              <a:xfrm>
                <a:off x="2915384"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637" name="Google Shape;1637;p24"/>
              <p:cNvCxnSpPr/>
              <p:nvPr/>
            </p:nvCxnSpPr>
            <p:spPr>
              <a:xfrm>
                <a:off x="3171627"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638" name="Google Shape;1638;p24"/>
              <p:cNvCxnSpPr/>
              <p:nvPr/>
            </p:nvCxnSpPr>
            <p:spPr>
              <a:xfrm>
                <a:off x="342787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639" name="Google Shape;1639;p24"/>
              <p:cNvCxnSpPr/>
              <p:nvPr/>
            </p:nvCxnSpPr>
            <p:spPr>
              <a:xfrm>
                <a:off x="3684114"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640" name="Google Shape;1640;p24"/>
              <p:cNvCxnSpPr/>
              <p:nvPr/>
            </p:nvCxnSpPr>
            <p:spPr>
              <a:xfrm>
                <a:off x="3940357"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641" name="Google Shape;1641;p24"/>
              <p:cNvCxnSpPr/>
              <p:nvPr/>
            </p:nvCxnSpPr>
            <p:spPr>
              <a:xfrm>
                <a:off x="419660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642" name="Google Shape;1642;p24"/>
              <p:cNvCxnSpPr/>
              <p:nvPr/>
            </p:nvCxnSpPr>
            <p:spPr>
              <a:xfrm>
                <a:off x="4452844"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643" name="Google Shape;1643;p24"/>
              <p:cNvCxnSpPr/>
              <p:nvPr/>
            </p:nvCxnSpPr>
            <p:spPr>
              <a:xfrm>
                <a:off x="4709088"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644" name="Google Shape;1644;p24"/>
              <p:cNvCxnSpPr/>
              <p:nvPr/>
            </p:nvCxnSpPr>
            <p:spPr>
              <a:xfrm>
                <a:off x="496533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645" name="Google Shape;1645;p24"/>
              <p:cNvCxnSpPr/>
              <p:nvPr/>
            </p:nvCxnSpPr>
            <p:spPr>
              <a:xfrm>
                <a:off x="5221574"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646" name="Google Shape;1646;p24"/>
              <p:cNvCxnSpPr/>
              <p:nvPr/>
            </p:nvCxnSpPr>
            <p:spPr>
              <a:xfrm>
                <a:off x="5477818"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647" name="Google Shape;1647;p24"/>
              <p:cNvCxnSpPr/>
              <p:nvPr/>
            </p:nvCxnSpPr>
            <p:spPr>
              <a:xfrm>
                <a:off x="573406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648" name="Google Shape;1648;p24"/>
              <p:cNvCxnSpPr/>
              <p:nvPr/>
            </p:nvCxnSpPr>
            <p:spPr>
              <a:xfrm>
                <a:off x="5990304"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649" name="Google Shape;1649;p24"/>
              <p:cNvCxnSpPr/>
              <p:nvPr/>
            </p:nvCxnSpPr>
            <p:spPr>
              <a:xfrm>
                <a:off x="6246548"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650" name="Google Shape;1650;p24"/>
              <p:cNvCxnSpPr/>
              <p:nvPr/>
            </p:nvCxnSpPr>
            <p:spPr>
              <a:xfrm>
                <a:off x="650279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651" name="Google Shape;1651;p24"/>
              <p:cNvCxnSpPr/>
              <p:nvPr/>
            </p:nvCxnSpPr>
            <p:spPr>
              <a:xfrm>
                <a:off x="6759035"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652" name="Google Shape;1652;p24"/>
              <p:cNvCxnSpPr/>
              <p:nvPr/>
            </p:nvCxnSpPr>
            <p:spPr>
              <a:xfrm>
                <a:off x="7015278"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653" name="Google Shape;1653;p24"/>
              <p:cNvCxnSpPr/>
              <p:nvPr/>
            </p:nvCxnSpPr>
            <p:spPr>
              <a:xfrm>
                <a:off x="727152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654" name="Google Shape;1654;p24"/>
              <p:cNvCxnSpPr/>
              <p:nvPr/>
            </p:nvCxnSpPr>
            <p:spPr>
              <a:xfrm>
                <a:off x="7527765"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655" name="Google Shape;1655;p24"/>
              <p:cNvCxnSpPr/>
              <p:nvPr/>
            </p:nvCxnSpPr>
            <p:spPr>
              <a:xfrm>
                <a:off x="7784008"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656" name="Google Shape;1656;p24"/>
              <p:cNvCxnSpPr/>
              <p:nvPr/>
            </p:nvCxnSpPr>
            <p:spPr>
              <a:xfrm>
                <a:off x="804025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657" name="Google Shape;1657;p24"/>
              <p:cNvCxnSpPr/>
              <p:nvPr/>
            </p:nvCxnSpPr>
            <p:spPr>
              <a:xfrm>
                <a:off x="8296495"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658" name="Google Shape;1658;p24"/>
              <p:cNvCxnSpPr/>
              <p:nvPr/>
            </p:nvCxnSpPr>
            <p:spPr>
              <a:xfrm>
                <a:off x="8552738"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659" name="Google Shape;1659;p24"/>
              <p:cNvCxnSpPr/>
              <p:nvPr/>
            </p:nvCxnSpPr>
            <p:spPr>
              <a:xfrm>
                <a:off x="8808982"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660" name="Google Shape;1660;p24"/>
              <p:cNvCxnSpPr/>
              <p:nvPr/>
            </p:nvCxnSpPr>
            <p:spPr>
              <a:xfrm>
                <a:off x="9065225"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661" name="Google Shape;1661;p24"/>
              <p:cNvCxnSpPr/>
              <p:nvPr/>
            </p:nvCxnSpPr>
            <p:spPr>
              <a:xfrm>
                <a:off x="96700"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1662" name="Google Shape;1662;p24"/>
              <p:cNvCxnSpPr/>
              <p:nvPr/>
            </p:nvCxnSpPr>
            <p:spPr>
              <a:xfrm>
                <a:off x="-612" y="5114275"/>
                <a:ext cx="9137700" cy="0"/>
              </a:xfrm>
              <a:prstGeom prst="straightConnector1">
                <a:avLst/>
              </a:prstGeom>
              <a:noFill/>
              <a:ln w="9525" cap="flat" cmpd="sng">
                <a:solidFill>
                  <a:schemeClr val="accent3"/>
                </a:solidFill>
                <a:prstDash val="solid"/>
                <a:round/>
                <a:headEnd type="none" w="med" len="med"/>
                <a:tailEnd type="none" w="med" len="med"/>
              </a:ln>
            </p:spPr>
          </p:cxnSp>
        </p:grpSp>
      </p:grpSp>
      <p:sp>
        <p:nvSpPr>
          <p:cNvPr id="1663" name="Google Shape;1663;p24"/>
          <p:cNvSpPr/>
          <p:nvPr/>
        </p:nvSpPr>
        <p:spPr>
          <a:xfrm>
            <a:off x="434800" y="452000"/>
            <a:ext cx="8274300" cy="4446900"/>
          </a:xfrm>
          <a:prstGeom prst="rect">
            <a:avLst/>
          </a:pr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4"/>
          <p:cNvSpPr txBox="1">
            <a:spLocks noGrp="1"/>
          </p:cNvSpPr>
          <p:nvPr>
            <p:ph type="title"/>
          </p:nvPr>
        </p:nvSpPr>
        <p:spPr>
          <a:xfrm>
            <a:off x="434800" y="452000"/>
            <a:ext cx="8274300" cy="606000"/>
          </a:xfrm>
          <a:prstGeom prst="rect">
            <a:avLst/>
          </a:prstGeom>
          <a:solidFill>
            <a:schemeClr val="dk2"/>
          </a:solidFill>
          <a:ln w="9525"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3500"/>
              <a:buNone/>
              <a:defRPr sz="3000"/>
            </a:lvl1pPr>
            <a:lvl2pPr lvl="1" rtl="0">
              <a:lnSpc>
                <a:spcPct val="100000"/>
              </a:lnSpc>
              <a:spcBef>
                <a:spcPts val="0"/>
              </a:spcBef>
              <a:spcAft>
                <a:spcPts val="0"/>
              </a:spcAft>
              <a:buSzPts val="3500"/>
              <a:buNone/>
              <a:defRPr/>
            </a:lvl2pPr>
            <a:lvl3pPr lvl="2" rtl="0">
              <a:lnSpc>
                <a:spcPct val="100000"/>
              </a:lnSpc>
              <a:spcBef>
                <a:spcPts val="0"/>
              </a:spcBef>
              <a:spcAft>
                <a:spcPts val="0"/>
              </a:spcAft>
              <a:buSzPts val="3500"/>
              <a:buNone/>
              <a:defRPr/>
            </a:lvl3pPr>
            <a:lvl4pPr lvl="3" rtl="0">
              <a:lnSpc>
                <a:spcPct val="100000"/>
              </a:lnSpc>
              <a:spcBef>
                <a:spcPts val="0"/>
              </a:spcBef>
              <a:spcAft>
                <a:spcPts val="0"/>
              </a:spcAft>
              <a:buSzPts val="3500"/>
              <a:buNone/>
              <a:defRPr/>
            </a:lvl4pPr>
            <a:lvl5pPr lvl="4" rtl="0">
              <a:lnSpc>
                <a:spcPct val="100000"/>
              </a:lnSpc>
              <a:spcBef>
                <a:spcPts val="0"/>
              </a:spcBef>
              <a:spcAft>
                <a:spcPts val="0"/>
              </a:spcAft>
              <a:buSzPts val="3500"/>
              <a:buNone/>
              <a:defRPr/>
            </a:lvl5pPr>
            <a:lvl6pPr lvl="5" rtl="0">
              <a:lnSpc>
                <a:spcPct val="100000"/>
              </a:lnSpc>
              <a:spcBef>
                <a:spcPts val="0"/>
              </a:spcBef>
              <a:spcAft>
                <a:spcPts val="0"/>
              </a:spcAft>
              <a:buSzPts val="3500"/>
              <a:buNone/>
              <a:defRPr/>
            </a:lvl6pPr>
            <a:lvl7pPr lvl="6" rtl="0">
              <a:lnSpc>
                <a:spcPct val="100000"/>
              </a:lnSpc>
              <a:spcBef>
                <a:spcPts val="0"/>
              </a:spcBef>
              <a:spcAft>
                <a:spcPts val="0"/>
              </a:spcAft>
              <a:buSzPts val="3500"/>
              <a:buNone/>
              <a:defRPr/>
            </a:lvl7pPr>
            <a:lvl8pPr lvl="7" rtl="0">
              <a:lnSpc>
                <a:spcPct val="100000"/>
              </a:lnSpc>
              <a:spcBef>
                <a:spcPts val="0"/>
              </a:spcBef>
              <a:spcAft>
                <a:spcPts val="0"/>
              </a:spcAft>
              <a:buSzPts val="3500"/>
              <a:buNone/>
              <a:defRPr/>
            </a:lvl8pPr>
            <a:lvl9pPr lvl="8" rtl="0">
              <a:lnSpc>
                <a:spcPct val="100000"/>
              </a:lnSpc>
              <a:spcBef>
                <a:spcPts val="0"/>
              </a:spcBef>
              <a:spcAft>
                <a:spcPts val="0"/>
              </a:spcAft>
              <a:buSzPts val="3500"/>
              <a:buNone/>
              <a:defRPr/>
            </a:lvl9pPr>
          </a:lstStyle>
          <a:p>
            <a:endParaRPr/>
          </a:p>
        </p:txBody>
      </p:sp>
      <p:sp>
        <p:nvSpPr>
          <p:cNvPr id="1665" name="Google Shape;1665;p24"/>
          <p:cNvSpPr txBox="1">
            <a:spLocks noGrp="1"/>
          </p:cNvSpPr>
          <p:nvPr>
            <p:ph type="subTitle" idx="1"/>
          </p:nvPr>
        </p:nvSpPr>
        <p:spPr>
          <a:xfrm>
            <a:off x="1738263" y="1500387"/>
            <a:ext cx="3328500" cy="7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666" name="Google Shape;1666;p24"/>
          <p:cNvSpPr txBox="1">
            <a:spLocks noGrp="1"/>
          </p:cNvSpPr>
          <p:nvPr>
            <p:ph type="subTitle" idx="2"/>
          </p:nvPr>
        </p:nvSpPr>
        <p:spPr>
          <a:xfrm>
            <a:off x="1738263" y="1128303"/>
            <a:ext cx="3328500" cy="5142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latin typeface="Staatliches"/>
                <a:ea typeface="Staatliches"/>
                <a:cs typeface="Staatliches"/>
                <a:sym typeface="Staatliches"/>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667" name="Google Shape;1667;p24"/>
          <p:cNvSpPr txBox="1">
            <a:spLocks noGrp="1"/>
          </p:cNvSpPr>
          <p:nvPr>
            <p:ph type="subTitle" idx="3"/>
          </p:nvPr>
        </p:nvSpPr>
        <p:spPr>
          <a:xfrm>
            <a:off x="3419456" y="2682982"/>
            <a:ext cx="3328500" cy="7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668" name="Google Shape;1668;p24"/>
          <p:cNvSpPr txBox="1">
            <a:spLocks noGrp="1"/>
          </p:cNvSpPr>
          <p:nvPr>
            <p:ph type="subTitle" idx="4"/>
          </p:nvPr>
        </p:nvSpPr>
        <p:spPr>
          <a:xfrm>
            <a:off x="3420656" y="2310890"/>
            <a:ext cx="3326100" cy="5142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latin typeface="Staatliches"/>
                <a:ea typeface="Staatliches"/>
                <a:cs typeface="Staatliches"/>
                <a:sym typeface="Staatliches"/>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669" name="Google Shape;1669;p24"/>
          <p:cNvSpPr txBox="1">
            <a:spLocks noGrp="1"/>
          </p:cNvSpPr>
          <p:nvPr>
            <p:ph type="subTitle" idx="5"/>
          </p:nvPr>
        </p:nvSpPr>
        <p:spPr>
          <a:xfrm>
            <a:off x="5100650" y="3865578"/>
            <a:ext cx="3328200" cy="76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670" name="Google Shape;1670;p24"/>
          <p:cNvSpPr txBox="1">
            <a:spLocks noGrp="1"/>
          </p:cNvSpPr>
          <p:nvPr>
            <p:ph type="subTitle" idx="6"/>
          </p:nvPr>
        </p:nvSpPr>
        <p:spPr>
          <a:xfrm>
            <a:off x="5100650" y="3493477"/>
            <a:ext cx="3328200" cy="5142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latin typeface="Staatliches"/>
                <a:ea typeface="Staatliches"/>
                <a:cs typeface="Staatliches"/>
                <a:sym typeface="Staatliches"/>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671" name="Google Shape;1671;p24"/>
          <p:cNvSpPr/>
          <p:nvPr/>
        </p:nvSpPr>
        <p:spPr>
          <a:xfrm rot="-3942885">
            <a:off x="8332711" y="1583392"/>
            <a:ext cx="874325" cy="940067"/>
          </a:xfrm>
          <a:custGeom>
            <a:avLst/>
            <a:gdLst/>
            <a:ahLst/>
            <a:cxnLst/>
            <a:rect l="l" t="t" r="r" b="b"/>
            <a:pathLst>
              <a:path w="14153" h="15216" extrusionOk="0">
                <a:moveTo>
                  <a:pt x="6536" y="1"/>
                </a:moveTo>
                <a:cubicBezTo>
                  <a:pt x="6061" y="1"/>
                  <a:pt x="5606" y="48"/>
                  <a:pt x="5147" y="130"/>
                </a:cubicBezTo>
                <a:cubicBezTo>
                  <a:pt x="8057" y="718"/>
                  <a:pt x="10246" y="3303"/>
                  <a:pt x="10246" y="6390"/>
                </a:cubicBezTo>
                <a:cubicBezTo>
                  <a:pt x="10246" y="9920"/>
                  <a:pt x="7387" y="12780"/>
                  <a:pt x="3857" y="12780"/>
                </a:cubicBezTo>
                <a:cubicBezTo>
                  <a:pt x="2401" y="12780"/>
                  <a:pt x="1060" y="12289"/>
                  <a:pt x="1" y="11474"/>
                </a:cubicBezTo>
                <a:lnTo>
                  <a:pt x="1" y="11474"/>
                </a:lnTo>
                <a:cubicBezTo>
                  <a:pt x="1323" y="13713"/>
                  <a:pt x="3759" y="15216"/>
                  <a:pt x="6536" y="15216"/>
                </a:cubicBezTo>
                <a:cubicBezTo>
                  <a:pt x="10736" y="15216"/>
                  <a:pt x="14153" y="11799"/>
                  <a:pt x="14153" y="7598"/>
                </a:cubicBezTo>
                <a:cubicBezTo>
                  <a:pt x="14153" y="3401"/>
                  <a:pt x="10736" y="1"/>
                  <a:pt x="6536" y="1"/>
                </a:cubicBezTo>
                <a:close/>
              </a:path>
            </a:pathLst>
          </a:custGeom>
          <a:solidFill>
            <a:schemeClr val="accent2"/>
          </a:solidFill>
          <a:ln w="9525" cap="flat" cmpd="sng">
            <a:solidFill>
              <a:schemeClr val="accent3"/>
            </a:solidFill>
            <a:prstDash val="solid"/>
            <a:round/>
            <a:headEnd type="none" w="sm" len="sm"/>
            <a:tailEnd type="none" w="sm" len="sm"/>
          </a:ln>
          <a:effectLst>
            <a:outerShdw dist="76200" dir="2580000" algn="bl" rotWithShape="0">
              <a:schemeClr val="accent4"/>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72" name="Google Shape;1672;p24"/>
          <p:cNvSpPr/>
          <p:nvPr/>
        </p:nvSpPr>
        <p:spPr>
          <a:xfrm rot="-1489248">
            <a:off x="8455006" y="3805997"/>
            <a:ext cx="629739" cy="629802"/>
          </a:xfrm>
          <a:custGeom>
            <a:avLst/>
            <a:gdLst/>
            <a:ahLst/>
            <a:cxnLst/>
            <a:rect l="l" t="t" r="r" b="b"/>
            <a:pathLst>
              <a:path w="10085" h="10086" extrusionOk="0">
                <a:moveTo>
                  <a:pt x="5052" y="1"/>
                </a:moveTo>
                <a:lnTo>
                  <a:pt x="3628" y="3613"/>
                </a:lnTo>
                <a:lnTo>
                  <a:pt x="0" y="5037"/>
                </a:lnTo>
                <a:lnTo>
                  <a:pt x="3628" y="6473"/>
                </a:lnTo>
                <a:lnTo>
                  <a:pt x="5052" y="10085"/>
                </a:lnTo>
                <a:lnTo>
                  <a:pt x="6472" y="6473"/>
                </a:lnTo>
                <a:lnTo>
                  <a:pt x="10085" y="5037"/>
                </a:lnTo>
                <a:lnTo>
                  <a:pt x="6472" y="3613"/>
                </a:lnTo>
                <a:lnTo>
                  <a:pt x="5052" y="1"/>
                </a:lnTo>
                <a:close/>
              </a:path>
            </a:pathLst>
          </a:custGeom>
          <a:solidFill>
            <a:schemeClr val="l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092"/>
        <p:cNvGrpSpPr/>
        <p:nvPr/>
      </p:nvGrpSpPr>
      <p:grpSpPr>
        <a:xfrm>
          <a:off x="0" y="0"/>
          <a:ext cx="0" cy="0"/>
          <a:chOff x="0" y="0"/>
          <a:chExt cx="0" cy="0"/>
        </a:xfrm>
      </p:grpSpPr>
      <p:grpSp>
        <p:nvGrpSpPr>
          <p:cNvPr id="2093" name="Google Shape;2093;p30"/>
          <p:cNvGrpSpPr/>
          <p:nvPr/>
        </p:nvGrpSpPr>
        <p:grpSpPr>
          <a:xfrm>
            <a:off x="-612" y="-2100"/>
            <a:ext cx="9137700" cy="5149800"/>
            <a:chOff x="-612" y="-2100"/>
            <a:chExt cx="9137700" cy="5149800"/>
          </a:xfrm>
        </p:grpSpPr>
        <p:cxnSp>
          <p:nvCxnSpPr>
            <p:cNvPr id="2094" name="Google Shape;2094;p30"/>
            <p:cNvCxnSpPr/>
            <p:nvPr/>
          </p:nvCxnSpPr>
          <p:spPr>
            <a:xfrm>
              <a:off x="-612" y="185000"/>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095" name="Google Shape;2095;p30"/>
            <p:cNvCxnSpPr/>
            <p:nvPr/>
          </p:nvCxnSpPr>
          <p:spPr>
            <a:xfrm>
              <a:off x="-612" y="444436"/>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096" name="Google Shape;2096;p30"/>
            <p:cNvCxnSpPr/>
            <p:nvPr/>
          </p:nvCxnSpPr>
          <p:spPr>
            <a:xfrm>
              <a:off x="-612" y="703871"/>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097" name="Google Shape;2097;p30"/>
            <p:cNvCxnSpPr/>
            <p:nvPr/>
          </p:nvCxnSpPr>
          <p:spPr>
            <a:xfrm>
              <a:off x="-612" y="963307"/>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098" name="Google Shape;2098;p30"/>
            <p:cNvCxnSpPr/>
            <p:nvPr/>
          </p:nvCxnSpPr>
          <p:spPr>
            <a:xfrm>
              <a:off x="-612" y="1222742"/>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099" name="Google Shape;2099;p30"/>
            <p:cNvCxnSpPr/>
            <p:nvPr/>
          </p:nvCxnSpPr>
          <p:spPr>
            <a:xfrm>
              <a:off x="-612" y="1482178"/>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100" name="Google Shape;2100;p30"/>
            <p:cNvCxnSpPr/>
            <p:nvPr/>
          </p:nvCxnSpPr>
          <p:spPr>
            <a:xfrm>
              <a:off x="-612" y="1741613"/>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101" name="Google Shape;2101;p30"/>
            <p:cNvCxnSpPr/>
            <p:nvPr/>
          </p:nvCxnSpPr>
          <p:spPr>
            <a:xfrm>
              <a:off x="-612" y="2001049"/>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102" name="Google Shape;2102;p30"/>
            <p:cNvCxnSpPr/>
            <p:nvPr/>
          </p:nvCxnSpPr>
          <p:spPr>
            <a:xfrm>
              <a:off x="-612" y="2260484"/>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103" name="Google Shape;2103;p30"/>
            <p:cNvCxnSpPr/>
            <p:nvPr/>
          </p:nvCxnSpPr>
          <p:spPr>
            <a:xfrm>
              <a:off x="-612" y="2519920"/>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104" name="Google Shape;2104;p30"/>
            <p:cNvCxnSpPr/>
            <p:nvPr/>
          </p:nvCxnSpPr>
          <p:spPr>
            <a:xfrm>
              <a:off x="-612" y="2779355"/>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105" name="Google Shape;2105;p30"/>
            <p:cNvCxnSpPr/>
            <p:nvPr/>
          </p:nvCxnSpPr>
          <p:spPr>
            <a:xfrm>
              <a:off x="-612" y="3038791"/>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106" name="Google Shape;2106;p30"/>
            <p:cNvCxnSpPr/>
            <p:nvPr/>
          </p:nvCxnSpPr>
          <p:spPr>
            <a:xfrm>
              <a:off x="-612" y="3298226"/>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107" name="Google Shape;2107;p30"/>
            <p:cNvCxnSpPr/>
            <p:nvPr/>
          </p:nvCxnSpPr>
          <p:spPr>
            <a:xfrm>
              <a:off x="-612" y="3557662"/>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108" name="Google Shape;2108;p30"/>
            <p:cNvCxnSpPr/>
            <p:nvPr/>
          </p:nvCxnSpPr>
          <p:spPr>
            <a:xfrm>
              <a:off x="-612" y="3817097"/>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109" name="Google Shape;2109;p30"/>
            <p:cNvCxnSpPr/>
            <p:nvPr/>
          </p:nvCxnSpPr>
          <p:spPr>
            <a:xfrm>
              <a:off x="-612" y="4076533"/>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110" name="Google Shape;2110;p30"/>
            <p:cNvCxnSpPr/>
            <p:nvPr/>
          </p:nvCxnSpPr>
          <p:spPr>
            <a:xfrm>
              <a:off x="-612" y="4335968"/>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111" name="Google Shape;2111;p30"/>
            <p:cNvCxnSpPr/>
            <p:nvPr/>
          </p:nvCxnSpPr>
          <p:spPr>
            <a:xfrm>
              <a:off x="-612" y="4595404"/>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112" name="Google Shape;2112;p30"/>
            <p:cNvCxnSpPr/>
            <p:nvPr/>
          </p:nvCxnSpPr>
          <p:spPr>
            <a:xfrm>
              <a:off x="-612" y="4854839"/>
              <a:ext cx="9137700" cy="0"/>
            </a:xfrm>
            <a:prstGeom prst="straightConnector1">
              <a:avLst/>
            </a:prstGeom>
            <a:noFill/>
            <a:ln w="9525" cap="flat" cmpd="sng">
              <a:solidFill>
                <a:schemeClr val="accent3"/>
              </a:solidFill>
              <a:prstDash val="solid"/>
              <a:round/>
              <a:headEnd type="none" w="med" len="med"/>
              <a:tailEnd type="none" w="med" len="med"/>
            </a:ln>
          </p:spPr>
        </p:cxnSp>
        <p:grpSp>
          <p:nvGrpSpPr>
            <p:cNvPr id="2113" name="Google Shape;2113;p30"/>
            <p:cNvGrpSpPr/>
            <p:nvPr/>
          </p:nvGrpSpPr>
          <p:grpSpPr>
            <a:xfrm>
              <a:off x="-612" y="-2100"/>
              <a:ext cx="9137700" cy="5149800"/>
              <a:chOff x="-612" y="-2100"/>
              <a:chExt cx="9137700" cy="5149800"/>
            </a:xfrm>
          </p:grpSpPr>
          <p:cxnSp>
            <p:nvCxnSpPr>
              <p:cNvPr id="2114" name="Google Shape;2114;p30"/>
              <p:cNvCxnSpPr/>
              <p:nvPr/>
            </p:nvCxnSpPr>
            <p:spPr>
              <a:xfrm>
                <a:off x="352950"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115" name="Google Shape;2115;p30"/>
              <p:cNvCxnSpPr/>
              <p:nvPr/>
            </p:nvCxnSpPr>
            <p:spPr>
              <a:xfrm>
                <a:off x="609193"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116" name="Google Shape;2116;p30"/>
              <p:cNvCxnSpPr/>
              <p:nvPr/>
            </p:nvCxnSpPr>
            <p:spPr>
              <a:xfrm>
                <a:off x="865437"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117" name="Google Shape;2117;p30"/>
              <p:cNvCxnSpPr/>
              <p:nvPr/>
            </p:nvCxnSpPr>
            <p:spPr>
              <a:xfrm>
                <a:off x="1121680"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118" name="Google Shape;2118;p30"/>
              <p:cNvCxnSpPr/>
              <p:nvPr/>
            </p:nvCxnSpPr>
            <p:spPr>
              <a:xfrm>
                <a:off x="1377924"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119" name="Google Shape;2119;p30"/>
              <p:cNvCxnSpPr/>
              <p:nvPr/>
            </p:nvCxnSpPr>
            <p:spPr>
              <a:xfrm>
                <a:off x="1634167"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120" name="Google Shape;2120;p30"/>
              <p:cNvCxnSpPr/>
              <p:nvPr/>
            </p:nvCxnSpPr>
            <p:spPr>
              <a:xfrm>
                <a:off x="1890410"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121" name="Google Shape;2121;p30"/>
              <p:cNvCxnSpPr/>
              <p:nvPr/>
            </p:nvCxnSpPr>
            <p:spPr>
              <a:xfrm>
                <a:off x="2146654"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122" name="Google Shape;2122;p30"/>
              <p:cNvCxnSpPr/>
              <p:nvPr/>
            </p:nvCxnSpPr>
            <p:spPr>
              <a:xfrm>
                <a:off x="2402897"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123" name="Google Shape;2123;p30"/>
              <p:cNvCxnSpPr/>
              <p:nvPr/>
            </p:nvCxnSpPr>
            <p:spPr>
              <a:xfrm>
                <a:off x="2659140"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124" name="Google Shape;2124;p30"/>
              <p:cNvCxnSpPr/>
              <p:nvPr/>
            </p:nvCxnSpPr>
            <p:spPr>
              <a:xfrm>
                <a:off x="2915384"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125" name="Google Shape;2125;p30"/>
              <p:cNvCxnSpPr/>
              <p:nvPr/>
            </p:nvCxnSpPr>
            <p:spPr>
              <a:xfrm>
                <a:off x="3171627"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126" name="Google Shape;2126;p30"/>
              <p:cNvCxnSpPr/>
              <p:nvPr/>
            </p:nvCxnSpPr>
            <p:spPr>
              <a:xfrm>
                <a:off x="342787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127" name="Google Shape;2127;p30"/>
              <p:cNvCxnSpPr/>
              <p:nvPr/>
            </p:nvCxnSpPr>
            <p:spPr>
              <a:xfrm>
                <a:off x="3684114"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128" name="Google Shape;2128;p30"/>
              <p:cNvCxnSpPr/>
              <p:nvPr/>
            </p:nvCxnSpPr>
            <p:spPr>
              <a:xfrm>
                <a:off x="3940357"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129" name="Google Shape;2129;p30"/>
              <p:cNvCxnSpPr/>
              <p:nvPr/>
            </p:nvCxnSpPr>
            <p:spPr>
              <a:xfrm>
                <a:off x="419660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130" name="Google Shape;2130;p30"/>
              <p:cNvCxnSpPr/>
              <p:nvPr/>
            </p:nvCxnSpPr>
            <p:spPr>
              <a:xfrm>
                <a:off x="4452844"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131" name="Google Shape;2131;p30"/>
              <p:cNvCxnSpPr/>
              <p:nvPr/>
            </p:nvCxnSpPr>
            <p:spPr>
              <a:xfrm>
                <a:off x="4709088"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132" name="Google Shape;2132;p30"/>
              <p:cNvCxnSpPr/>
              <p:nvPr/>
            </p:nvCxnSpPr>
            <p:spPr>
              <a:xfrm>
                <a:off x="496533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133" name="Google Shape;2133;p30"/>
              <p:cNvCxnSpPr/>
              <p:nvPr/>
            </p:nvCxnSpPr>
            <p:spPr>
              <a:xfrm>
                <a:off x="5221574"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134" name="Google Shape;2134;p30"/>
              <p:cNvCxnSpPr/>
              <p:nvPr/>
            </p:nvCxnSpPr>
            <p:spPr>
              <a:xfrm>
                <a:off x="5477818"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135" name="Google Shape;2135;p30"/>
              <p:cNvCxnSpPr/>
              <p:nvPr/>
            </p:nvCxnSpPr>
            <p:spPr>
              <a:xfrm>
                <a:off x="573406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136" name="Google Shape;2136;p30"/>
              <p:cNvCxnSpPr/>
              <p:nvPr/>
            </p:nvCxnSpPr>
            <p:spPr>
              <a:xfrm>
                <a:off x="5990304"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137" name="Google Shape;2137;p30"/>
              <p:cNvCxnSpPr/>
              <p:nvPr/>
            </p:nvCxnSpPr>
            <p:spPr>
              <a:xfrm>
                <a:off x="6246548"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138" name="Google Shape;2138;p30"/>
              <p:cNvCxnSpPr/>
              <p:nvPr/>
            </p:nvCxnSpPr>
            <p:spPr>
              <a:xfrm>
                <a:off x="650279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139" name="Google Shape;2139;p30"/>
              <p:cNvCxnSpPr/>
              <p:nvPr/>
            </p:nvCxnSpPr>
            <p:spPr>
              <a:xfrm>
                <a:off x="6759035"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140" name="Google Shape;2140;p30"/>
              <p:cNvCxnSpPr/>
              <p:nvPr/>
            </p:nvCxnSpPr>
            <p:spPr>
              <a:xfrm>
                <a:off x="7015278"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141" name="Google Shape;2141;p30"/>
              <p:cNvCxnSpPr/>
              <p:nvPr/>
            </p:nvCxnSpPr>
            <p:spPr>
              <a:xfrm>
                <a:off x="727152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142" name="Google Shape;2142;p30"/>
              <p:cNvCxnSpPr/>
              <p:nvPr/>
            </p:nvCxnSpPr>
            <p:spPr>
              <a:xfrm>
                <a:off x="7527765"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143" name="Google Shape;2143;p30"/>
              <p:cNvCxnSpPr/>
              <p:nvPr/>
            </p:nvCxnSpPr>
            <p:spPr>
              <a:xfrm>
                <a:off x="7784008"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144" name="Google Shape;2144;p30"/>
              <p:cNvCxnSpPr/>
              <p:nvPr/>
            </p:nvCxnSpPr>
            <p:spPr>
              <a:xfrm>
                <a:off x="804025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145" name="Google Shape;2145;p30"/>
              <p:cNvCxnSpPr/>
              <p:nvPr/>
            </p:nvCxnSpPr>
            <p:spPr>
              <a:xfrm>
                <a:off x="8296495"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146" name="Google Shape;2146;p30"/>
              <p:cNvCxnSpPr/>
              <p:nvPr/>
            </p:nvCxnSpPr>
            <p:spPr>
              <a:xfrm>
                <a:off x="8552738"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147" name="Google Shape;2147;p30"/>
              <p:cNvCxnSpPr/>
              <p:nvPr/>
            </p:nvCxnSpPr>
            <p:spPr>
              <a:xfrm>
                <a:off x="8808982"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148" name="Google Shape;2148;p30"/>
              <p:cNvCxnSpPr/>
              <p:nvPr/>
            </p:nvCxnSpPr>
            <p:spPr>
              <a:xfrm>
                <a:off x="9065225"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149" name="Google Shape;2149;p30"/>
              <p:cNvCxnSpPr/>
              <p:nvPr/>
            </p:nvCxnSpPr>
            <p:spPr>
              <a:xfrm>
                <a:off x="96700"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150" name="Google Shape;2150;p30"/>
              <p:cNvCxnSpPr/>
              <p:nvPr/>
            </p:nvCxnSpPr>
            <p:spPr>
              <a:xfrm>
                <a:off x="-612" y="5114275"/>
                <a:ext cx="9137700" cy="0"/>
              </a:xfrm>
              <a:prstGeom prst="straightConnector1">
                <a:avLst/>
              </a:prstGeom>
              <a:noFill/>
              <a:ln w="9525" cap="flat" cmpd="sng">
                <a:solidFill>
                  <a:schemeClr val="accent3"/>
                </a:solidFill>
                <a:prstDash val="solid"/>
                <a:round/>
                <a:headEnd type="none" w="med" len="med"/>
                <a:tailEnd type="none" w="med" len="med"/>
              </a:ln>
            </p:spPr>
          </p:cxnSp>
        </p:grpSp>
      </p:grpSp>
      <p:grpSp>
        <p:nvGrpSpPr>
          <p:cNvPr id="2151" name="Google Shape;2151;p30"/>
          <p:cNvGrpSpPr/>
          <p:nvPr/>
        </p:nvGrpSpPr>
        <p:grpSpPr>
          <a:xfrm rot="5400000">
            <a:off x="744125" y="-495913"/>
            <a:ext cx="347797" cy="1203321"/>
            <a:chOff x="8285725" y="1977800"/>
            <a:chExt cx="347797" cy="1203321"/>
          </a:xfrm>
        </p:grpSpPr>
        <p:sp>
          <p:nvSpPr>
            <p:cNvPr id="2152" name="Google Shape;2152;p30"/>
            <p:cNvSpPr/>
            <p:nvPr/>
          </p:nvSpPr>
          <p:spPr>
            <a:xfrm>
              <a:off x="8285725" y="1977800"/>
              <a:ext cx="135600" cy="135600"/>
            </a:xfrm>
            <a:prstGeom prst="ellipse">
              <a:avLst/>
            </a:prstGeom>
            <a:solidFill>
              <a:schemeClr val="l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0"/>
            <p:cNvSpPr/>
            <p:nvPr/>
          </p:nvSpPr>
          <p:spPr>
            <a:xfrm>
              <a:off x="8497922" y="1977800"/>
              <a:ext cx="135600" cy="135600"/>
            </a:xfrm>
            <a:prstGeom prst="ellipse">
              <a:avLst/>
            </a:prstGeom>
            <a:solidFill>
              <a:schemeClr val="l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0"/>
            <p:cNvSpPr/>
            <p:nvPr/>
          </p:nvSpPr>
          <p:spPr>
            <a:xfrm>
              <a:off x="8285725" y="2191344"/>
              <a:ext cx="135600" cy="135600"/>
            </a:xfrm>
            <a:prstGeom prst="ellipse">
              <a:avLst/>
            </a:prstGeom>
            <a:solidFill>
              <a:schemeClr val="l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0"/>
            <p:cNvSpPr/>
            <p:nvPr/>
          </p:nvSpPr>
          <p:spPr>
            <a:xfrm>
              <a:off x="8497922" y="2191344"/>
              <a:ext cx="135600" cy="135600"/>
            </a:xfrm>
            <a:prstGeom prst="ellipse">
              <a:avLst/>
            </a:prstGeom>
            <a:solidFill>
              <a:schemeClr val="l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0"/>
            <p:cNvSpPr/>
            <p:nvPr/>
          </p:nvSpPr>
          <p:spPr>
            <a:xfrm>
              <a:off x="8285725" y="2404888"/>
              <a:ext cx="135600" cy="135600"/>
            </a:xfrm>
            <a:prstGeom prst="ellipse">
              <a:avLst/>
            </a:prstGeom>
            <a:solidFill>
              <a:schemeClr val="l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0"/>
            <p:cNvSpPr/>
            <p:nvPr/>
          </p:nvSpPr>
          <p:spPr>
            <a:xfrm>
              <a:off x="8497922" y="2404888"/>
              <a:ext cx="135600" cy="135600"/>
            </a:xfrm>
            <a:prstGeom prst="ellipse">
              <a:avLst/>
            </a:prstGeom>
            <a:solidFill>
              <a:schemeClr val="l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0"/>
            <p:cNvSpPr/>
            <p:nvPr/>
          </p:nvSpPr>
          <p:spPr>
            <a:xfrm>
              <a:off x="8285725" y="2618432"/>
              <a:ext cx="135600" cy="135600"/>
            </a:xfrm>
            <a:prstGeom prst="ellipse">
              <a:avLst/>
            </a:prstGeom>
            <a:solidFill>
              <a:schemeClr val="l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0"/>
            <p:cNvSpPr/>
            <p:nvPr/>
          </p:nvSpPr>
          <p:spPr>
            <a:xfrm>
              <a:off x="8497922" y="2618432"/>
              <a:ext cx="135600" cy="135600"/>
            </a:xfrm>
            <a:prstGeom prst="ellipse">
              <a:avLst/>
            </a:prstGeom>
            <a:solidFill>
              <a:schemeClr val="l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0"/>
            <p:cNvSpPr/>
            <p:nvPr/>
          </p:nvSpPr>
          <p:spPr>
            <a:xfrm>
              <a:off x="8285725" y="2831976"/>
              <a:ext cx="135600" cy="135600"/>
            </a:xfrm>
            <a:prstGeom prst="ellipse">
              <a:avLst/>
            </a:prstGeom>
            <a:solidFill>
              <a:schemeClr val="l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0"/>
            <p:cNvSpPr/>
            <p:nvPr/>
          </p:nvSpPr>
          <p:spPr>
            <a:xfrm>
              <a:off x="8497922" y="2831976"/>
              <a:ext cx="135600" cy="135600"/>
            </a:xfrm>
            <a:prstGeom prst="ellipse">
              <a:avLst/>
            </a:prstGeom>
            <a:solidFill>
              <a:schemeClr val="l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0"/>
            <p:cNvSpPr/>
            <p:nvPr/>
          </p:nvSpPr>
          <p:spPr>
            <a:xfrm>
              <a:off x="8285725" y="3045521"/>
              <a:ext cx="135600" cy="135600"/>
            </a:xfrm>
            <a:prstGeom prst="ellipse">
              <a:avLst/>
            </a:prstGeom>
            <a:solidFill>
              <a:schemeClr val="l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0"/>
            <p:cNvSpPr/>
            <p:nvPr/>
          </p:nvSpPr>
          <p:spPr>
            <a:xfrm>
              <a:off x="8497922" y="3045521"/>
              <a:ext cx="135600" cy="135600"/>
            </a:xfrm>
            <a:prstGeom prst="ellipse">
              <a:avLst/>
            </a:prstGeom>
            <a:solidFill>
              <a:schemeClr val="l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4" name="Google Shape;2164;p30"/>
          <p:cNvSpPr/>
          <p:nvPr/>
        </p:nvSpPr>
        <p:spPr>
          <a:xfrm rot="5400000">
            <a:off x="-748488" y="4259910"/>
            <a:ext cx="2188148" cy="261977"/>
          </a:xfrm>
          <a:custGeom>
            <a:avLst/>
            <a:gdLst/>
            <a:ahLst/>
            <a:cxnLst/>
            <a:rect l="l" t="t" r="r" b="b"/>
            <a:pathLst>
              <a:path w="24939" h="2986" extrusionOk="0">
                <a:moveTo>
                  <a:pt x="21320" y="1"/>
                </a:moveTo>
                <a:cubicBezTo>
                  <a:pt x="20780" y="1"/>
                  <a:pt x="20241" y="188"/>
                  <a:pt x="19855" y="566"/>
                </a:cubicBezTo>
                <a:lnTo>
                  <a:pt x="18906" y="1499"/>
                </a:lnTo>
                <a:cubicBezTo>
                  <a:pt x="18743" y="1654"/>
                  <a:pt x="18494" y="1732"/>
                  <a:pt x="18247" y="1732"/>
                </a:cubicBezTo>
                <a:cubicBezTo>
                  <a:pt x="18000" y="1732"/>
                  <a:pt x="17755" y="1654"/>
                  <a:pt x="17600" y="1499"/>
                </a:cubicBezTo>
                <a:lnTo>
                  <a:pt x="16733" y="617"/>
                </a:lnTo>
                <a:cubicBezTo>
                  <a:pt x="16345" y="228"/>
                  <a:pt x="15790" y="32"/>
                  <a:pt x="15236" y="32"/>
                </a:cubicBezTo>
                <a:cubicBezTo>
                  <a:pt x="14692" y="32"/>
                  <a:pt x="14148" y="220"/>
                  <a:pt x="13760" y="601"/>
                </a:cubicBezTo>
                <a:lnTo>
                  <a:pt x="12795" y="1531"/>
                </a:lnTo>
                <a:cubicBezTo>
                  <a:pt x="12644" y="1682"/>
                  <a:pt x="12407" y="1755"/>
                  <a:pt x="12168" y="1755"/>
                </a:cubicBezTo>
                <a:cubicBezTo>
                  <a:pt x="11917" y="1755"/>
                  <a:pt x="11663" y="1674"/>
                  <a:pt x="11504" y="1515"/>
                </a:cubicBezTo>
                <a:lnTo>
                  <a:pt x="10638" y="648"/>
                </a:lnTo>
                <a:cubicBezTo>
                  <a:pt x="10251" y="254"/>
                  <a:pt x="9701" y="58"/>
                  <a:pt x="9149" y="58"/>
                </a:cubicBezTo>
                <a:cubicBezTo>
                  <a:pt x="8602" y="58"/>
                  <a:pt x="8055" y="250"/>
                  <a:pt x="7664" y="632"/>
                </a:cubicBezTo>
                <a:lnTo>
                  <a:pt x="6700" y="1562"/>
                </a:lnTo>
                <a:cubicBezTo>
                  <a:pt x="6547" y="1707"/>
                  <a:pt x="6302" y="1781"/>
                  <a:pt x="6058" y="1781"/>
                </a:cubicBezTo>
                <a:cubicBezTo>
                  <a:pt x="5808" y="1781"/>
                  <a:pt x="5558" y="1703"/>
                  <a:pt x="5409" y="1546"/>
                </a:cubicBezTo>
                <a:lnTo>
                  <a:pt x="4542" y="679"/>
                </a:lnTo>
                <a:cubicBezTo>
                  <a:pt x="4152" y="281"/>
                  <a:pt x="3594" y="81"/>
                  <a:pt x="3037" y="81"/>
                </a:cubicBezTo>
                <a:cubicBezTo>
                  <a:pt x="2496" y="81"/>
                  <a:pt x="1955" y="269"/>
                  <a:pt x="1569" y="648"/>
                </a:cubicBezTo>
                <a:lnTo>
                  <a:pt x="243" y="1938"/>
                </a:lnTo>
                <a:cubicBezTo>
                  <a:pt x="16" y="2170"/>
                  <a:pt x="0" y="2543"/>
                  <a:pt x="228" y="2790"/>
                </a:cubicBezTo>
                <a:cubicBezTo>
                  <a:pt x="341" y="2903"/>
                  <a:pt x="496" y="2960"/>
                  <a:pt x="652" y="2960"/>
                </a:cubicBezTo>
                <a:cubicBezTo>
                  <a:pt x="807" y="2960"/>
                  <a:pt x="963" y="2903"/>
                  <a:pt x="1079" y="2790"/>
                </a:cubicBezTo>
                <a:lnTo>
                  <a:pt x="2401" y="1515"/>
                </a:lnTo>
                <a:cubicBezTo>
                  <a:pt x="2556" y="1360"/>
                  <a:pt x="2801" y="1282"/>
                  <a:pt x="3046" y="1282"/>
                </a:cubicBezTo>
                <a:cubicBezTo>
                  <a:pt x="3291" y="1282"/>
                  <a:pt x="3536" y="1360"/>
                  <a:pt x="3691" y="1515"/>
                </a:cubicBezTo>
                <a:lnTo>
                  <a:pt x="4558" y="2382"/>
                </a:lnTo>
                <a:cubicBezTo>
                  <a:pt x="4950" y="2790"/>
                  <a:pt x="5507" y="2986"/>
                  <a:pt x="6060" y="2986"/>
                </a:cubicBezTo>
                <a:cubicBezTo>
                  <a:pt x="6601" y="2986"/>
                  <a:pt x="7139" y="2790"/>
                  <a:pt x="7531" y="2413"/>
                </a:cubicBezTo>
                <a:lnTo>
                  <a:pt x="8496" y="1483"/>
                </a:lnTo>
                <a:cubicBezTo>
                  <a:pt x="8648" y="1329"/>
                  <a:pt x="8888" y="1255"/>
                  <a:pt x="9129" y="1255"/>
                </a:cubicBezTo>
                <a:cubicBezTo>
                  <a:pt x="9378" y="1255"/>
                  <a:pt x="9629" y="1334"/>
                  <a:pt x="9786" y="1483"/>
                </a:cubicBezTo>
                <a:lnTo>
                  <a:pt x="10653" y="2366"/>
                </a:lnTo>
                <a:cubicBezTo>
                  <a:pt x="11040" y="2760"/>
                  <a:pt x="11591" y="2956"/>
                  <a:pt x="12144" y="2956"/>
                </a:cubicBezTo>
                <a:cubicBezTo>
                  <a:pt x="12692" y="2956"/>
                  <a:pt x="13240" y="2764"/>
                  <a:pt x="13630" y="2382"/>
                </a:cubicBezTo>
                <a:lnTo>
                  <a:pt x="14591" y="1448"/>
                </a:lnTo>
                <a:cubicBezTo>
                  <a:pt x="14746" y="1303"/>
                  <a:pt x="14992" y="1229"/>
                  <a:pt x="15236" y="1229"/>
                </a:cubicBezTo>
                <a:cubicBezTo>
                  <a:pt x="15487" y="1229"/>
                  <a:pt x="15737" y="1307"/>
                  <a:pt x="15886" y="1464"/>
                </a:cubicBezTo>
                <a:lnTo>
                  <a:pt x="16749" y="2331"/>
                </a:lnTo>
                <a:cubicBezTo>
                  <a:pt x="17139" y="2729"/>
                  <a:pt x="17699" y="2930"/>
                  <a:pt x="18261" y="2930"/>
                </a:cubicBezTo>
                <a:cubicBezTo>
                  <a:pt x="18804" y="2930"/>
                  <a:pt x="19348" y="2742"/>
                  <a:pt x="19741" y="2366"/>
                </a:cubicBezTo>
                <a:lnTo>
                  <a:pt x="20691" y="1433"/>
                </a:lnTo>
                <a:cubicBezTo>
                  <a:pt x="20846" y="1278"/>
                  <a:pt x="21095" y="1200"/>
                  <a:pt x="21344" y="1200"/>
                </a:cubicBezTo>
                <a:cubicBezTo>
                  <a:pt x="21593" y="1200"/>
                  <a:pt x="21842" y="1278"/>
                  <a:pt x="21997" y="1433"/>
                </a:cubicBezTo>
                <a:lnTo>
                  <a:pt x="22848" y="2315"/>
                </a:lnTo>
                <a:cubicBezTo>
                  <a:pt x="23221" y="2676"/>
                  <a:pt x="23762" y="2888"/>
                  <a:pt x="24335" y="2903"/>
                </a:cubicBezTo>
                <a:lnTo>
                  <a:pt x="24350" y="2903"/>
                </a:lnTo>
                <a:cubicBezTo>
                  <a:pt x="24676" y="2903"/>
                  <a:pt x="24939" y="2625"/>
                  <a:pt x="24939" y="2299"/>
                </a:cubicBezTo>
                <a:cubicBezTo>
                  <a:pt x="24939" y="1974"/>
                  <a:pt x="24676" y="1711"/>
                  <a:pt x="24350" y="1711"/>
                </a:cubicBezTo>
                <a:cubicBezTo>
                  <a:pt x="24088" y="1695"/>
                  <a:pt x="23844" y="1613"/>
                  <a:pt x="23695" y="1464"/>
                </a:cubicBezTo>
                <a:lnTo>
                  <a:pt x="22828" y="601"/>
                </a:lnTo>
                <a:cubicBezTo>
                  <a:pt x="22439" y="202"/>
                  <a:pt x="21879" y="1"/>
                  <a:pt x="21320" y="1"/>
                </a:cubicBezTo>
                <a:close/>
              </a:path>
            </a:pathLst>
          </a:cu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0"/>
          <p:cNvSpPr/>
          <p:nvPr/>
        </p:nvSpPr>
        <p:spPr>
          <a:xfrm rot="734722">
            <a:off x="7914808" y="4002435"/>
            <a:ext cx="874309" cy="940071"/>
          </a:xfrm>
          <a:custGeom>
            <a:avLst/>
            <a:gdLst/>
            <a:ahLst/>
            <a:cxnLst/>
            <a:rect l="l" t="t" r="r" b="b"/>
            <a:pathLst>
              <a:path w="14153" h="15216" extrusionOk="0">
                <a:moveTo>
                  <a:pt x="6536" y="1"/>
                </a:moveTo>
                <a:cubicBezTo>
                  <a:pt x="6061" y="1"/>
                  <a:pt x="5606" y="48"/>
                  <a:pt x="5147" y="130"/>
                </a:cubicBezTo>
                <a:cubicBezTo>
                  <a:pt x="8057" y="718"/>
                  <a:pt x="10246" y="3303"/>
                  <a:pt x="10246" y="6390"/>
                </a:cubicBezTo>
                <a:cubicBezTo>
                  <a:pt x="10246" y="9920"/>
                  <a:pt x="7387" y="12780"/>
                  <a:pt x="3857" y="12780"/>
                </a:cubicBezTo>
                <a:cubicBezTo>
                  <a:pt x="2401" y="12780"/>
                  <a:pt x="1060" y="12289"/>
                  <a:pt x="1" y="11474"/>
                </a:cubicBezTo>
                <a:lnTo>
                  <a:pt x="1" y="11474"/>
                </a:lnTo>
                <a:cubicBezTo>
                  <a:pt x="1323" y="13713"/>
                  <a:pt x="3759" y="15216"/>
                  <a:pt x="6536" y="15216"/>
                </a:cubicBezTo>
                <a:cubicBezTo>
                  <a:pt x="10736" y="15216"/>
                  <a:pt x="14153" y="11799"/>
                  <a:pt x="14153" y="7598"/>
                </a:cubicBezTo>
                <a:cubicBezTo>
                  <a:pt x="14153" y="3401"/>
                  <a:pt x="10736" y="1"/>
                  <a:pt x="6536" y="1"/>
                </a:cubicBezTo>
                <a:close/>
              </a:path>
            </a:pathLst>
          </a:custGeom>
          <a:solidFill>
            <a:schemeClr val="accent2"/>
          </a:solidFill>
          <a:ln w="9525" cap="flat" cmpd="sng">
            <a:solidFill>
              <a:schemeClr val="accent3"/>
            </a:solidFill>
            <a:prstDash val="solid"/>
            <a:round/>
            <a:headEnd type="none" w="sm" len="sm"/>
            <a:tailEnd type="none" w="sm" len="sm"/>
          </a:ln>
          <a:effectLst>
            <a:outerShdw dist="76200" dir="2580000" algn="bl" rotWithShape="0">
              <a:srgbClr val="000000"/>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166"/>
        <p:cNvGrpSpPr/>
        <p:nvPr/>
      </p:nvGrpSpPr>
      <p:grpSpPr>
        <a:xfrm>
          <a:off x="0" y="0"/>
          <a:ext cx="0" cy="0"/>
          <a:chOff x="0" y="0"/>
          <a:chExt cx="0" cy="0"/>
        </a:xfrm>
      </p:grpSpPr>
      <p:grpSp>
        <p:nvGrpSpPr>
          <p:cNvPr id="2167" name="Google Shape;2167;p31"/>
          <p:cNvGrpSpPr/>
          <p:nvPr/>
        </p:nvGrpSpPr>
        <p:grpSpPr>
          <a:xfrm>
            <a:off x="-612" y="-2100"/>
            <a:ext cx="9137700" cy="5149800"/>
            <a:chOff x="-612" y="-2100"/>
            <a:chExt cx="9137700" cy="5149800"/>
          </a:xfrm>
        </p:grpSpPr>
        <p:cxnSp>
          <p:nvCxnSpPr>
            <p:cNvPr id="2168" name="Google Shape;2168;p31"/>
            <p:cNvCxnSpPr/>
            <p:nvPr/>
          </p:nvCxnSpPr>
          <p:spPr>
            <a:xfrm>
              <a:off x="-612" y="185000"/>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169" name="Google Shape;2169;p31"/>
            <p:cNvCxnSpPr/>
            <p:nvPr/>
          </p:nvCxnSpPr>
          <p:spPr>
            <a:xfrm>
              <a:off x="-612" y="444436"/>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170" name="Google Shape;2170;p31"/>
            <p:cNvCxnSpPr/>
            <p:nvPr/>
          </p:nvCxnSpPr>
          <p:spPr>
            <a:xfrm>
              <a:off x="-612" y="703871"/>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171" name="Google Shape;2171;p31"/>
            <p:cNvCxnSpPr/>
            <p:nvPr/>
          </p:nvCxnSpPr>
          <p:spPr>
            <a:xfrm>
              <a:off x="-612" y="963307"/>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172" name="Google Shape;2172;p31"/>
            <p:cNvCxnSpPr/>
            <p:nvPr/>
          </p:nvCxnSpPr>
          <p:spPr>
            <a:xfrm>
              <a:off x="-612" y="1222742"/>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173" name="Google Shape;2173;p31"/>
            <p:cNvCxnSpPr/>
            <p:nvPr/>
          </p:nvCxnSpPr>
          <p:spPr>
            <a:xfrm>
              <a:off x="-612" y="1482178"/>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174" name="Google Shape;2174;p31"/>
            <p:cNvCxnSpPr/>
            <p:nvPr/>
          </p:nvCxnSpPr>
          <p:spPr>
            <a:xfrm>
              <a:off x="-612" y="1741613"/>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175" name="Google Shape;2175;p31"/>
            <p:cNvCxnSpPr/>
            <p:nvPr/>
          </p:nvCxnSpPr>
          <p:spPr>
            <a:xfrm>
              <a:off x="-612" y="2001049"/>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176" name="Google Shape;2176;p31"/>
            <p:cNvCxnSpPr/>
            <p:nvPr/>
          </p:nvCxnSpPr>
          <p:spPr>
            <a:xfrm>
              <a:off x="-612" y="2260484"/>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177" name="Google Shape;2177;p31"/>
            <p:cNvCxnSpPr/>
            <p:nvPr/>
          </p:nvCxnSpPr>
          <p:spPr>
            <a:xfrm>
              <a:off x="-612" y="2519920"/>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178" name="Google Shape;2178;p31"/>
            <p:cNvCxnSpPr/>
            <p:nvPr/>
          </p:nvCxnSpPr>
          <p:spPr>
            <a:xfrm>
              <a:off x="-612" y="2779355"/>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179" name="Google Shape;2179;p31"/>
            <p:cNvCxnSpPr/>
            <p:nvPr/>
          </p:nvCxnSpPr>
          <p:spPr>
            <a:xfrm>
              <a:off x="-612" y="3038791"/>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180" name="Google Shape;2180;p31"/>
            <p:cNvCxnSpPr/>
            <p:nvPr/>
          </p:nvCxnSpPr>
          <p:spPr>
            <a:xfrm>
              <a:off x="-612" y="3298226"/>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181" name="Google Shape;2181;p31"/>
            <p:cNvCxnSpPr/>
            <p:nvPr/>
          </p:nvCxnSpPr>
          <p:spPr>
            <a:xfrm>
              <a:off x="-612" y="3557662"/>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182" name="Google Shape;2182;p31"/>
            <p:cNvCxnSpPr/>
            <p:nvPr/>
          </p:nvCxnSpPr>
          <p:spPr>
            <a:xfrm>
              <a:off x="-612" y="3817097"/>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183" name="Google Shape;2183;p31"/>
            <p:cNvCxnSpPr/>
            <p:nvPr/>
          </p:nvCxnSpPr>
          <p:spPr>
            <a:xfrm>
              <a:off x="-612" y="4076533"/>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184" name="Google Shape;2184;p31"/>
            <p:cNvCxnSpPr/>
            <p:nvPr/>
          </p:nvCxnSpPr>
          <p:spPr>
            <a:xfrm>
              <a:off x="-612" y="4335968"/>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185" name="Google Shape;2185;p31"/>
            <p:cNvCxnSpPr/>
            <p:nvPr/>
          </p:nvCxnSpPr>
          <p:spPr>
            <a:xfrm>
              <a:off x="-612" y="4595404"/>
              <a:ext cx="9137700" cy="0"/>
            </a:xfrm>
            <a:prstGeom prst="straightConnector1">
              <a:avLst/>
            </a:prstGeom>
            <a:noFill/>
            <a:ln w="9525" cap="flat" cmpd="sng">
              <a:solidFill>
                <a:schemeClr val="accent3"/>
              </a:solidFill>
              <a:prstDash val="solid"/>
              <a:round/>
              <a:headEnd type="none" w="med" len="med"/>
              <a:tailEnd type="none" w="med" len="med"/>
            </a:ln>
          </p:spPr>
        </p:cxnSp>
        <p:cxnSp>
          <p:nvCxnSpPr>
            <p:cNvPr id="2186" name="Google Shape;2186;p31"/>
            <p:cNvCxnSpPr/>
            <p:nvPr/>
          </p:nvCxnSpPr>
          <p:spPr>
            <a:xfrm>
              <a:off x="-612" y="4854839"/>
              <a:ext cx="9137700" cy="0"/>
            </a:xfrm>
            <a:prstGeom prst="straightConnector1">
              <a:avLst/>
            </a:prstGeom>
            <a:noFill/>
            <a:ln w="9525" cap="flat" cmpd="sng">
              <a:solidFill>
                <a:schemeClr val="accent3"/>
              </a:solidFill>
              <a:prstDash val="solid"/>
              <a:round/>
              <a:headEnd type="none" w="med" len="med"/>
              <a:tailEnd type="none" w="med" len="med"/>
            </a:ln>
          </p:spPr>
        </p:cxnSp>
        <p:grpSp>
          <p:nvGrpSpPr>
            <p:cNvPr id="2187" name="Google Shape;2187;p31"/>
            <p:cNvGrpSpPr/>
            <p:nvPr/>
          </p:nvGrpSpPr>
          <p:grpSpPr>
            <a:xfrm>
              <a:off x="-612" y="-2100"/>
              <a:ext cx="9137700" cy="5149800"/>
              <a:chOff x="-612" y="-2100"/>
              <a:chExt cx="9137700" cy="5149800"/>
            </a:xfrm>
          </p:grpSpPr>
          <p:cxnSp>
            <p:nvCxnSpPr>
              <p:cNvPr id="2188" name="Google Shape;2188;p31"/>
              <p:cNvCxnSpPr/>
              <p:nvPr/>
            </p:nvCxnSpPr>
            <p:spPr>
              <a:xfrm>
                <a:off x="352950"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189" name="Google Shape;2189;p31"/>
              <p:cNvCxnSpPr/>
              <p:nvPr/>
            </p:nvCxnSpPr>
            <p:spPr>
              <a:xfrm>
                <a:off x="609193"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190" name="Google Shape;2190;p31"/>
              <p:cNvCxnSpPr/>
              <p:nvPr/>
            </p:nvCxnSpPr>
            <p:spPr>
              <a:xfrm>
                <a:off x="865437"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191" name="Google Shape;2191;p31"/>
              <p:cNvCxnSpPr/>
              <p:nvPr/>
            </p:nvCxnSpPr>
            <p:spPr>
              <a:xfrm>
                <a:off x="1121680"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192" name="Google Shape;2192;p31"/>
              <p:cNvCxnSpPr/>
              <p:nvPr/>
            </p:nvCxnSpPr>
            <p:spPr>
              <a:xfrm>
                <a:off x="1377924"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193" name="Google Shape;2193;p31"/>
              <p:cNvCxnSpPr/>
              <p:nvPr/>
            </p:nvCxnSpPr>
            <p:spPr>
              <a:xfrm>
                <a:off x="1634167"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194" name="Google Shape;2194;p31"/>
              <p:cNvCxnSpPr/>
              <p:nvPr/>
            </p:nvCxnSpPr>
            <p:spPr>
              <a:xfrm>
                <a:off x="1890410"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195" name="Google Shape;2195;p31"/>
              <p:cNvCxnSpPr/>
              <p:nvPr/>
            </p:nvCxnSpPr>
            <p:spPr>
              <a:xfrm>
                <a:off x="2146654"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196" name="Google Shape;2196;p31"/>
              <p:cNvCxnSpPr/>
              <p:nvPr/>
            </p:nvCxnSpPr>
            <p:spPr>
              <a:xfrm>
                <a:off x="2402897"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197" name="Google Shape;2197;p31"/>
              <p:cNvCxnSpPr/>
              <p:nvPr/>
            </p:nvCxnSpPr>
            <p:spPr>
              <a:xfrm>
                <a:off x="2659140"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198" name="Google Shape;2198;p31"/>
              <p:cNvCxnSpPr/>
              <p:nvPr/>
            </p:nvCxnSpPr>
            <p:spPr>
              <a:xfrm>
                <a:off x="2915384"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199" name="Google Shape;2199;p31"/>
              <p:cNvCxnSpPr/>
              <p:nvPr/>
            </p:nvCxnSpPr>
            <p:spPr>
              <a:xfrm>
                <a:off x="3171627"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200" name="Google Shape;2200;p31"/>
              <p:cNvCxnSpPr/>
              <p:nvPr/>
            </p:nvCxnSpPr>
            <p:spPr>
              <a:xfrm>
                <a:off x="342787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201" name="Google Shape;2201;p31"/>
              <p:cNvCxnSpPr/>
              <p:nvPr/>
            </p:nvCxnSpPr>
            <p:spPr>
              <a:xfrm>
                <a:off x="3684114"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202" name="Google Shape;2202;p31"/>
              <p:cNvCxnSpPr/>
              <p:nvPr/>
            </p:nvCxnSpPr>
            <p:spPr>
              <a:xfrm>
                <a:off x="3940357"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203" name="Google Shape;2203;p31"/>
              <p:cNvCxnSpPr/>
              <p:nvPr/>
            </p:nvCxnSpPr>
            <p:spPr>
              <a:xfrm>
                <a:off x="419660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204" name="Google Shape;2204;p31"/>
              <p:cNvCxnSpPr/>
              <p:nvPr/>
            </p:nvCxnSpPr>
            <p:spPr>
              <a:xfrm>
                <a:off x="4452844"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205" name="Google Shape;2205;p31"/>
              <p:cNvCxnSpPr/>
              <p:nvPr/>
            </p:nvCxnSpPr>
            <p:spPr>
              <a:xfrm>
                <a:off x="4709088"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206" name="Google Shape;2206;p31"/>
              <p:cNvCxnSpPr/>
              <p:nvPr/>
            </p:nvCxnSpPr>
            <p:spPr>
              <a:xfrm>
                <a:off x="496533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207" name="Google Shape;2207;p31"/>
              <p:cNvCxnSpPr/>
              <p:nvPr/>
            </p:nvCxnSpPr>
            <p:spPr>
              <a:xfrm>
                <a:off x="5221574"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208" name="Google Shape;2208;p31"/>
              <p:cNvCxnSpPr/>
              <p:nvPr/>
            </p:nvCxnSpPr>
            <p:spPr>
              <a:xfrm>
                <a:off x="5477818"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209" name="Google Shape;2209;p31"/>
              <p:cNvCxnSpPr/>
              <p:nvPr/>
            </p:nvCxnSpPr>
            <p:spPr>
              <a:xfrm>
                <a:off x="573406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210" name="Google Shape;2210;p31"/>
              <p:cNvCxnSpPr/>
              <p:nvPr/>
            </p:nvCxnSpPr>
            <p:spPr>
              <a:xfrm>
                <a:off x="5990304"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211" name="Google Shape;2211;p31"/>
              <p:cNvCxnSpPr/>
              <p:nvPr/>
            </p:nvCxnSpPr>
            <p:spPr>
              <a:xfrm>
                <a:off x="6246548"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212" name="Google Shape;2212;p31"/>
              <p:cNvCxnSpPr/>
              <p:nvPr/>
            </p:nvCxnSpPr>
            <p:spPr>
              <a:xfrm>
                <a:off x="650279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213" name="Google Shape;2213;p31"/>
              <p:cNvCxnSpPr/>
              <p:nvPr/>
            </p:nvCxnSpPr>
            <p:spPr>
              <a:xfrm>
                <a:off x="6759035"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214" name="Google Shape;2214;p31"/>
              <p:cNvCxnSpPr/>
              <p:nvPr/>
            </p:nvCxnSpPr>
            <p:spPr>
              <a:xfrm>
                <a:off x="7015278"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215" name="Google Shape;2215;p31"/>
              <p:cNvCxnSpPr/>
              <p:nvPr/>
            </p:nvCxnSpPr>
            <p:spPr>
              <a:xfrm>
                <a:off x="727152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216" name="Google Shape;2216;p31"/>
              <p:cNvCxnSpPr/>
              <p:nvPr/>
            </p:nvCxnSpPr>
            <p:spPr>
              <a:xfrm>
                <a:off x="7527765"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217" name="Google Shape;2217;p31"/>
              <p:cNvCxnSpPr/>
              <p:nvPr/>
            </p:nvCxnSpPr>
            <p:spPr>
              <a:xfrm>
                <a:off x="7784008"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218" name="Google Shape;2218;p31"/>
              <p:cNvCxnSpPr/>
              <p:nvPr/>
            </p:nvCxnSpPr>
            <p:spPr>
              <a:xfrm>
                <a:off x="8040251"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219" name="Google Shape;2219;p31"/>
              <p:cNvCxnSpPr/>
              <p:nvPr/>
            </p:nvCxnSpPr>
            <p:spPr>
              <a:xfrm>
                <a:off x="8296495"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220" name="Google Shape;2220;p31"/>
              <p:cNvCxnSpPr/>
              <p:nvPr/>
            </p:nvCxnSpPr>
            <p:spPr>
              <a:xfrm>
                <a:off x="8552738"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221" name="Google Shape;2221;p31"/>
              <p:cNvCxnSpPr/>
              <p:nvPr/>
            </p:nvCxnSpPr>
            <p:spPr>
              <a:xfrm>
                <a:off x="8808982" y="-210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222" name="Google Shape;2222;p31"/>
              <p:cNvCxnSpPr/>
              <p:nvPr/>
            </p:nvCxnSpPr>
            <p:spPr>
              <a:xfrm>
                <a:off x="9065225"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223" name="Google Shape;2223;p31"/>
              <p:cNvCxnSpPr/>
              <p:nvPr/>
            </p:nvCxnSpPr>
            <p:spPr>
              <a:xfrm>
                <a:off x="96700" y="0"/>
                <a:ext cx="0" cy="5147700"/>
              </a:xfrm>
              <a:prstGeom prst="straightConnector1">
                <a:avLst/>
              </a:prstGeom>
              <a:noFill/>
              <a:ln w="9525" cap="flat" cmpd="sng">
                <a:solidFill>
                  <a:schemeClr val="accent3"/>
                </a:solidFill>
                <a:prstDash val="solid"/>
                <a:round/>
                <a:headEnd type="none" w="med" len="med"/>
                <a:tailEnd type="none" w="med" len="med"/>
              </a:ln>
            </p:spPr>
          </p:cxnSp>
          <p:cxnSp>
            <p:nvCxnSpPr>
              <p:cNvPr id="2224" name="Google Shape;2224;p31"/>
              <p:cNvCxnSpPr/>
              <p:nvPr/>
            </p:nvCxnSpPr>
            <p:spPr>
              <a:xfrm>
                <a:off x="-612" y="5114275"/>
                <a:ext cx="9137700" cy="0"/>
              </a:xfrm>
              <a:prstGeom prst="straightConnector1">
                <a:avLst/>
              </a:prstGeom>
              <a:noFill/>
              <a:ln w="9525" cap="flat" cmpd="sng">
                <a:solidFill>
                  <a:schemeClr val="accent3"/>
                </a:solidFill>
                <a:prstDash val="solid"/>
                <a:round/>
                <a:headEnd type="none" w="med" len="med"/>
                <a:tailEnd type="none" w="med" len="med"/>
              </a:ln>
            </p:spPr>
          </p:cxnSp>
        </p:grpSp>
      </p:grpSp>
      <p:sp>
        <p:nvSpPr>
          <p:cNvPr id="2225" name="Google Shape;2225;p31"/>
          <p:cNvSpPr/>
          <p:nvPr/>
        </p:nvSpPr>
        <p:spPr>
          <a:xfrm>
            <a:off x="434800" y="452000"/>
            <a:ext cx="8274300" cy="4446900"/>
          </a:xfrm>
          <a:prstGeom prst="rect">
            <a:avLst/>
          </a:pr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1"/>
          <p:cNvSpPr/>
          <p:nvPr/>
        </p:nvSpPr>
        <p:spPr>
          <a:xfrm>
            <a:off x="434800" y="452000"/>
            <a:ext cx="8274300" cy="606000"/>
          </a:xfrm>
          <a:prstGeom prst="rect">
            <a:avLst/>
          </a:prstGeom>
          <a:solidFill>
            <a:schemeClr val="dk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1"/>
          <p:cNvSpPr/>
          <p:nvPr/>
        </p:nvSpPr>
        <p:spPr>
          <a:xfrm>
            <a:off x="8824850" y="2772673"/>
            <a:ext cx="451020" cy="490247"/>
          </a:xfrm>
          <a:custGeom>
            <a:avLst/>
            <a:gdLst/>
            <a:ahLst/>
            <a:cxnLst/>
            <a:rect l="l" t="t" r="r" b="b"/>
            <a:pathLst>
              <a:path w="5850" h="6359" extrusionOk="0">
                <a:moveTo>
                  <a:pt x="2923" y="0"/>
                </a:moveTo>
                <a:cubicBezTo>
                  <a:pt x="2845" y="0"/>
                  <a:pt x="2778" y="48"/>
                  <a:pt x="2746" y="114"/>
                </a:cubicBezTo>
                <a:cubicBezTo>
                  <a:pt x="2303" y="1389"/>
                  <a:pt x="1338" y="2452"/>
                  <a:pt x="99" y="3005"/>
                </a:cubicBezTo>
                <a:cubicBezTo>
                  <a:pt x="32" y="3040"/>
                  <a:pt x="1" y="3103"/>
                  <a:pt x="1" y="3170"/>
                </a:cubicBezTo>
                <a:cubicBezTo>
                  <a:pt x="1" y="3252"/>
                  <a:pt x="32" y="3319"/>
                  <a:pt x="99" y="3350"/>
                </a:cubicBezTo>
                <a:cubicBezTo>
                  <a:pt x="1338" y="3907"/>
                  <a:pt x="2303" y="4951"/>
                  <a:pt x="2746" y="6225"/>
                </a:cubicBezTo>
                <a:cubicBezTo>
                  <a:pt x="2778" y="6308"/>
                  <a:pt x="2845" y="6359"/>
                  <a:pt x="2923" y="6359"/>
                </a:cubicBezTo>
                <a:cubicBezTo>
                  <a:pt x="3005" y="6359"/>
                  <a:pt x="3072" y="6308"/>
                  <a:pt x="3103" y="6225"/>
                </a:cubicBezTo>
                <a:cubicBezTo>
                  <a:pt x="3547" y="4951"/>
                  <a:pt x="4512" y="3907"/>
                  <a:pt x="5751" y="3350"/>
                </a:cubicBezTo>
                <a:cubicBezTo>
                  <a:pt x="5818" y="3319"/>
                  <a:pt x="5849" y="3252"/>
                  <a:pt x="5849" y="3170"/>
                </a:cubicBezTo>
                <a:cubicBezTo>
                  <a:pt x="5849" y="3103"/>
                  <a:pt x="5818" y="3040"/>
                  <a:pt x="5751" y="3005"/>
                </a:cubicBezTo>
                <a:cubicBezTo>
                  <a:pt x="4512" y="2452"/>
                  <a:pt x="3547" y="1389"/>
                  <a:pt x="3103" y="114"/>
                </a:cubicBezTo>
                <a:cubicBezTo>
                  <a:pt x="3072" y="48"/>
                  <a:pt x="3005" y="0"/>
                  <a:pt x="2923" y="0"/>
                </a:cubicBezTo>
                <a:close/>
              </a:path>
            </a:pathLst>
          </a:custGeom>
          <a:solidFill>
            <a:schemeClr val="l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8" name="Google Shape;2228;p31"/>
          <p:cNvGrpSpPr/>
          <p:nvPr/>
        </p:nvGrpSpPr>
        <p:grpSpPr>
          <a:xfrm rot="-5400000">
            <a:off x="-835817" y="2959927"/>
            <a:ext cx="2086708" cy="223040"/>
            <a:chOff x="-59200" y="4753125"/>
            <a:chExt cx="2512593" cy="268593"/>
          </a:xfrm>
        </p:grpSpPr>
        <p:sp>
          <p:nvSpPr>
            <p:cNvPr id="2229" name="Google Shape;2229;p31"/>
            <p:cNvSpPr/>
            <p:nvPr/>
          </p:nvSpPr>
          <p:spPr>
            <a:xfrm>
              <a:off x="-59200" y="4753125"/>
              <a:ext cx="2512593" cy="268593"/>
            </a:xfrm>
            <a:custGeom>
              <a:avLst/>
              <a:gdLst/>
              <a:ahLst/>
              <a:cxnLst/>
              <a:rect l="l" t="t" r="r" b="b"/>
              <a:pathLst>
                <a:path w="61026" h="6524" extrusionOk="0">
                  <a:moveTo>
                    <a:pt x="1" y="0"/>
                  </a:moveTo>
                  <a:lnTo>
                    <a:pt x="1" y="6523"/>
                  </a:lnTo>
                  <a:lnTo>
                    <a:pt x="61025" y="6523"/>
                  </a:lnTo>
                  <a:lnTo>
                    <a:pt x="61025" y="0"/>
                  </a:ln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1"/>
            <p:cNvSpPr/>
            <p:nvPr/>
          </p:nvSpPr>
          <p:spPr>
            <a:xfrm>
              <a:off x="706" y="4798331"/>
              <a:ext cx="82757" cy="185759"/>
            </a:xfrm>
            <a:custGeom>
              <a:avLst/>
              <a:gdLst/>
              <a:ahLst/>
              <a:cxnLst/>
              <a:rect l="l" t="t" r="r" b="b"/>
              <a:pathLst>
                <a:path w="2010" h="4512" extrusionOk="0">
                  <a:moveTo>
                    <a:pt x="1" y="0"/>
                  </a:moveTo>
                  <a:lnTo>
                    <a:pt x="1" y="4511"/>
                  </a:lnTo>
                  <a:lnTo>
                    <a:pt x="2009" y="4511"/>
                  </a:lnTo>
                  <a:lnTo>
                    <a:pt x="20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1"/>
            <p:cNvSpPr/>
            <p:nvPr/>
          </p:nvSpPr>
          <p:spPr>
            <a:xfrm>
              <a:off x="125252" y="4798331"/>
              <a:ext cx="82716" cy="185759"/>
            </a:xfrm>
            <a:custGeom>
              <a:avLst/>
              <a:gdLst/>
              <a:ahLst/>
              <a:cxnLst/>
              <a:rect l="l" t="t" r="r" b="b"/>
              <a:pathLst>
                <a:path w="2009" h="4512" extrusionOk="0">
                  <a:moveTo>
                    <a:pt x="0" y="0"/>
                  </a:moveTo>
                  <a:lnTo>
                    <a:pt x="0" y="4511"/>
                  </a:lnTo>
                  <a:lnTo>
                    <a:pt x="2008" y="4511"/>
                  </a:lnTo>
                  <a:lnTo>
                    <a:pt x="20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1"/>
            <p:cNvSpPr/>
            <p:nvPr/>
          </p:nvSpPr>
          <p:spPr>
            <a:xfrm>
              <a:off x="257003" y="4798331"/>
              <a:ext cx="82880" cy="185759"/>
            </a:xfrm>
            <a:custGeom>
              <a:avLst/>
              <a:gdLst/>
              <a:ahLst/>
              <a:cxnLst/>
              <a:rect l="l" t="t" r="r" b="b"/>
              <a:pathLst>
                <a:path w="2013" h="4512" extrusionOk="0">
                  <a:moveTo>
                    <a:pt x="1" y="0"/>
                  </a:moveTo>
                  <a:lnTo>
                    <a:pt x="1" y="4511"/>
                  </a:lnTo>
                  <a:lnTo>
                    <a:pt x="2013" y="4511"/>
                  </a:lnTo>
                  <a:lnTo>
                    <a:pt x="20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1"/>
            <p:cNvSpPr/>
            <p:nvPr/>
          </p:nvSpPr>
          <p:spPr>
            <a:xfrm>
              <a:off x="381507" y="4798331"/>
              <a:ext cx="82921" cy="185759"/>
            </a:xfrm>
            <a:custGeom>
              <a:avLst/>
              <a:gdLst/>
              <a:ahLst/>
              <a:cxnLst/>
              <a:rect l="l" t="t" r="r" b="b"/>
              <a:pathLst>
                <a:path w="2014" h="4512" extrusionOk="0">
                  <a:moveTo>
                    <a:pt x="1" y="0"/>
                  </a:moveTo>
                  <a:lnTo>
                    <a:pt x="1" y="4511"/>
                  </a:lnTo>
                  <a:lnTo>
                    <a:pt x="2013" y="4511"/>
                  </a:lnTo>
                  <a:lnTo>
                    <a:pt x="20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1"/>
            <p:cNvSpPr/>
            <p:nvPr/>
          </p:nvSpPr>
          <p:spPr>
            <a:xfrm>
              <a:off x="509430" y="4798331"/>
              <a:ext cx="82716" cy="185759"/>
            </a:xfrm>
            <a:custGeom>
              <a:avLst/>
              <a:gdLst/>
              <a:ahLst/>
              <a:cxnLst/>
              <a:rect l="l" t="t" r="r" b="b"/>
              <a:pathLst>
                <a:path w="2009" h="4512" extrusionOk="0">
                  <a:moveTo>
                    <a:pt x="0" y="0"/>
                  </a:moveTo>
                  <a:lnTo>
                    <a:pt x="0" y="4511"/>
                  </a:lnTo>
                  <a:lnTo>
                    <a:pt x="2009" y="4511"/>
                  </a:lnTo>
                  <a:lnTo>
                    <a:pt x="20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1"/>
            <p:cNvSpPr/>
            <p:nvPr/>
          </p:nvSpPr>
          <p:spPr>
            <a:xfrm>
              <a:off x="633276" y="4798331"/>
              <a:ext cx="82757" cy="185759"/>
            </a:xfrm>
            <a:custGeom>
              <a:avLst/>
              <a:gdLst/>
              <a:ahLst/>
              <a:cxnLst/>
              <a:rect l="l" t="t" r="r" b="b"/>
              <a:pathLst>
                <a:path w="2010" h="4512" extrusionOk="0">
                  <a:moveTo>
                    <a:pt x="1" y="0"/>
                  </a:moveTo>
                  <a:lnTo>
                    <a:pt x="1" y="4511"/>
                  </a:lnTo>
                  <a:lnTo>
                    <a:pt x="2009" y="4511"/>
                  </a:lnTo>
                  <a:lnTo>
                    <a:pt x="20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1"/>
            <p:cNvSpPr/>
            <p:nvPr/>
          </p:nvSpPr>
          <p:spPr>
            <a:xfrm>
              <a:off x="765727" y="4798331"/>
              <a:ext cx="82880" cy="185759"/>
            </a:xfrm>
            <a:custGeom>
              <a:avLst/>
              <a:gdLst/>
              <a:ahLst/>
              <a:cxnLst/>
              <a:rect l="l" t="t" r="r" b="b"/>
              <a:pathLst>
                <a:path w="2013" h="4512" extrusionOk="0">
                  <a:moveTo>
                    <a:pt x="0" y="0"/>
                  </a:moveTo>
                  <a:lnTo>
                    <a:pt x="0" y="4511"/>
                  </a:lnTo>
                  <a:lnTo>
                    <a:pt x="2012" y="4511"/>
                  </a:lnTo>
                  <a:lnTo>
                    <a:pt x="20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1"/>
            <p:cNvSpPr/>
            <p:nvPr/>
          </p:nvSpPr>
          <p:spPr>
            <a:xfrm>
              <a:off x="889573" y="4798331"/>
              <a:ext cx="82880" cy="185759"/>
            </a:xfrm>
            <a:custGeom>
              <a:avLst/>
              <a:gdLst/>
              <a:ahLst/>
              <a:cxnLst/>
              <a:rect l="l" t="t" r="r" b="b"/>
              <a:pathLst>
                <a:path w="2013" h="4512" extrusionOk="0">
                  <a:moveTo>
                    <a:pt x="1" y="0"/>
                  </a:moveTo>
                  <a:lnTo>
                    <a:pt x="1" y="4511"/>
                  </a:lnTo>
                  <a:lnTo>
                    <a:pt x="2013" y="4511"/>
                  </a:lnTo>
                  <a:lnTo>
                    <a:pt x="20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1"/>
            <p:cNvSpPr/>
            <p:nvPr/>
          </p:nvSpPr>
          <p:spPr>
            <a:xfrm>
              <a:off x="1018771" y="4798331"/>
              <a:ext cx="82880" cy="185759"/>
            </a:xfrm>
            <a:custGeom>
              <a:avLst/>
              <a:gdLst/>
              <a:ahLst/>
              <a:cxnLst/>
              <a:rect l="l" t="t" r="r" b="b"/>
              <a:pathLst>
                <a:path w="2013" h="4512" extrusionOk="0">
                  <a:moveTo>
                    <a:pt x="1" y="0"/>
                  </a:moveTo>
                  <a:lnTo>
                    <a:pt x="1" y="4511"/>
                  </a:lnTo>
                  <a:lnTo>
                    <a:pt x="2013" y="4511"/>
                  </a:lnTo>
                  <a:lnTo>
                    <a:pt x="20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1"/>
            <p:cNvSpPr/>
            <p:nvPr/>
          </p:nvSpPr>
          <p:spPr>
            <a:xfrm>
              <a:off x="1142658" y="4798331"/>
              <a:ext cx="82716" cy="185759"/>
            </a:xfrm>
            <a:custGeom>
              <a:avLst/>
              <a:gdLst/>
              <a:ahLst/>
              <a:cxnLst/>
              <a:rect l="l" t="t" r="r" b="b"/>
              <a:pathLst>
                <a:path w="2009" h="4512" extrusionOk="0">
                  <a:moveTo>
                    <a:pt x="0" y="0"/>
                  </a:moveTo>
                  <a:lnTo>
                    <a:pt x="0" y="4511"/>
                  </a:lnTo>
                  <a:lnTo>
                    <a:pt x="2008" y="4511"/>
                  </a:lnTo>
                  <a:lnTo>
                    <a:pt x="20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1"/>
            <p:cNvSpPr/>
            <p:nvPr/>
          </p:nvSpPr>
          <p:spPr>
            <a:xfrm>
              <a:off x="1275233" y="4798331"/>
              <a:ext cx="82716" cy="185759"/>
            </a:xfrm>
            <a:custGeom>
              <a:avLst/>
              <a:gdLst/>
              <a:ahLst/>
              <a:cxnLst/>
              <a:rect l="l" t="t" r="r" b="b"/>
              <a:pathLst>
                <a:path w="2009" h="4512" extrusionOk="0">
                  <a:moveTo>
                    <a:pt x="0" y="0"/>
                  </a:moveTo>
                  <a:lnTo>
                    <a:pt x="0" y="4511"/>
                  </a:lnTo>
                  <a:lnTo>
                    <a:pt x="2009" y="4511"/>
                  </a:lnTo>
                  <a:lnTo>
                    <a:pt x="20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1"/>
            <p:cNvSpPr/>
            <p:nvPr/>
          </p:nvSpPr>
          <p:spPr>
            <a:xfrm>
              <a:off x="1398914" y="4798331"/>
              <a:ext cx="82921" cy="185759"/>
            </a:xfrm>
            <a:custGeom>
              <a:avLst/>
              <a:gdLst/>
              <a:ahLst/>
              <a:cxnLst/>
              <a:rect l="l" t="t" r="r" b="b"/>
              <a:pathLst>
                <a:path w="2014" h="4512" extrusionOk="0">
                  <a:moveTo>
                    <a:pt x="1" y="0"/>
                  </a:moveTo>
                  <a:lnTo>
                    <a:pt x="1" y="4511"/>
                  </a:lnTo>
                  <a:lnTo>
                    <a:pt x="2013" y="4511"/>
                  </a:lnTo>
                  <a:lnTo>
                    <a:pt x="20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3"/>
              </a:buClr>
              <a:buSzPts val="3500"/>
              <a:buFont typeface="Staatliches"/>
              <a:buNone/>
              <a:defRPr sz="3500">
                <a:solidFill>
                  <a:schemeClr val="accent3"/>
                </a:solidFill>
                <a:latin typeface="Staatliches"/>
                <a:ea typeface="Staatliches"/>
                <a:cs typeface="Staatliches"/>
                <a:sym typeface="Staatliches"/>
              </a:defRPr>
            </a:lvl1pPr>
            <a:lvl2pPr lvl="1" rtl="0">
              <a:spcBef>
                <a:spcPts val="0"/>
              </a:spcBef>
              <a:spcAft>
                <a:spcPts val="0"/>
              </a:spcAft>
              <a:buClr>
                <a:schemeClr val="accent3"/>
              </a:buClr>
              <a:buSzPts val="3500"/>
              <a:buFont typeface="Staatliches"/>
              <a:buNone/>
              <a:defRPr sz="3500">
                <a:solidFill>
                  <a:schemeClr val="accent3"/>
                </a:solidFill>
                <a:latin typeface="Staatliches"/>
                <a:ea typeface="Staatliches"/>
                <a:cs typeface="Staatliches"/>
                <a:sym typeface="Staatliches"/>
              </a:defRPr>
            </a:lvl2pPr>
            <a:lvl3pPr lvl="2" rtl="0">
              <a:spcBef>
                <a:spcPts val="0"/>
              </a:spcBef>
              <a:spcAft>
                <a:spcPts val="0"/>
              </a:spcAft>
              <a:buClr>
                <a:schemeClr val="accent3"/>
              </a:buClr>
              <a:buSzPts val="3500"/>
              <a:buFont typeface="Staatliches"/>
              <a:buNone/>
              <a:defRPr sz="3500">
                <a:solidFill>
                  <a:schemeClr val="accent3"/>
                </a:solidFill>
                <a:latin typeface="Staatliches"/>
                <a:ea typeface="Staatliches"/>
                <a:cs typeface="Staatliches"/>
                <a:sym typeface="Staatliches"/>
              </a:defRPr>
            </a:lvl3pPr>
            <a:lvl4pPr lvl="3" rtl="0">
              <a:spcBef>
                <a:spcPts val="0"/>
              </a:spcBef>
              <a:spcAft>
                <a:spcPts val="0"/>
              </a:spcAft>
              <a:buClr>
                <a:schemeClr val="accent3"/>
              </a:buClr>
              <a:buSzPts val="3500"/>
              <a:buFont typeface="Staatliches"/>
              <a:buNone/>
              <a:defRPr sz="3500">
                <a:solidFill>
                  <a:schemeClr val="accent3"/>
                </a:solidFill>
                <a:latin typeface="Staatliches"/>
                <a:ea typeface="Staatliches"/>
                <a:cs typeface="Staatliches"/>
                <a:sym typeface="Staatliches"/>
              </a:defRPr>
            </a:lvl4pPr>
            <a:lvl5pPr lvl="4" rtl="0">
              <a:spcBef>
                <a:spcPts val="0"/>
              </a:spcBef>
              <a:spcAft>
                <a:spcPts val="0"/>
              </a:spcAft>
              <a:buClr>
                <a:schemeClr val="accent3"/>
              </a:buClr>
              <a:buSzPts val="3500"/>
              <a:buFont typeface="Staatliches"/>
              <a:buNone/>
              <a:defRPr sz="3500">
                <a:solidFill>
                  <a:schemeClr val="accent3"/>
                </a:solidFill>
                <a:latin typeface="Staatliches"/>
                <a:ea typeface="Staatliches"/>
                <a:cs typeface="Staatliches"/>
                <a:sym typeface="Staatliches"/>
              </a:defRPr>
            </a:lvl5pPr>
            <a:lvl6pPr lvl="5" rtl="0">
              <a:spcBef>
                <a:spcPts val="0"/>
              </a:spcBef>
              <a:spcAft>
                <a:spcPts val="0"/>
              </a:spcAft>
              <a:buClr>
                <a:schemeClr val="accent3"/>
              </a:buClr>
              <a:buSzPts val="3500"/>
              <a:buFont typeface="Staatliches"/>
              <a:buNone/>
              <a:defRPr sz="3500">
                <a:solidFill>
                  <a:schemeClr val="accent3"/>
                </a:solidFill>
                <a:latin typeface="Staatliches"/>
                <a:ea typeface="Staatliches"/>
                <a:cs typeface="Staatliches"/>
                <a:sym typeface="Staatliches"/>
              </a:defRPr>
            </a:lvl6pPr>
            <a:lvl7pPr lvl="6" rtl="0">
              <a:spcBef>
                <a:spcPts val="0"/>
              </a:spcBef>
              <a:spcAft>
                <a:spcPts val="0"/>
              </a:spcAft>
              <a:buClr>
                <a:schemeClr val="accent3"/>
              </a:buClr>
              <a:buSzPts val="3500"/>
              <a:buFont typeface="Staatliches"/>
              <a:buNone/>
              <a:defRPr sz="3500">
                <a:solidFill>
                  <a:schemeClr val="accent3"/>
                </a:solidFill>
                <a:latin typeface="Staatliches"/>
                <a:ea typeface="Staatliches"/>
                <a:cs typeface="Staatliches"/>
                <a:sym typeface="Staatliches"/>
              </a:defRPr>
            </a:lvl7pPr>
            <a:lvl8pPr lvl="7" rtl="0">
              <a:spcBef>
                <a:spcPts val="0"/>
              </a:spcBef>
              <a:spcAft>
                <a:spcPts val="0"/>
              </a:spcAft>
              <a:buClr>
                <a:schemeClr val="accent3"/>
              </a:buClr>
              <a:buSzPts val="3500"/>
              <a:buFont typeface="Staatliches"/>
              <a:buNone/>
              <a:defRPr sz="3500">
                <a:solidFill>
                  <a:schemeClr val="accent3"/>
                </a:solidFill>
                <a:latin typeface="Staatliches"/>
                <a:ea typeface="Staatliches"/>
                <a:cs typeface="Staatliches"/>
                <a:sym typeface="Staatliches"/>
              </a:defRPr>
            </a:lvl8pPr>
            <a:lvl9pPr lvl="8" rtl="0">
              <a:spcBef>
                <a:spcPts val="0"/>
              </a:spcBef>
              <a:spcAft>
                <a:spcPts val="0"/>
              </a:spcAft>
              <a:buClr>
                <a:schemeClr val="accent3"/>
              </a:buClr>
              <a:buSzPts val="3500"/>
              <a:buFont typeface="Staatliches"/>
              <a:buNone/>
              <a:defRPr sz="3500">
                <a:solidFill>
                  <a:schemeClr val="accent3"/>
                </a:solidFill>
                <a:latin typeface="Staatliches"/>
                <a:ea typeface="Staatliches"/>
                <a:cs typeface="Staatliches"/>
                <a:sym typeface="Staatliches"/>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3"/>
              </a:buClr>
              <a:buSzPts val="1400"/>
              <a:buFont typeface="Fredoka"/>
              <a:buChar char="●"/>
              <a:defRPr>
                <a:solidFill>
                  <a:schemeClr val="accent3"/>
                </a:solidFill>
                <a:latin typeface="Fredoka"/>
                <a:ea typeface="Fredoka"/>
                <a:cs typeface="Fredoka"/>
                <a:sym typeface="Fredoka"/>
              </a:defRPr>
            </a:lvl1pPr>
            <a:lvl2pPr marL="914400" lvl="1" indent="-317500" rtl="0">
              <a:lnSpc>
                <a:spcPct val="100000"/>
              </a:lnSpc>
              <a:spcBef>
                <a:spcPts val="0"/>
              </a:spcBef>
              <a:spcAft>
                <a:spcPts val="0"/>
              </a:spcAft>
              <a:buClr>
                <a:schemeClr val="accent3"/>
              </a:buClr>
              <a:buSzPts val="1400"/>
              <a:buFont typeface="Fredoka"/>
              <a:buChar char="○"/>
              <a:defRPr>
                <a:solidFill>
                  <a:schemeClr val="accent3"/>
                </a:solidFill>
                <a:latin typeface="Fredoka"/>
                <a:ea typeface="Fredoka"/>
                <a:cs typeface="Fredoka"/>
                <a:sym typeface="Fredoka"/>
              </a:defRPr>
            </a:lvl2pPr>
            <a:lvl3pPr marL="1371600" lvl="2" indent="-317500" rtl="0">
              <a:lnSpc>
                <a:spcPct val="100000"/>
              </a:lnSpc>
              <a:spcBef>
                <a:spcPts val="0"/>
              </a:spcBef>
              <a:spcAft>
                <a:spcPts val="0"/>
              </a:spcAft>
              <a:buClr>
                <a:schemeClr val="accent3"/>
              </a:buClr>
              <a:buSzPts val="1400"/>
              <a:buFont typeface="Fredoka"/>
              <a:buChar char="■"/>
              <a:defRPr>
                <a:solidFill>
                  <a:schemeClr val="accent3"/>
                </a:solidFill>
                <a:latin typeface="Fredoka"/>
                <a:ea typeface="Fredoka"/>
                <a:cs typeface="Fredoka"/>
                <a:sym typeface="Fredoka"/>
              </a:defRPr>
            </a:lvl3pPr>
            <a:lvl4pPr marL="1828800" lvl="3" indent="-317500" rtl="0">
              <a:lnSpc>
                <a:spcPct val="100000"/>
              </a:lnSpc>
              <a:spcBef>
                <a:spcPts val="0"/>
              </a:spcBef>
              <a:spcAft>
                <a:spcPts val="0"/>
              </a:spcAft>
              <a:buClr>
                <a:schemeClr val="accent3"/>
              </a:buClr>
              <a:buSzPts val="1400"/>
              <a:buFont typeface="Fredoka"/>
              <a:buChar char="●"/>
              <a:defRPr>
                <a:solidFill>
                  <a:schemeClr val="accent3"/>
                </a:solidFill>
                <a:latin typeface="Fredoka"/>
                <a:ea typeface="Fredoka"/>
                <a:cs typeface="Fredoka"/>
                <a:sym typeface="Fredoka"/>
              </a:defRPr>
            </a:lvl4pPr>
            <a:lvl5pPr marL="2286000" lvl="4" indent="-317500" rtl="0">
              <a:lnSpc>
                <a:spcPct val="100000"/>
              </a:lnSpc>
              <a:spcBef>
                <a:spcPts val="0"/>
              </a:spcBef>
              <a:spcAft>
                <a:spcPts val="0"/>
              </a:spcAft>
              <a:buClr>
                <a:schemeClr val="accent3"/>
              </a:buClr>
              <a:buSzPts val="1400"/>
              <a:buFont typeface="Fredoka"/>
              <a:buChar char="○"/>
              <a:defRPr>
                <a:solidFill>
                  <a:schemeClr val="accent3"/>
                </a:solidFill>
                <a:latin typeface="Fredoka"/>
                <a:ea typeface="Fredoka"/>
                <a:cs typeface="Fredoka"/>
                <a:sym typeface="Fredoka"/>
              </a:defRPr>
            </a:lvl5pPr>
            <a:lvl6pPr marL="2743200" lvl="5" indent="-317500" rtl="0">
              <a:lnSpc>
                <a:spcPct val="100000"/>
              </a:lnSpc>
              <a:spcBef>
                <a:spcPts val="0"/>
              </a:spcBef>
              <a:spcAft>
                <a:spcPts val="0"/>
              </a:spcAft>
              <a:buClr>
                <a:schemeClr val="accent3"/>
              </a:buClr>
              <a:buSzPts val="1400"/>
              <a:buFont typeface="Fredoka"/>
              <a:buChar char="■"/>
              <a:defRPr>
                <a:solidFill>
                  <a:schemeClr val="accent3"/>
                </a:solidFill>
                <a:latin typeface="Fredoka"/>
                <a:ea typeface="Fredoka"/>
                <a:cs typeface="Fredoka"/>
                <a:sym typeface="Fredoka"/>
              </a:defRPr>
            </a:lvl6pPr>
            <a:lvl7pPr marL="3200400" lvl="6" indent="-317500" rtl="0">
              <a:lnSpc>
                <a:spcPct val="100000"/>
              </a:lnSpc>
              <a:spcBef>
                <a:spcPts val="0"/>
              </a:spcBef>
              <a:spcAft>
                <a:spcPts val="0"/>
              </a:spcAft>
              <a:buClr>
                <a:schemeClr val="accent3"/>
              </a:buClr>
              <a:buSzPts val="1400"/>
              <a:buFont typeface="Fredoka"/>
              <a:buChar char="●"/>
              <a:defRPr>
                <a:solidFill>
                  <a:schemeClr val="accent3"/>
                </a:solidFill>
                <a:latin typeface="Fredoka"/>
                <a:ea typeface="Fredoka"/>
                <a:cs typeface="Fredoka"/>
                <a:sym typeface="Fredoka"/>
              </a:defRPr>
            </a:lvl7pPr>
            <a:lvl8pPr marL="3657600" lvl="7" indent="-317500" rtl="0">
              <a:lnSpc>
                <a:spcPct val="100000"/>
              </a:lnSpc>
              <a:spcBef>
                <a:spcPts val="0"/>
              </a:spcBef>
              <a:spcAft>
                <a:spcPts val="0"/>
              </a:spcAft>
              <a:buClr>
                <a:schemeClr val="accent3"/>
              </a:buClr>
              <a:buSzPts val="1400"/>
              <a:buFont typeface="Fredoka"/>
              <a:buChar char="○"/>
              <a:defRPr>
                <a:solidFill>
                  <a:schemeClr val="accent3"/>
                </a:solidFill>
                <a:latin typeface="Fredoka"/>
                <a:ea typeface="Fredoka"/>
                <a:cs typeface="Fredoka"/>
                <a:sym typeface="Fredoka"/>
              </a:defRPr>
            </a:lvl8pPr>
            <a:lvl9pPr marL="4114800" lvl="8" indent="-317500" rtl="0">
              <a:lnSpc>
                <a:spcPct val="100000"/>
              </a:lnSpc>
              <a:spcBef>
                <a:spcPts val="0"/>
              </a:spcBef>
              <a:spcAft>
                <a:spcPts val="0"/>
              </a:spcAft>
              <a:buClr>
                <a:schemeClr val="accent3"/>
              </a:buClr>
              <a:buSzPts val="1400"/>
              <a:buFont typeface="Fredoka"/>
              <a:buChar char="■"/>
              <a:defRPr>
                <a:solidFill>
                  <a:schemeClr val="accent3"/>
                </a:solidFill>
                <a:latin typeface="Fredoka"/>
                <a:ea typeface="Fredoka"/>
                <a:cs typeface="Fredoka"/>
                <a:sym typeface="Fredok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8" r:id="rId6"/>
    <p:sldLayoutId id="2147483670" r:id="rId7"/>
    <p:sldLayoutId id="2147483676" r:id="rId8"/>
    <p:sldLayoutId id="214748367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slide" Target="slide13.xml"/></Relationships>
</file>

<file path=ppt/slides/_rels/slide1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15.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18.png"/><Relationship Id="rId7" Type="http://schemas.openxmlformats.org/officeDocument/2006/relationships/image" Target="../media/image180.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170.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0.png"/><Relationship Id="rId1" Type="http://schemas.openxmlformats.org/officeDocument/2006/relationships/slideLayout" Target="../slideLayouts/slideLayout3.xml"/><Relationship Id="rId4" Type="http://schemas.openxmlformats.org/officeDocument/2006/relationships/slide" Target="slide21.xml"/></Relationships>
</file>

<file path=ppt/slides/_rels/slide16.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21.png"/><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21.png"/><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slide" Target="slide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slide" Target="slide23.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0.png"/><Relationship Id="rId1" Type="http://schemas.openxmlformats.org/officeDocument/2006/relationships/slideLayout" Target="../slideLayouts/slideLayout5.xml"/><Relationship Id="rId6" Type="http://schemas.openxmlformats.org/officeDocument/2006/relationships/slide" Target="slide24.xml"/><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slide" Target="slide27.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slide" Target="slide27.xml"/><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9.xml"/><Relationship Id="rId4" Type="http://schemas.openxmlformats.org/officeDocument/2006/relationships/slide" Target="slide36.xml"/></Relationships>
</file>

<file path=ppt/slides/_rels/slide28.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48.png"/><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slide" Target="slide36.xml"/><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7.png"/><Relationship Id="rId7" Type="http://schemas.openxmlformats.org/officeDocument/2006/relationships/image" Target="../media/image5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slide" Target="slide36.xml"/><Relationship Id="rId4" Type="http://schemas.openxmlformats.org/officeDocument/2006/relationships/image" Target="../media/image53.png"/><Relationship Id="rId9" Type="http://schemas.openxmlformats.org/officeDocument/2006/relationships/image" Target="../media/image59.png"/></Relationships>
</file>

<file path=ppt/slides/_rels/slide3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3.png"/><Relationship Id="rId7" Type="http://schemas.openxmlformats.org/officeDocument/2006/relationships/image" Target="../media/image58.pn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slide" Target="slide36.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4.xml"/><Relationship Id="rId5" Type="http://schemas.openxmlformats.org/officeDocument/2006/relationships/slide" Target="slide43.xml"/><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4.xml"/><Relationship Id="rId5" Type="http://schemas.openxmlformats.org/officeDocument/2006/relationships/slide" Target="slide43.xml"/><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slide" Target="slide43.xml"/></Relationships>
</file>

<file path=ppt/slides/_rels/slide42.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5.xml"/><Relationship Id="rId4" Type="http://schemas.openxmlformats.org/officeDocument/2006/relationships/slide" Target="slide51.xml"/></Relationships>
</file>

<file path=ppt/slides/_rels/slide4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5.xml"/><Relationship Id="rId5" Type="http://schemas.openxmlformats.org/officeDocument/2006/relationships/slide" Target="slide51.xml"/><Relationship Id="rId4" Type="http://schemas.openxmlformats.org/officeDocument/2006/relationships/image" Target="../media/image76.png"/></Relationships>
</file>

<file path=ppt/slides/_rels/slide45.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image" Target="../media/image77.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image" Target="../media/image78.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9.xml"/><Relationship Id="rId4" Type="http://schemas.openxmlformats.org/officeDocument/2006/relationships/slide" Target="slide51.xml"/></Relationships>
</file>

<file path=ppt/slides/_rels/slide48.xml.rels><?xml version="1.0" encoding="UTF-8" standalone="yes"?>
<Relationships xmlns="http://schemas.openxmlformats.org/package/2006/relationships"><Relationship Id="rId2" Type="http://schemas.openxmlformats.org/officeDocument/2006/relationships/slide" Target="slide5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5.png"/><Relationship Id="rId4" Type="http://schemas.openxmlformats.org/officeDocument/2006/relationships/image" Target="../media/image84.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image" Target="../media/image86.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5.xml"/><Relationship Id="rId4" Type="http://schemas.openxmlformats.org/officeDocument/2006/relationships/slide" Target="slide56.xml"/></Relationships>
</file>

<file path=ppt/slides/_rels/slide5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slide" Target="slide56.xml"/><Relationship Id="rId4" Type="http://schemas.openxmlformats.org/officeDocument/2006/relationships/image" Target="../media/image90.png"/></Relationships>
</file>

<file path=ppt/slides/_rels/slide5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3.xml"/><Relationship Id="rId4" Type="http://schemas.openxmlformats.org/officeDocument/2006/relationships/slide" Target="slide64.xml"/></Relationships>
</file>

<file path=ppt/slides/_rels/slide5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7.xml"/><Relationship Id="rId4" Type="http://schemas.openxmlformats.org/officeDocument/2006/relationships/slide" Target="slide64.xml"/></Relationships>
</file>

<file path=ppt/slides/_rels/slide5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7.xml"/><Relationship Id="rId4" Type="http://schemas.openxmlformats.org/officeDocument/2006/relationships/slide" Target="slide64.xml"/></Relationships>
</file>

<file path=ppt/slides/_rels/slide5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 Id="rId5" Type="http://schemas.openxmlformats.org/officeDocument/2006/relationships/slide" Target="slide64.xml"/><Relationship Id="rId4" Type="http://schemas.openxmlformats.org/officeDocument/2006/relationships/image" Target="../media/image99.png"/></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7.xml"/><Relationship Id="rId4" Type="http://schemas.openxmlformats.org/officeDocument/2006/relationships/slide" Target="slide64.xml"/></Relationships>
</file>

<file path=ppt/slides/_rels/slide6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7.xml"/><Relationship Id="rId4" Type="http://schemas.openxmlformats.org/officeDocument/2006/relationships/slide" Target="slide64.xml"/></Relationships>
</file>

<file path=ppt/slides/_rels/slide62.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7.xml"/><Relationship Id="rId4" Type="http://schemas.openxmlformats.org/officeDocument/2006/relationships/slide" Target="slide64.xml"/></Relationships>
</file>

<file path=ppt/slides/_rels/slide6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6.png"/><Relationship Id="rId1" Type="http://schemas.openxmlformats.org/officeDocument/2006/relationships/slideLayout" Target="../slideLayouts/slideLayout7.xml"/><Relationship Id="rId5" Type="http://schemas.openxmlformats.org/officeDocument/2006/relationships/slide" Target="slide64.xml"/><Relationship Id="rId4" Type="http://schemas.openxmlformats.org/officeDocument/2006/relationships/image" Target="../media/image107.png"/></Relationships>
</file>

<file path=ppt/slides/_rels/slide64.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image" Target="../media/image108.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slide" Target="slide6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6"/>
        <p:cNvGrpSpPr/>
        <p:nvPr/>
      </p:nvGrpSpPr>
      <p:grpSpPr>
        <a:xfrm>
          <a:off x="0" y="0"/>
          <a:ext cx="0" cy="0"/>
          <a:chOff x="0" y="0"/>
          <a:chExt cx="0" cy="0"/>
        </a:xfrm>
      </p:grpSpPr>
      <p:grpSp>
        <p:nvGrpSpPr>
          <p:cNvPr id="2257" name="Google Shape;2257;p36"/>
          <p:cNvGrpSpPr/>
          <p:nvPr/>
        </p:nvGrpSpPr>
        <p:grpSpPr>
          <a:xfrm>
            <a:off x="1345341" y="592625"/>
            <a:ext cx="6453325" cy="3956575"/>
            <a:chOff x="1345341" y="592625"/>
            <a:chExt cx="6453325" cy="3956575"/>
          </a:xfrm>
        </p:grpSpPr>
        <p:grpSp>
          <p:nvGrpSpPr>
            <p:cNvPr id="2258" name="Google Shape;2258;p36"/>
            <p:cNvGrpSpPr/>
            <p:nvPr/>
          </p:nvGrpSpPr>
          <p:grpSpPr>
            <a:xfrm>
              <a:off x="1497741" y="745025"/>
              <a:ext cx="6300925" cy="3804175"/>
              <a:chOff x="1269163" y="516425"/>
              <a:chExt cx="6300925" cy="3804175"/>
            </a:xfrm>
          </p:grpSpPr>
          <p:sp>
            <p:nvSpPr>
              <p:cNvPr id="2259" name="Google Shape;2259;p36"/>
              <p:cNvSpPr/>
              <p:nvPr/>
            </p:nvSpPr>
            <p:spPr>
              <a:xfrm>
                <a:off x="7234864" y="597493"/>
                <a:ext cx="246284" cy="247356"/>
              </a:xfrm>
              <a:custGeom>
                <a:avLst/>
                <a:gdLst/>
                <a:ahLst/>
                <a:cxnLst/>
                <a:rect l="l" t="t" r="r" b="b"/>
                <a:pathLst>
                  <a:path w="3449" h="3464" extrusionOk="0">
                    <a:moveTo>
                      <a:pt x="1" y="0"/>
                    </a:moveTo>
                    <a:lnTo>
                      <a:pt x="1" y="3464"/>
                    </a:lnTo>
                    <a:lnTo>
                      <a:pt x="3449" y="3464"/>
                    </a:lnTo>
                    <a:lnTo>
                      <a:pt x="3449"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6"/>
              <p:cNvSpPr/>
              <p:nvPr/>
            </p:nvSpPr>
            <p:spPr>
              <a:xfrm>
                <a:off x="6909171" y="597493"/>
                <a:ext cx="247356" cy="247356"/>
              </a:xfrm>
              <a:custGeom>
                <a:avLst/>
                <a:gdLst/>
                <a:ahLst/>
                <a:cxnLst/>
                <a:rect l="l" t="t" r="r" b="b"/>
                <a:pathLst>
                  <a:path w="3464" h="3464" extrusionOk="0">
                    <a:moveTo>
                      <a:pt x="0" y="0"/>
                    </a:moveTo>
                    <a:lnTo>
                      <a:pt x="0" y="3464"/>
                    </a:lnTo>
                    <a:lnTo>
                      <a:pt x="3464" y="3464"/>
                    </a:lnTo>
                    <a:lnTo>
                      <a:pt x="3464"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6"/>
              <p:cNvSpPr/>
              <p:nvPr/>
            </p:nvSpPr>
            <p:spPr>
              <a:xfrm>
                <a:off x="1269163" y="518100"/>
                <a:ext cx="6300900" cy="3802500"/>
              </a:xfrm>
              <a:prstGeom prst="rect">
                <a:avLst/>
              </a:pr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36"/>
              <p:cNvSpPr/>
              <p:nvPr/>
            </p:nvSpPr>
            <p:spPr>
              <a:xfrm>
                <a:off x="1269188" y="516425"/>
                <a:ext cx="6300900" cy="409500"/>
              </a:xfrm>
              <a:prstGeom prst="rect">
                <a:avLst/>
              </a:prstGeom>
              <a:solidFill>
                <a:schemeClr val="accent2">
                  <a:lumMod val="90000"/>
                </a:schemeClr>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36"/>
              <p:cNvSpPr/>
              <p:nvPr/>
            </p:nvSpPr>
            <p:spPr>
              <a:xfrm>
                <a:off x="6917805" y="599172"/>
                <a:ext cx="247713" cy="247356"/>
              </a:xfrm>
              <a:custGeom>
                <a:avLst/>
                <a:gdLst/>
                <a:ahLst/>
                <a:cxnLst/>
                <a:rect l="l" t="t" r="r" b="b"/>
                <a:pathLst>
                  <a:path w="3469" h="3464" extrusionOk="0">
                    <a:moveTo>
                      <a:pt x="1" y="0"/>
                    </a:moveTo>
                    <a:lnTo>
                      <a:pt x="1" y="3464"/>
                    </a:lnTo>
                    <a:lnTo>
                      <a:pt x="3468" y="3464"/>
                    </a:lnTo>
                    <a:lnTo>
                      <a:pt x="3468" y="0"/>
                    </a:lnTo>
                    <a:close/>
                  </a:path>
                </a:pathLst>
              </a:custGeom>
              <a:solidFill>
                <a:schemeClr val="l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6"/>
              <p:cNvSpPr/>
              <p:nvPr/>
            </p:nvSpPr>
            <p:spPr>
              <a:xfrm>
                <a:off x="7232353" y="599172"/>
                <a:ext cx="247713" cy="247356"/>
              </a:xfrm>
              <a:custGeom>
                <a:avLst/>
                <a:gdLst/>
                <a:ahLst/>
                <a:cxnLst/>
                <a:rect l="l" t="t" r="r" b="b"/>
                <a:pathLst>
                  <a:path w="3469" h="3464" extrusionOk="0">
                    <a:moveTo>
                      <a:pt x="1" y="0"/>
                    </a:moveTo>
                    <a:lnTo>
                      <a:pt x="1" y="3464"/>
                    </a:lnTo>
                    <a:lnTo>
                      <a:pt x="3468" y="3464"/>
                    </a:lnTo>
                    <a:lnTo>
                      <a:pt x="3468" y="0"/>
                    </a:ln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6"/>
              <p:cNvSpPr/>
              <p:nvPr/>
            </p:nvSpPr>
            <p:spPr>
              <a:xfrm>
                <a:off x="6603258" y="598897"/>
                <a:ext cx="247713" cy="247356"/>
              </a:xfrm>
              <a:custGeom>
                <a:avLst/>
                <a:gdLst/>
                <a:ahLst/>
                <a:cxnLst/>
                <a:rect l="l" t="t" r="r" b="b"/>
                <a:pathLst>
                  <a:path w="3469" h="3464" extrusionOk="0">
                    <a:moveTo>
                      <a:pt x="1" y="0"/>
                    </a:moveTo>
                    <a:lnTo>
                      <a:pt x="1" y="3464"/>
                    </a:lnTo>
                    <a:lnTo>
                      <a:pt x="3468" y="3464"/>
                    </a:lnTo>
                    <a:lnTo>
                      <a:pt x="3468" y="0"/>
                    </a:lnTo>
                    <a:close/>
                  </a:path>
                </a:pathLst>
              </a:custGeom>
              <a:solidFill>
                <a:schemeClr val="accen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6" name="Google Shape;2266;p36"/>
            <p:cNvGrpSpPr/>
            <p:nvPr/>
          </p:nvGrpSpPr>
          <p:grpSpPr>
            <a:xfrm>
              <a:off x="1421541" y="668825"/>
              <a:ext cx="6300925" cy="3804175"/>
              <a:chOff x="1269163" y="516425"/>
              <a:chExt cx="6300925" cy="3804175"/>
            </a:xfrm>
          </p:grpSpPr>
          <p:sp>
            <p:nvSpPr>
              <p:cNvPr id="2267" name="Google Shape;2267;p36"/>
              <p:cNvSpPr/>
              <p:nvPr/>
            </p:nvSpPr>
            <p:spPr>
              <a:xfrm>
                <a:off x="7234864" y="597493"/>
                <a:ext cx="246284" cy="247356"/>
              </a:xfrm>
              <a:custGeom>
                <a:avLst/>
                <a:gdLst/>
                <a:ahLst/>
                <a:cxnLst/>
                <a:rect l="l" t="t" r="r" b="b"/>
                <a:pathLst>
                  <a:path w="3449" h="3464" extrusionOk="0">
                    <a:moveTo>
                      <a:pt x="1" y="0"/>
                    </a:moveTo>
                    <a:lnTo>
                      <a:pt x="1" y="3464"/>
                    </a:lnTo>
                    <a:lnTo>
                      <a:pt x="3449" y="3464"/>
                    </a:lnTo>
                    <a:lnTo>
                      <a:pt x="3449"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6"/>
              <p:cNvSpPr/>
              <p:nvPr/>
            </p:nvSpPr>
            <p:spPr>
              <a:xfrm>
                <a:off x="6909171" y="597493"/>
                <a:ext cx="247356" cy="247356"/>
              </a:xfrm>
              <a:custGeom>
                <a:avLst/>
                <a:gdLst/>
                <a:ahLst/>
                <a:cxnLst/>
                <a:rect l="l" t="t" r="r" b="b"/>
                <a:pathLst>
                  <a:path w="3464" h="3464" extrusionOk="0">
                    <a:moveTo>
                      <a:pt x="0" y="0"/>
                    </a:moveTo>
                    <a:lnTo>
                      <a:pt x="0" y="3464"/>
                    </a:lnTo>
                    <a:lnTo>
                      <a:pt x="3464" y="3464"/>
                    </a:lnTo>
                    <a:lnTo>
                      <a:pt x="3464"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36"/>
              <p:cNvSpPr/>
              <p:nvPr/>
            </p:nvSpPr>
            <p:spPr>
              <a:xfrm>
                <a:off x="1269163" y="518100"/>
                <a:ext cx="6300900" cy="3802500"/>
              </a:xfrm>
              <a:prstGeom prst="rect">
                <a:avLst/>
              </a:pr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36"/>
              <p:cNvSpPr/>
              <p:nvPr/>
            </p:nvSpPr>
            <p:spPr>
              <a:xfrm>
                <a:off x="1269188" y="516425"/>
                <a:ext cx="6300900" cy="409500"/>
              </a:xfrm>
              <a:prstGeom prst="rect">
                <a:avLst/>
              </a:prstGeom>
              <a:solidFill>
                <a:schemeClr val="accent2">
                  <a:lumMod val="90000"/>
                </a:schemeClr>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6"/>
              <p:cNvSpPr/>
              <p:nvPr/>
            </p:nvSpPr>
            <p:spPr>
              <a:xfrm>
                <a:off x="6917805" y="599172"/>
                <a:ext cx="247713" cy="247356"/>
              </a:xfrm>
              <a:custGeom>
                <a:avLst/>
                <a:gdLst/>
                <a:ahLst/>
                <a:cxnLst/>
                <a:rect l="l" t="t" r="r" b="b"/>
                <a:pathLst>
                  <a:path w="3469" h="3464" extrusionOk="0">
                    <a:moveTo>
                      <a:pt x="1" y="0"/>
                    </a:moveTo>
                    <a:lnTo>
                      <a:pt x="1" y="3464"/>
                    </a:lnTo>
                    <a:lnTo>
                      <a:pt x="3468" y="3464"/>
                    </a:lnTo>
                    <a:lnTo>
                      <a:pt x="3468" y="0"/>
                    </a:lnTo>
                    <a:close/>
                  </a:path>
                </a:pathLst>
              </a:custGeom>
              <a:solidFill>
                <a:schemeClr val="l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6"/>
              <p:cNvSpPr/>
              <p:nvPr/>
            </p:nvSpPr>
            <p:spPr>
              <a:xfrm>
                <a:off x="7232353" y="599172"/>
                <a:ext cx="247713" cy="247356"/>
              </a:xfrm>
              <a:custGeom>
                <a:avLst/>
                <a:gdLst/>
                <a:ahLst/>
                <a:cxnLst/>
                <a:rect l="l" t="t" r="r" b="b"/>
                <a:pathLst>
                  <a:path w="3469" h="3464" extrusionOk="0">
                    <a:moveTo>
                      <a:pt x="1" y="0"/>
                    </a:moveTo>
                    <a:lnTo>
                      <a:pt x="1" y="3464"/>
                    </a:lnTo>
                    <a:lnTo>
                      <a:pt x="3468" y="3464"/>
                    </a:lnTo>
                    <a:lnTo>
                      <a:pt x="3468" y="0"/>
                    </a:ln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6"/>
              <p:cNvSpPr/>
              <p:nvPr/>
            </p:nvSpPr>
            <p:spPr>
              <a:xfrm>
                <a:off x="6603258" y="598897"/>
                <a:ext cx="247713" cy="247356"/>
              </a:xfrm>
              <a:custGeom>
                <a:avLst/>
                <a:gdLst/>
                <a:ahLst/>
                <a:cxnLst/>
                <a:rect l="l" t="t" r="r" b="b"/>
                <a:pathLst>
                  <a:path w="3469" h="3464" extrusionOk="0">
                    <a:moveTo>
                      <a:pt x="1" y="0"/>
                    </a:moveTo>
                    <a:lnTo>
                      <a:pt x="1" y="3464"/>
                    </a:lnTo>
                    <a:lnTo>
                      <a:pt x="3468" y="3464"/>
                    </a:lnTo>
                    <a:lnTo>
                      <a:pt x="3468" y="0"/>
                    </a:lnTo>
                    <a:close/>
                  </a:path>
                </a:pathLst>
              </a:custGeom>
              <a:solidFill>
                <a:schemeClr val="accen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4" name="Google Shape;2274;p36"/>
            <p:cNvGrpSpPr/>
            <p:nvPr/>
          </p:nvGrpSpPr>
          <p:grpSpPr>
            <a:xfrm>
              <a:off x="1345341" y="592625"/>
              <a:ext cx="6300925" cy="3804175"/>
              <a:chOff x="1269163" y="516425"/>
              <a:chExt cx="6300925" cy="3804175"/>
            </a:xfrm>
          </p:grpSpPr>
          <p:sp>
            <p:nvSpPr>
              <p:cNvPr id="2275" name="Google Shape;2275;p36"/>
              <p:cNvSpPr/>
              <p:nvPr/>
            </p:nvSpPr>
            <p:spPr>
              <a:xfrm>
                <a:off x="7234864" y="597493"/>
                <a:ext cx="246284" cy="247356"/>
              </a:xfrm>
              <a:custGeom>
                <a:avLst/>
                <a:gdLst/>
                <a:ahLst/>
                <a:cxnLst/>
                <a:rect l="l" t="t" r="r" b="b"/>
                <a:pathLst>
                  <a:path w="3449" h="3464" extrusionOk="0">
                    <a:moveTo>
                      <a:pt x="1" y="0"/>
                    </a:moveTo>
                    <a:lnTo>
                      <a:pt x="1" y="3464"/>
                    </a:lnTo>
                    <a:lnTo>
                      <a:pt x="3449" y="3464"/>
                    </a:lnTo>
                    <a:lnTo>
                      <a:pt x="3449"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6"/>
              <p:cNvSpPr/>
              <p:nvPr/>
            </p:nvSpPr>
            <p:spPr>
              <a:xfrm>
                <a:off x="6909171" y="597493"/>
                <a:ext cx="247356" cy="247356"/>
              </a:xfrm>
              <a:custGeom>
                <a:avLst/>
                <a:gdLst/>
                <a:ahLst/>
                <a:cxnLst/>
                <a:rect l="l" t="t" r="r" b="b"/>
                <a:pathLst>
                  <a:path w="3464" h="3464" extrusionOk="0">
                    <a:moveTo>
                      <a:pt x="0" y="0"/>
                    </a:moveTo>
                    <a:lnTo>
                      <a:pt x="0" y="3464"/>
                    </a:lnTo>
                    <a:lnTo>
                      <a:pt x="3464" y="3464"/>
                    </a:lnTo>
                    <a:lnTo>
                      <a:pt x="3464"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6"/>
              <p:cNvSpPr/>
              <p:nvPr/>
            </p:nvSpPr>
            <p:spPr>
              <a:xfrm>
                <a:off x="1269163" y="518100"/>
                <a:ext cx="6300900" cy="3802500"/>
              </a:xfrm>
              <a:prstGeom prst="rect">
                <a:avLst/>
              </a:pr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8" name="Google Shape;2278;p36"/>
              <p:cNvSpPr/>
              <p:nvPr/>
            </p:nvSpPr>
            <p:spPr>
              <a:xfrm>
                <a:off x="1269188" y="516425"/>
                <a:ext cx="6300900" cy="409500"/>
              </a:xfrm>
              <a:prstGeom prst="rect">
                <a:avLst/>
              </a:prstGeom>
              <a:solidFill>
                <a:schemeClr val="accent2">
                  <a:lumMod val="90000"/>
                </a:schemeClr>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9" name="Google Shape;2279;p36"/>
              <p:cNvSpPr/>
              <p:nvPr/>
            </p:nvSpPr>
            <p:spPr>
              <a:xfrm>
                <a:off x="6917805" y="599172"/>
                <a:ext cx="247713" cy="247356"/>
              </a:xfrm>
              <a:custGeom>
                <a:avLst/>
                <a:gdLst/>
                <a:ahLst/>
                <a:cxnLst/>
                <a:rect l="l" t="t" r="r" b="b"/>
                <a:pathLst>
                  <a:path w="3469" h="3464" extrusionOk="0">
                    <a:moveTo>
                      <a:pt x="1" y="0"/>
                    </a:moveTo>
                    <a:lnTo>
                      <a:pt x="1" y="3464"/>
                    </a:lnTo>
                    <a:lnTo>
                      <a:pt x="3468" y="3464"/>
                    </a:lnTo>
                    <a:lnTo>
                      <a:pt x="3468" y="0"/>
                    </a:lnTo>
                    <a:close/>
                  </a:path>
                </a:pathLst>
              </a:custGeom>
              <a:solidFill>
                <a:schemeClr val="l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6"/>
              <p:cNvSpPr/>
              <p:nvPr/>
            </p:nvSpPr>
            <p:spPr>
              <a:xfrm>
                <a:off x="7232353" y="599172"/>
                <a:ext cx="247713" cy="247356"/>
              </a:xfrm>
              <a:custGeom>
                <a:avLst/>
                <a:gdLst/>
                <a:ahLst/>
                <a:cxnLst/>
                <a:rect l="l" t="t" r="r" b="b"/>
                <a:pathLst>
                  <a:path w="3469" h="3464" extrusionOk="0">
                    <a:moveTo>
                      <a:pt x="1" y="0"/>
                    </a:moveTo>
                    <a:lnTo>
                      <a:pt x="1" y="3464"/>
                    </a:lnTo>
                    <a:lnTo>
                      <a:pt x="3468" y="3464"/>
                    </a:lnTo>
                    <a:lnTo>
                      <a:pt x="3468" y="0"/>
                    </a:lnTo>
                    <a:close/>
                  </a:path>
                </a:pathLst>
              </a:custGeom>
              <a:solidFill>
                <a:schemeClr val="accen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6"/>
              <p:cNvSpPr/>
              <p:nvPr/>
            </p:nvSpPr>
            <p:spPr>
              <a:xfrm>
                <a:off x="6603258" y="598897"/>
                <a:ext cx="247713" cy="247356"/>
              </a:xfrm>
              <a:custGeom>
                <a:avLst/>
                <a:gdLst/>
                <a:ahLst/>
                <a:cxnLst/>
                <a:rect l="l" t="t" r="r" b="b"/>
                <a:pathLst>
                  <a:path w="3469" h="3464" extrusionOk="0">
                    <a:moveTo>
                      <a:pt x="1" y="0"/>
                    </a:moveTo>
                    <a:lnTo>
                      <a:pt x="1" y="3464"/>
                    </a:lnTo>
                    <a:lnTo>
                      <a:pt x="3468" y="3464"/>
                    </a:lnTo>
                    <a:lnTo>
                      <a:pt x="3468" y="0"/>
                    </a:lnTo>
                    <a:close/>
                  </a:path>
                </a:pathLst>
              </a:custGeom>
              <a:solidFill>
                <a:schemeClr val="accen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82" name="Google Shape;2282;p36"/>
          <p:cNvSpPr txBox="1">
            <a:spLocks noGrp="1"/>
          </p:cNvSpPr>
          <p:nvPr>
            <p:ph type="ctrTitle"/>
          </p:nvPr>
        </p:nvSpPr>
        <p:spPr>
          <a:xfrm>
            <a:off x="1593591" y="1479921"/>
            <a:ext cx="5804400" cy="217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STAT 230 Midterm 1 Review</a:t>
            </a:r>
            <a:endParaRPr dirty="0"/>
          </a:p>
        </p:txBody>
      </p:sp>
      <p:sp>
        <p:nvSpPr>
          <p:cNvPr id="2284" name="Google Shape;2284;p36"/>
          <p:cNvSpPr/>
          <p:nvPr/>
        </p:nvSpPr>
        <p:spPr>
          <a:xfrm>
            <a:off x="7888059" y="3612300"/>
            <a:ext cx="654264" cy="711206"/>
          </a:xfrm>
          <a:custGeom>
            <a:avLst/>
            <a:gdLst/>
            <a:ahLst/>
            <a:cxnLst/>
            <a:rect l="l" t="t" r="r" b="b"/>
            <a:pathLst>
              <a:path w="5850" h="6359" extrusionOk="0">
                <a:moveTo>
                  <a:pt x="2923" y="0"/>
                </a:moveTo>
                <a:cubicBezTo>
                  <a:pt x="2845" y="0"/>
                  <a:pt x="2778" y="48"/>
                  <a:pt x="2746" y="114"/>
                </a:cubicBezTo>
                <a:cubicBezTo>
                  <a:pt x="2303" y="1389"/>
                  <a:pt x="1338" y="2452"/>
                  <a:pt x="99" y="3005"/>
                </a:cubicBezTo>
                <a:cubicBezTo>
                  <a:pt x="32" y="3040"/>
                  <a:pt x="1" y="3103"/>
                  <a:pt x="1" y="3170"/>
                </a:cubicBezTo>
                <a:cubicBezTo>
                  <a:pt x="1" y="3252"/>
                  <a:pt x="32" y="3319"/>
                  <a:pt x="99" y="3350"/>
                </a:cubicBezTo>
                <a:cubicBezTo>
                  <a:pt x="1338" y="3907"/>
                  <a:pt x="2303" y="4951"/>
                  <a:pt x="2746" y="6225"/>
                </a:cubicBezTo>
                <a:cubicBezTo>
                  <a:pt x="2778" y="6308"/>
                  <a:pt x="2845" y="6359"/>
                  <a:pt x="2923" y="6359"/>
                </a:cubicBezTo>
                <a:cubicBezTo>
                  <a:pt x="3005" y="6359"/>
                  <a:pt x="3072" y="6308"/>
                  <a:pt x="3103" y="6225"/>
                </a:cubicBezTo>
                <a:cubicBezTo>
                  <a:pt x="3547" y="4951"/>
                  <a:pt x="4512" y="3907"/>
                  <a:pt x="5751" y="3350"/>
                </a:cubicBezTo>
                <a:cubicBezTo>
                  <a:pt x="5818" y="3319"/>
                  <a:pt x="5849" y="3252"/>
                  <a:pt x="5849" y="3170"/>
                </a:cubicBezTo>
                <a:cubicBezTo>
                  <a:pt x="5849" y="3103"/>
                  <a:pt x="5818" y="3040"/>
                  <a:pt x="5751" y="3005"/>
                </a:cubicBezTo>
                <a:cubicBezTo>
                  <a:pt x="4512" y="2452"/>
                  <a:pt x="3547" y="1389"/>
                  <a:pt x="3103" y="114"/>
                </a:cubicBezTo>
                <a:cubicBezTo>
                  <a:pt x="3072" y="48"/>
                  <a:pt x="3005" y="0"/>
                  <a:pt x="2923"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5" name="Google Shape;2285;p36"/>
          <p:cNvGrpSpPr/>
          <p:nvPr/>
        </p:nvGrpSpPr>
        <p:grpSpPr>
          <a:xfrm>
            <a:off x="6700822" y="4133918"/>
            <a:ext cx="373592" cy="711175"/>
            <a:chOff x="-1334775" y="1194975"/>
            <a:chExt cx="822891" cy="1566810"/>
          </a:xfrm>
        </p:grpSpPr>
        <p:sp>
          <p:nvSpPr>
            <p:cNvPr id="2286" name="Google Shape;2286;p36"/>
            <p:cNvSpPr/>
            <p:nvPr/>
          </p:nvSpPr>
          <p:spPr>
            <a:xfrm>
              <a:off x="-1328201" y="1201549"/>
              <a:ext cx="809743" cy="1553749"/>
            </a:xfrm>
            <a:custGeom>
              <a:avLst/>
              <a:gdLst/>
              <a:ahLst/>
              <a:cxnLst/>
              <a:rect l="l" t="t" r="r" b="b"/>
              <a:pathLst>
                <a:path w="8253" h="15836" extrusionOk="0">
                  <a:moveTo>
                    <a:pt x="0" y="1"/>
                  </a:moveTo>
                  <a:lnTo>
                    <a:pt x="0" y="1652"/>
                  </a:lnTo>
                  <a:lnTo>
                    <a:pt x="589" y="1652"/>
                  </a:lnTo>
                  <a:lnTo>
                    <a:pt x="589" y="5461"/>
                  </a:lnTo>
                  <a:lnTo>
                    <a:pt x="1193" y="5461"/>
                  </a:lnTo>
                  <a:lnTo>
                    <a:pt x="1193" y="6049"/>
                  </a:lnTo>
                  <a:lnTo>
                    <a:pt x="1797" y="6049"/>
                  </a:lnTo>
                  <a:lnTo>
                    <a:pt x="1797" y="6653"/>
                  </a:lnTo>
                  <a:lnTo>
                    <a:pt x="2385" y="6653"/>
                  </a:lnTo>
                  <a:lnTo>
                    <a:pt x="2385" y="7257"/>
                  </a:lnTo>
                  <a:lnTo>
                    <a:pt x="2989" y="7257"/>
                  </a:lnTo>
                  <a:lnTo>
                    <a:pt x="2989" y="8579"/>
                  </a:lnTo>
                  <a:lnTo>
                    <a:pt x="2385" y="8579"/>
                  </a:lnTo>
                  <a:lnTo>
                    <a:pt x="2385" y="9187"/>
                  </a:lnTo>
                  <a:lnTo>
                    <a:pt x="1797" y="9187"/>
                  </a:lnTo>
                  <a:lnTo>
                    <a:pt x="1797" y="9791"/>
                  </a:lnTo>
                  <a:lnTo>
                    <a:pt x="1193" y="9791"/>
                  </a:lnTo>
                  <a:lnTo>
                    <a:pt x="1193" y="10379"/>
                  </a:lnTo>
                  <a:lnTo>
                    <a:pt x="589" y="10379"/>
                  </a:lnTo>
                  <a:lnTo>
                    <a:pt x="589" y="14188"/>
                  </a:lnTo>
                  <a:lnTo>
                    <a:pt x="0" y="14188"/>
                  </a:lnTo>
                  <a:lnTo>
                    <a:pt x="0" y="15835"/>
                  </a:lnTo>
                  <a:lnTo>
                    <a:pt x="8253" y="15835"/>
                  </a:lnTo>
                  <a:lnTo>
                    <a:pt x="8253" y="14188"/>
                  </a:lnTo>
                  <a:lnTo>
                    <a:pt x="7649" y="14188"/>
                  </a:lnTo>
                  <a:lnTo>
                    <a:pt x="7649" y="10379"/>
                  </a:lnTo>
                  <a:lnTo>
                    <a:pt x="7045" y="10379"/>
                  </a:lnTo>
                  <a:lnTo>
                    <a:pt x="7045" y="9791"/>
                  </a:lnTo>
                  <a:lnTo>
                    <a:pt x="6456" y="9791"/>
                  </a:lnTo>
                  <a:lnTo>
                    <a:pt x="6456" y="9187"/>
                  </a:lnTo>
                  <a:lnTo>
                    <a:pt x="5848" y="9187"/>
                  </a:lnTo>
                  <a:lnTo>
                    <a:pt x="5848" y="8579"/>
                  </a:lnTo>
                  <a:lnTo>
                    <a:pt x="5244" y="8579"/>
                  </a:lnTo>
                  <a:lnTo>
                    <a:pt x="5244" y="7257"/>
                  </a:lnTo>
                  <a:lnTo>
                    <a:pt x="5848" y="7257"/>
                  </a:lnTo>
                  <a:lnTo>
                    <a:pt x="5848" y="6653"/>
                  </a:lnTo>
                  <a:lnTo>
                    <a:pt x="6456" y="6653"/>
                  </a:lnTo>
                  <a:lnTo>
                    <a:pt x="6456" y="6049"/>
                  </a:lnTo>
                  <a:lnTo>
                    <a:pt x="7045" y="6049"/>
                  </a:lnTo>
                  <a:lnTo>
                    <a:pt x="7045" y="5461"/>
                  </a:lnTo>
                  <a:lnTo>
                    <a:pt x="7649" y="5461"/>
                  </a:lnTo>
                  <a:lnTo>
                    <a:pt x="7649" y="1652"/>
                  </a:lnTo>
                  <a:lnTo>
                    <a:pt x="8253" y="1652"/>
                  </a:lnTo>
                  <a:lnTo>
                    <a:pt x="8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6"/>
            <p:cNvSpPr/>
            <p:nvPr/>
          </p:nvSpPr>
          <p:spPr>
            <a:xfrm>
              <a:off x="-1217821" y="2154060"/>
              <a:ext cx="59360" cy="59360"/>
            </a:xfrm>
            <a:custGeom>
              <a:avLst/>
              <a:gdLst/>
              <a:ahLst/>
              <a:cxnLst/>
              <a:rect l="l" t="t" r="r" b="b"/>
              <a:pathLst>
                <a:path w="605" h="605" extrusionOk="0">
                  <a:moveTo>
                    <a:pt x="1" y="0"/>
                  </a:moveTo>
                  <a:lnTo>
                    <a:pt x="1" y="605"/>
                  </a:lnTo>
                  <a:lnTo>
                    <a:pt x="605" y="605"/>
                  </a:lnTo>
                  <a:lnTo>
                    <a:pt x="6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36"/>
            <p:cNvSpPr/>
            <p:nvPr/>
          </p:nvSpPr>
          <p:spPr>
            <a:xfrm>
              <a:off x="-1158558" y="2096368"/>
              <a:ext cx="57888" cy="57790"/>
            </a:xfrm>
            <a:custGeom>
              <a:avLst/>
              <a:gdLst/>
              <a:ahLst/>
              <a:cxnLst/>
              <a:rect l="l" t="t" r="r" b="b"/>
              <a:pathLst>
                <a:path w="590" h="589" extrusionOk="0">
                  <a:moveTo>
                    <a:pt x="1" y="0"/>
                  </a:moveTo>
                  <a:lnTo>
                    <a:pt x="1" y="588"/>
                  </a:lnTo>
                  <a:lnTo>
                    <a:pt x="589" y="588"/>
                  </a:lnTo>
                  <a:lnTo>
                    <a:pt x="5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6"/>
            <p:cNvSpPr/>
            <p:nvPr/>
          </p:nvSpPr>
          <p:spPr>
            <a:xfrm>
              <a:off x="-1100768" y="2037106"/>
              <a:ext cx="59752" cy="59360"/>
            </a:xfrm>
            <a:custGeom>
              <a:avLst/>
              <a:gdLst/>
              <a:ahLst/>
              <a:cxnLst/>
              <a:rect l="l" t="t" r="r" b="b"/>
              <a:pathLst>
                <a:path w="609" h="605" extrusionOk="0">
                  <a:moveTo>
                    <a:pt x="0" y="0"/>
                  </a:moveTo>
                  <a:lnTo>
                    <a:pt x="0" y="604"/>
                  </a:lnTo>
                  <a:lnTo>
                    <a:pt x="608" y="604"/>
                  </a:lnTo>
                  <a:lnTo>
                    <a:pt x="6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6"/>
            <p:cNvSpPr/>
            <p:nvPr/>
          </p:nvSpPr>
          <p:spPr>
            <a:xfrm>
              <a:off x="-1041113" y="1920053"/>
              <a:ext cx="59360" cy="117149"/>
            </a:xfrm>
            <a:custGeom>
              <a:avLst/>
              <a:gdLst/>
              <a:ahLst/>
              <a:cxnLst/>
              <a:rect l="l" t="t" r="r" b="b"/>
              <a:pathLst>
                <a:path w="605" h="1194" extrusionOk="0">
                  <a:moveTo>
                    <a:pt x="0" y="1"/>
                  </a:moveTo>
                  <a:lnTo>
                    <a:pt x="0" y="1193"/>
                  </a:lnTo>
                  <a:lnTo>
                    <a:pt x="604" y="1193"/>
                  </a:lnTo>
                  <a:lnTo>
                    <a:pt x="6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6"/>
            <p:cNvSpPr/>
            <p:nvPr/>
          </p:nvSpPr>
          <p:spPr>
            <a:xfrm>
              <a:off x="-1217821" y="1743444"/>
              <a:ext cx="59360" cy="57790"/>
            </a:xfrm>
            <a:custGeom>
              <a:avLst/>
              <a:gdLst/>
              <a:ahLst/>
              <a:cxnLst/>
              <a:rect l="l" t="t" r="r" b="b"/>
              <a:pathLst>
                <a:path w="605" h="589" extrusionOk="0">
                  <a:moveTo>
                    <a:pt x="1" y="0"/>
                  </a:moveTo>
                  <a:lnTo>
                    <a:pt x="1" y="589"/>
                  </a:lnTo>
                  <a:lnTo>
                    <a:pt x="605" y="589"/>
                  </a:lnTo>
                  <a:lnTo>
                    <a:pt x="6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6"/>
            <p:cNvSpPr/>
            <p:nvPr/>
          </p:nvSpPr>
          <p:spPr>
            <a:xfrm>
              <a:off x="-1158558" y="1801136"/>
              <a:ext cx="57888" cy="59360"/>
            </a:xfrm>
            <a:custGeom>
              <a:avLst/>
              <a:gdLst/>
              <a:ahLst/>
              <a:cxnLst/>
              <a:rect l="l" t="t" r="r" b="b"/>
              <a:pathLst>
                <a:path w="590" h="605" extrusionOk="0">
                  <a:moveTo>
                    <a:pt x="1" y="1"/>
                  </a:moveTo>
                  <a:lnTo>
                    <a:pt x="1" y="605"/>
                  </a:lnTo>
                  <a:lnTo>
                    <a:pt x="589" y="605"/>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6"/>
            <p:cNvSpPr/>
            <p:nvPr/>
          </p:nvSpPr>
          <p:spPr>
            <a:xfrm>
              <a:off x="-1100768" y="1860399"/>
              <a:ext cx="59752" cy="59752"/>
            </a:xfrm>
            <a:custGeom>
              <a:avLst/>
              <a:gdLst/>
              <a:ahLst/>
              <a:cxnLst/>
              <a:rect l="l" t="t" r="r" b="b"/>
              <a:pathLst>
                <a:path w="609" h="609" extrusionOk="0">
                  <a:moveTo>
                    <a:pt x="0" y="1"/>
                  </a:moveTo>
                  <a:lnTo>
                    <a:pt x="0" y="609"/>
                  </a:lnTo>
                  <a:lnTo>
                    <a:pt x="608" y="609"/>
                  </a:lnTo>
                  <a:lnTo>
                    <a:pt x="6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6"/>
            <p:cNvSpPr/>
            <p:nvPr/>
          </p:nvSpPr>
          <p:spPr>
            <a:xfrm>
              <a:off x="-688582" y="2154060"/>
              <a:ext cx="59360" cy="59360"/>
            </a:xfrm>
            <a:custGeom>
              <a:avLst/>
              <a:gdLst/>
              <a:ahLst/>
              <a:cxnLst/>
              <a:rect l="l" t="t" r="r" b="b"/>
              <a:pathLst>
                <a:path w="605" h="605" extrusionOk="0">
                  <a:moveTo>
                    <a:pt x="0" y="0"/>
                  </a:moveTo>
                  <a:lnTo>
                    <a:pt x="0" y="605"/>
                  </a:lnTo>
                  <a:lnTo>
                    <a:pt x="604" y="605"/>
                  </a:lnTo>
                  <a:lnTo>
                    <a:pt x="6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36"/>
            <p:cNvSpPr/>
            <p:nvPr/>
          </p:nvSpPr>
          <p:spPr>
            <a:xfrm>
              <a:off x="-1334775" y="2213322"/>
              <a:ext cx="822891" cy="548463"/>
            </a:xfrm>
            <a:custGeom>
              <a:avLst/>
              <a:gdLst/>
              <a:ahLst/>
              <a:cxnLst/>
              <a:rect l="l" t="t" r="r" b="b"/>
              <a:pathLst>
                <a:path w="8387" h="5590" extrusionOk="0">
                  <a:moveTo>
                    <a:pt x="589" y="1"/>
                  </a:moveTo>
                  <a:lnTo>
                    <a:pt x="589" y="3793"/>
                  </a:lnTo>
                  <a:lnTo>
                    <a:pt x="0" y="3793"/>
                  </a:lnTo>
                  <a:lnTo>
                    <a:pt x="0" y="5590"/>
                  </a:lnTo>
                  <a:lnTo>
                    <a:pt x="8387" y="5590"/>
                  </a:lnTo>
                  <a:lnTo>
                    <a:pt x="8387" y="3793"/>
                  </a:lnTo>
                  <a:lnTo>
                    <a:pt x="7779" y="3793"/>
                  </a:lnTo>
                  <a:lnTo>
                    <a:pt x="7779" y="1"/>
                  </a:lnTo>
                  <a:lnTo>
                    <a:pt x="7190" y="1"/>
                  </a:lnTo>
                  <a:lnTo>
                    <a:pt x="7190" y="3793"/>
                  </a:lnTo>
                  <a:lnTo>
                    <a:pt x="6586" y="3793"/>
                  </a:lnTo>
                  <a:lnTo>
                    <a:pt x="6586" y="3205"/>
                  </a:lnTo>
                  <a:lnTo>
                    <a:pt x="5982" y="3205"/>
                  </a:lnTo>
                  <a:lnTo>
                    <a:pt x="5982" y="3793"/>
                  </a:lnTo>
                  <a:lnTo>
                    <a:pt x="5296" y="3793"/>
                  </a:lnTo>
                  <a:lnTo>
                    <a:pt x="5296" y="2601"/>
                  </a:lnTo>
                  <a:lnTo>
                    <a:pt x="4707" y="2601"/>
                  </a:lnTo>
                  <a:lnTo>
                    <a:pt x="4707" y="3793"/>
                  </a:lnTo>
                  <a:lnTo>
                    <a:pt x="4103" y="3793"/>
                  </a:lnTo>
                  <a:lnTo>
                    <a:pt x="4103" y="3205"/>
                  </a:lnTo>
                  <a:lnTo>
                    <a:pt x="3499" y="3205"/>
                  </a:lnTo>
                  <a:lnTo>
                    <a:pt x="3499" y="3793"/>
                  </a:lnTo>
                  <a:lnTo>
                    <a:pt x="1193" y="3793"/>
                  </a:lnTo>
                  <a:lnTo>
                    <a:pt x="119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6"/>
            <p:cNvSpPr/>
            <p:nvPr/>
          </p:nvSpPr>
          <p:spPr>
            <a:xfrm>
              <a:off x="-747844" y="2096368"/>
              <a:ext cx="59360" cy="57790"/>
            </a:xfrm>
            <a:custGeom>
              <a:avLst/>
              <a:gdLst/>
              <a:ahLst/>
              <a:cxnLst/>
              <a:rect l="l" t="t" r="r" b="b"/>
              <a:pathLst>
                <a:path w="605" h="589" extrusionOk="0">
                  <a:moveTo>
                    <a:pt x="0" y="0"/>
                  </a:moveTo>
                  <a:lnTo>
                    <a:pt x="0" y="588"/>
                  </a:lnTo>
                  <a:lnTo>
                    <a:pt x="604" y="588"/>
                  </a:lnTo>
                  <a:lnTo>
                    <a:pt x="6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6"/>
            <p:cNvSpPr/>
            <p:nvPr/>
          </p:nvSpPr>
          <p:spPr>
            <a:xfrm>
              <a:off x="-805635" y="2037106"/>
              <a:ext cx="57888" cy="59360"/>
            </a:xfrm>
            <a:custGeom>
              <a:avLst/>
              <a:gdLst/>
              <a:ahLst/>
              <a:cxnLst/>
              <a:rect l="l" t="t" r="r" b="b"/>
              <a:pathLst>
                <a:path w="590" h="605" extrusionOk="0">
                  <a:moveTo>
                    <a:pt x="1" y="0"/>
                  </a:moveTo>
                  <a:lnTo>
                    <a:pt x="1" y="604"/>
                  </a:lnTo>
                  <a:lnTo>
                    <a:pt x="589" y="604"/>
                  </a:lnTo>
                  <a:lnTo>
                    <a:pt x="5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36"/>
            <p:cNvSpPr/>
            <p:nvPr/>
          </p:nvSpPr>
          <p:spPr>
            <a:xfrm>
              <a:off x="-864897" y="1920053"/>
              <a:ext cx="59360" cy="117149"/>
            </a:xfrm>
            <a:custGeom>
              <a:avLst/>
              <a:gdLst/>
              <a:ahLst/>
              <a:cxnLst/>
              <a:rect l="l" t="t" r="r" b="b"/>
              <a:pathLst>
                <a:path w="605" h="1194" extrusionOk="0">
                  <a:moveTo>
                    <a:pt x="1" y="1"/>
                  </a:moveTo>
                  <a:lnTo>
                    <a:pt x="1" y="1193"/>
                  </a:lnTo>
                  <a:lnTo>
                    <a:pt x="605" y="1193"/>
                  </a:lnTo>
                  <a:lnTo>
                    <a:pt x="6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36"/>
            <p:cNvSpPr/>
            <p:nvPr/>
          </p:nvSpPr>
          <p:spPr>
            <a:xfrm>
              <a:off x="-688582" y="1743444"/>
              <a:ext cx="59360" cy="57790"/>
            </a:xfrm>
            <a:custGeom>
              <a:avLst/>
              <a:gdLst/>
              <a:ahLst/>
              <a:cxnLst/>
              <a:rect l="l" t="t" r="r" b="b"/>
              <a:pathLst>
                <a:path w="605" h="589" extrusionOk="0">
                  <a:moveTo>
                    <a:pt x="0" y="0"/>
                  </a:moveTo>
                  <a:lnTo>
                    <a:pt x="0" y="589"/>
                  </a:lnTo>
                  <a:lnTo>
                    <a:pt x="604" y="589"/>
                  </a:lnTo>
                  <a:lnTo>
                    <a:pt x="6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36"/>
            <p:cNvSpPr/>
            <p:nvPr/>
          </p:nvSpPr>
          <p:spPr>
            <a:xfrm>
              <a:off x="-1334775" y="1194975"/>
              <a:ext cx="822891" cy="548561"/>
            </a:xfrm>
            <a:custGeom>
              <a:avLst/>
              <a:gdLst/>
              <a:ahLst/>
              <a:cxnLst/>
              <a:rect l="l" t="t" r="r" b="b"/>
              <a:pathLst>
                <a:path w="8387" h="5591" extrusionOk="0">
                  <a:moveTo>
                    <a:pt x="0" y="1"/>
                  </a:moveTo>
                  <a:lnTo>
                    <a:pt x="0" y="1801"/>
                  </a:lnTo>
                  <a:lnTo>
                    <a:pt x="589" y="1801"/>
                  </a:lnTo>
                  <a:lnTo>
                    <a:pt x="589" y="5590"/>
                  </a:lnTo>
                  <a:lnTo>
                    <a:pt x="1193" y="5590"/>
                  </a:lnTo>
                  <a:lnTo>
                    <a:pt x="1193" y="1801"/>
                  </a:lnTo>
                  <a:lnTo>
                    <a:pt x="7190" y="1801"/>
                  </a:lnTo>
                  <a:lnTo>
                    <a:pt x="7190" y="5590"/>
                  </a:lnTo>
                  <a:lnTo>
                    <a:pt x="7779" y="5590"/>
                  </a:lnTo>
                  <a:lnTo>
                    <a:pt x="7779" y="1801"/>
                  </a:lnTo>
                  <a:lnTo>
                    <a:pt x="8387" y="1801"/>
                  </a:lnTo>
                  <a:lnTo>
                    <a:pt x="83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36"/>
            <p:cNvSpPr/>
            <p:nvPr/>
          </p:nvSpPr>
          <p:spPr>
            <a:xfrm>
              <a:off x="-747844" y="1801136"/>
              <a:ext cx="59360" cy="59360"/>
            </a:xfrm>
            <a:custGeom>
              <a:avLst/>
              <a:gdLst/>
              <a:ahLst/>
              <a:cxnLst/>
              <a:rect l="l" t="t" r="r" b="b"/>
              <a:pathLst>
                <a:path w="605" h="605" extrusionOk="0">
                  <a:moveTo>
                    <a:pt x="0" y="1"/>
                  </a:moveTo>
                  <a:lnTo>
                    <a:pt x="0" y="605"/>
                  </a:lnTo>
                  <a:lnTo>
                    <a:pt x="604" y="605"/>
                  </a:lnTo>
                  <a:lnTo>
                    <a:pt x="6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36"/>
            <p:cNvSpPr/>
            <p:nvPr/>
          </p:nvSpPr>
          <p:spPr>
            <a:xfrm>
              <a:off x="-805635" y="1860399"/>
              <a:ext cx="57888" cy="59752"/>
            </a:xfrm>
            <a:custGeom>
              <a:avLst/>
              <a:gdLst/>
              <a:ahLst/>
              <a:cxnLst/>
              <a:rect l="l" t="t" r="r" b="b"/>
              <a:pathLst>
                <a:path w="590" h="609" extrusionOk="0">
                  <a:moveTo>
                    <a:pt x="1" y="1"/>
                  </a:moveTo>
                  <a:lnTo>
                    <a:pt x="1" y="609"/>
                  </a:lnTo>
                  <a:lnTo>
                    <a:pt x="589" y="60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6"/>
            <p:cNvSpPr/>
            <p:nvPr/>
          </p:nvSpPr>
          <p:spPr>
            <a:xfrm>
              <a:off x="-924159" y="1860399"/>
              <a:ext cx="59360" cy="59752"/>
            </a:xfrm>
            <a:custGeom>
              <a:avLst/>
              <a:gdLst/>
              <a:ahLst/>
              <a:cxnLst/>
              <a:rect l="l" t="t" r="r" b="b"/>
              <a:pathLst>
                <a:path w="605" h="609" extrusionOk="0">
                  <a:moveTo>
                    <a:pt x="1" y="1"/>
                  </a:moveTo>
                  <a:lnTo>
                    <a:pt x="1" y="609"/>
                  </a:lnTo>
                  <a:lnTo>
                    <a:pt x="605" y="609"/>
                  </a:lnTo>
                  <a:lnTo>
                    <a:pt x="6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36"/>
            <p:cNvSpPr/>
            <p:nvPr/>
          </p:nvSpPr>
          <p:spPr>
            <a:xfrm>
              <a:off x="-981851" y="2154060"/>
              <a:ext cx="57790" cy="59360"/>
            </a:xfrm>
            <a:custGeom>
              <a:avLst/>
              <a:gdLst/>
              <a:ahLst/>
              <a:cxnLst/>
              <a:rect l="l" t="t" r="r" b="b"/>
              <a:pathLst>
                <a:path w="589" h="605" extrusionOk="0">
                  <a:moveTo>
                    <a:pt x="0" y="0"/>
                  </a:moveTo>
                  <a:lnTo>
                    <a:pt x="0" y="605"/>
                  </a:lnTo>
                  <a:lnTo>
                    <a:pt x="589" y="605"/>
                  </a:lnTo>
                  <a:lnTo>
                    <a:pt x="5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36"/>
            <p:cNvSpPr/>
            <p:nvPr/>
          </p:nvSpPr>
          <p:spPr>
            <a:xfrm>
              <a:off x="-932205" y="2408868"/>
              <a:ext cx="59360" cy="59752"/>
            </a:xfrm>
            <a:custGeom>
              <a:avLst/>
              <a:gdLst/>
              <a:ahLst/>
              <a:cxnLst/>
              <a:rect l="l" t="t" r="r" b="b"/>
              <a:pathLst>
                <a:path w="605" h="609" extrusionOk="0">
                  <a:moveTo>
                    <a:pt x="0" y="0"/>
                  </a:moveTo>
                  <a:lnTo>
                    <a:pt x="0" y="608"/>
                  </a:lnTo>
                  <a:lnTo>
                    <a:pt x="604" y="608"/>
                  </a:lnTo>
                  <a:lnTo>
                    <a:pt x="6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36"/>
            <p:cNvSpPr/>
            <p:nvPr/>
          </p:nvSpPr>
          <p:spPr>
            <a:xfrm>
              <a:off x="-981851" y="1801136"/>
              <a:ext cx="57790" cy="59360"/>
            </a:xfrm>
            <a:custGeom>
              <a:avLst/>
              <a:gdLst/>
              <a:ahLst/>
              <a:cxnLst/>
              <a:rect l="l" t="t" r="r" b="b"/>
              <a:pathLst>
                <a:path w="589" h="605" extrusionOk="0">
                  <a:moveTo>
                    <a:pt x="0" y="1"/>
                  </a:moveTo>
                  <a:lnTo>
                    <a:pt x="0" y="605"/>
                  </a:lnTo>
                  <a:lnTo>
                    <a:pt x="589" y="605"/>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36"/>
            <p:cNvSpPr/>
            <p:nvPr/>
          </p:nvSpPr>
          <p:spPr>
            <a:xfrm>
              <a:off x="-924159" y="1684182"/>
              <a:ext cx="59360" cy="59360"/>
            </a:xfrm>
            <a:custGeom>
              <a:avLst/>
              <a:gdLst/>
              <a:ahLst/>
              <a:cxnLst/>
              <a:rect l="l" t="t" r="r" b="b"/>
              <a:pathLst>
                <a:path w="605" h="605" extrusionOk="0">
                  <a:moveTo>
                    <a:pt x="1" y="0"/>
                  </a:moveTo>
                  <a:lnTo>
                    <a:pt x="1" y="604"/>
                  </a:lnTo>
                  <a:lnTo>
                    <a:pt x="605" y="604"/>
                  </a:lnTo>
                  <a:lnTo>
                    <a:pt x="6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6"/>
            <p:cNvSpPr/>
            <p:nvPr/>
          </p:nvSpPr>
          <p:spPr>
            <a:xfrm>
              <a:off x="-864897" y="1624920"/>
              <a:ext cx="59360" cy="59360"/>
            </a:xfrm>
            <a:custGeom>
              <a:avLst/>
              <a:gdLst/>
              <a:ahLst/>
              <a:cxnLst/>
              <a:rect l="l" t="t" r="r" b="b"/>
              <a:pathLst>
                <a:path w="605" h="605" extrusionOk="0">
                  <a:moveTo>
                    <a:pt x="1" y="0"/>
                  </a:moveTo>
                  <a:lnTo>
                    <a:pt x="1" y="604"/>
                  </a:lnTo>
                  <a:lnTo>
                    <a:pt x="605" y="604"/>
                  </a:lnTo>
                  <a:lnTo>
                    <a:pt x="6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6"/>
            <p:cNvSpPr/>
            <p:nvPr/>
          </p:nvSpPr>
          <p:spPr>
            <a:xfrm>
              <a:off x="-805635" y="1567129"/>
              <a:ext cx="57888" cy="57888"/>
            </a:xfrm>
            <a:custGeom>
              <a:avLst/>
              <a:gdLst/>
              <a:ahLst/>
              <a:cxnLst/>
              <a:rect l="l" t="t" r="r" b="b"/>
              <a:pathLst>
                <a:path w="590" h="590" extrusionOk="0">
                  <a:moveTo>
                    <a:pt x="1" y="1"/>
                  </a:moveTo>
                  <a:lnTo>
                    <a:pt x="1" y="589"/>
                  </a:lnTo>
                  <a:lnTo>
                    <a:pt x="589" y="58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6"/>
            <p:cNvSpPr/>
            <p:nvPr/>
          </p:nvSpPr>
          <p:spPr>
            <a:xfrm>
              <a:off x="-1041113" y="1624920"/>
              <a:ext cx="59360" cy="59360"/>
            </a:xfrm>
            <a:custGeom>
              <a:avLst/>
              <a:gdLst/>
              <a:ahLst/>
              <a:cxnLst/>
              <a:rect l="l" t="t" r="r" b="b"/>
              <a:pathLst>
                <a:path w="605" h="605" extrusionOk="0">
                  <a:moveTo>
                    <a:pt x="0" y="0"/>
                  </a:moveTo>
                  <a:lnTo>
                    <a:pt x="0" y="604"/>
                  </a:lnTo>
                  <a:lnTo>
                    <a:pt x="604" y="604"/>
                  </a:lnTo>
                  <a:lnTo>
                    <a:pt x="6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6"/>
            <p:cNvSpPr/>
            <p:nvPr/>
          </p:nvSpPr>
          <p:spPr>
            <a:xfrm>
              <a:off x="-1100768" y="1567129"/>
              <a:ext cx="59752" cy="57888"/>
            </a:xfrm>
            <a:custGeom>
              <a:avLst/>
              <a:gdLst/>
              <a:ahLst/>
              <a:cxnLst/>
              <a:rect l="l" t="t" r="r" b="b"/>
              <a:pathLst>
                <a:path w="609" h="590" extrusionOk="0">
                  <a:moveTo>
                    <a:pt x="0" y="1"/>
                  </a:moveTo>
                  <a:lnTo>
                    <a:pt x="0" y="589"/>
                  </a:lnTo>
                  <a:lnTo>
                    <a:pt x="608" y="589"/>
                  </a:lnTo>
                  <a:lnTo>
                    <a:pt x="6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6"/>
            <p:cNvSpPr/>
            <p:nvPr/>
          </p:nvSpPr>
          <p:spPr>
            <a:xfrm>
              <a:off x="-981851" y="1567129"/>
              <a:ext cx="57790" cy="57888"/>
            </a:xfrm>
            <a:custGeom>
              <a:avLst/>
              <a:gdLst/>
              <a:ahLst/>
              <a:cxnLst/>
              <a:rect l="l" t="t" r="r" b="b"/>
              <a:pathLst>
                <a:path w="589" h="590" extrusionOk="0">
                  <a:moveTo>
                    <a:pt x="0" y="1"/>
                  </a:moveTo>
                  <a:lnTo>
                    <a:pt x="0" y="589"/>
                  </a:lnTo>
                  <a:lnTo>
                    <a:pt x="589" y="58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descr="A logo with blue lines and green lines&#10;&#10;Description automatically generated with medium confidence">
            <a:extLst>
              <a:ext uri="{FF2B5EF4-FFF2-40B4-BE49-F238E27FC236}">
                <a16:creationId xmlns:a16="http://schemas.microsoft.com/office/drawing/2014/main" id="{E796EE5A-1DD8-9B1B-78B3-20AA78D2A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5316" y="3851358"/>
            <a:ext cx="786651" cy="551049"/>
          </a:xfrm>
          <a:prstGeom prst="rect">
            <a:avLst/>
          </a:prstGeom>
        </p:spPr>
      </p:pic>
      <p:pic>
        <p:nvPicPr>
          <p:cNvPr id="5" name="MathSoc Logo" descr="A logo of a tie&#10;&#10;Description automatically generated">
            <a:extLst>
              <a:ext uri="{FF2B5EF4-FFF2-40B4-BE49-F238E27FC236}">
                <a16:creationId xmlns:a16="http://schemas.microsoft.com/office/drawing/2014/main" id="{34E9A87E-1C82-7F88-292A-3C0F5EA66D0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122858" y="3817286"/>
            <a:ext cx="699268" cy="632228"/>
          </a:xfrm>
          <a:prstGeom prst="rect">
            <a:avLst/>
          </a:prstGeom>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B9BB1-25E7-DD5C-A006-D6BD74D4BD05}"/>
              </a:ext>
            </a:extLst>
          </p:cNvPr>
          <p:cNvSpPr>
            <a:spLocks noGrp="1"/>
          </p:cNvSpPr>
          <p:nvPr>
            <p:ph type="title"/>
          </p:nvPr>
        </p:nvSpPr>
        <p:spPr>
          <a:solidFill>
            <a:schemeClr val="accent2"/>
          </a:solidFill>
        </p:spPr>
        <p:txBody>
          <a:bodyPr/>
          <a:lstStyle/>
          <a:p>
            <a:r>
              <a:rPr lang="en-CA" dirty="0"/>
              <a:t>Probability</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0BB912E9-82B6-88D5-7933-C452FD23CD20}"/>
                  </a:ext>
                </a:extLst>
              </p:cNvPr>
              <p:cNvSpPr>
                <a:spLocks noGrp="1"/>
              </p:cNvSpPr>
              <p:nvPr>
                <p:ph type="body" idx="1"/>
              </p:nvPr>
            </p:nvSpPr>
            <p:spPr>
              <a:xfrm>
                <a:off x="720000" y="1134098"/>
                <a:ext cx="7703950" cy="3613161"/>
              </a:xfrm>
            </p:spPr>
            <p:txBody>
              <a:bodyPr anchor="ctr"/>
              <a:lstStyle/>
              <a:p>
                <a:pPr marL="139700" indent="0">
                  <a:buNone/>
                </a:pPr>
                <a:r>
                  <a:rPr lang="en-CA" sz="1600" b="0" dirty="0"/>
                  <a:t>Let </a:t>
                </a:r>
                <a14:m>
                  <m:oMath xmlns:m="http://schemas.openxmlformats.org/officeDocument/2006/math">
                    <m:r>
                      <a:rPr lang="en-CA" sz="1600" b="0" i="1" smtClean="0">
                        <a:latin typeface="Cambria Math" panose="02040503050406030204" pitchFamily="18" charset="0"/>
                      </a:rPr>
                      <m:t>𝑆</m:t>
                    </m:r>
                    <m:r>
                      <a:rPr lang="en-CA" sz="1600" b="0" i="1" smtClean="0">
                        <a:latin typeface="Cambria Math" panose="02040503050406030204" pitchFamily="18" charset="0"/>
                      </a:rPr>
                      <m:t>=</m:t>
                    </m:r>
                    <m:d>
                      <m:dPr>
                        <m:begChr m:val="{"/>
                        <m:endChr m:val="}"/>
                        <m:ctrlPr>
                          <a:rPr lang="en-CA" sz="1600" b="0" i="1" smtClean="0">
                            <a:latin typeface="Cambria Math" panose="02040503050406030204" pitchFamily="18" charset="0"/>
                          </a:rPr>
                        </m:ctrlPr>
                      </m:dPr>
                      <m:e>
                        <m:sSub>
                          <m:sSubPr>
                            <m:ctrlPr>
                              <a:rPr lang="en-CA" sz="1600" b="0" i="1" smtClean="0">
                                <a:latin typeface="Cambria Math" panose="02040503050406030204" pitchFamily="18" charset="0"/>
                              </a:rPr>
                            </m:ctrlPr>
                          </m:sSubPr>
                          <m:e>
                            <m:r>
                              <a:rPr lang="en-CA" sz="1600" b="0" i="1" smtClean="0">
                                <a:latin typeface="Cambria Math" panose="02040503050406030204" pitchFamily="18" charset="0"/>
                              </a:rPr>
                              <m:t>𝑎</m:t>
                            </m:r>
                          </m:e>
                          <m:sub>
                            <m:r>
                              <a:rPr lang="en-CA" sz="1600" b="0" i="1" smtClean="0">
                                <a:latin typeface="Cambria Math" panose="02040503050406030204" pitchFamily="18" charset="0"/>
                              </a:rPr>
                              <m:t>1</m:t>
                            </m:r>
                          </m:sub>
                        </m:sSub>
                        <m:r>
                          <a:rPr lang="en-CA" sz="1600" b="0" i="1" smtClean="0">
                            <a:latin typeface="Cambria Math" panose="02040503050406030204" pitchFamily="18" charset="0"/>
                          </a:rPr>
                          <m:t>, </m:t>
                        </m:r>
                        <m:sSub>
                          <m:sSubPr>
                            <m:ctrlPr>
                              <a:rPr lang="en-CA" sz="1600" b="0" i="1" smtClean="0">
                                <a:latin typeface="Cambria Math" panose="02040503050406030204" pitchFamily="18" charset="0"/>
                              </a:rPr>
                            </m:ctrlPr>
                          </m:sSubPr>
                          <m:e>
                            <m:r>
                              <a:rPr lang="en-CA" sz="1600" b="0" i="1" smtClean="0">
                                <a:latin typeface="Cambria Math" panose="02040503050406030204" pitchFamily="18" charset="0"/>
                              </a:rPr>
                              <m:t>𝑎</m:t>
                            </m:r>
                          </m:e>
                          <m:sub>
                            <m:r>
                              <a:rPr lang="en-CA" sz="1600" b="0" i="1" smtClean="0">
                                <a:latin typeface="Cambria Math" panose="02040503050406030204" pitchFamily="18" charset="0"/>
                              </a:rPr>
                              <m:t>2</m:t>
                            </m:r>
                          </m:sub>
                        </m:sSub>
                        <m:r>
                          <a:rPr lang="en-CA" sz="1600" b="0" i="1" smtClean="0">
                            <a:latin typeface="Cambria Math" panose="02040503050406030204" pitchFamily="18" charset="0"/>
                          </a:rPr>
                          <m:t>,</m:t>
                        </m:r>
                        <m:sSub>
                          <m:sSubPr>
                            <m:ctrlPr>
                              <a:rPr lang="en-CA" sz="1600" b="0" i="1" smtClean="0">
                                <a:latin typeface="Cambria Math" panose="02040503050406030204" pitchFamily="18" charset="0"/>
                              </a:rPr>
                            </m:ctrlPr>
                          </m:sSubPr>
                          <m:e>
                            <m:r>
                              <a:rPr lang="en-CA" sz="1600" b="0" i="1" smtClean="0">
                                <a:latin typeface="Cambria Math" panose="02040503050406030204" pitchFamily="18" charset="0"/>
                              </a:rPr>
                              <m:t>𝑎</m:t>
                            </m:r>
                          </m:e>
                          <m:sub>
                            <m:r>
                              <a:rPr lang="en-CA" sz="1600" b="0" i="1" smtClean="0">
                                <a:latin typeface="Cambria Math" panose="02040503050406030204" pitchFamily="18" charset="0"/>
                              </a:rPr>
                              <m:t>3</m:t>
                            </m:r>
                          </m:sub>
                        </m:sSub>
                        <m:r>
                          <a:rPr lang="en-CA" sz="1600" b="0" i="1" smtClean="0">
                            <a:latin typeface="Cambria Math" panose="02040503050406030204" pitchFamily="18" charset="0"/>
                          </a:rPr>
                          <m:t>,…</m:t>
                        </m:r>
                      </m:e>
                    </m:d>
                  </m:oMath>
                </a14:m>
                <a:r>
                  <a:rPr lang="en-CA" sz="1600" dirty="0"/>
                  <a:t> be a discrete sample space</a:t>
                </a:r>
              </a:p>
              <a:p>
                <a:pPr marL="139700" indent="0">
                  <a:buNone/>
                </a:pPr>
                <a:r>
                  <a:rPr lang="en-CA" sz="1600" dirty="0"/>
                  <a:t>Assign numbers (</a:t>
                </a:r>
                <a:r>
                  <a:rPr lang="en-CA" sz="1600" b="1" dirty="0"/>
                  <a:t>probabilities</a:t>
                </a:r>
                <a:r>
                  <a:rPr lang="en-CA" sz="1600" dirty="0"/>
                  <a:t>) </a:t>
                </a:r>
                <a14:m>
                  <m:oMath xmlns:m="http://schemas.openxmlformats.org/officeDocument/2006/math">
                    <m:r>
                      <a:rPr lang="en-CA" sz="1600" b="0" i="1" smtClean="0">
                        <a:latin typeface="Cambria Math" panose="02040503050406030204" pitchFamily="18" charset="0"/>
                      </a:rPr>
                      <m:t>𝑃</m:t>
                    </m:r>
                    <m:d>
                      <m:dPr>
                        <m:ctrlPr>
                          <a:rPr lang="en-CA" sz="1600" b="0" i="1" smtClean="0">
                            <a:latin typeface="Cambria Math" panose="02040503050406030204" pitchFamily="18" charset="0"/>
                          </a:rPr>
                        </m:ctrlPr>
                      </m:dPr>
                      <m:e>
                        <m:sSub>
                          <m:sSubPr>
                            <m:ctrlPr>
                              <a:rPr lang="en-CA" sz="1600" b="0" i="1" smtClean="0">
                                <a:latin typeface="Cambria Math" panose="02040503050406030204" pitchFamily="18" charset="0"/>
                              </a:rPr>
                            </m:ctrlPr>
                          </m:sSubPr>
                          <m:e>
                            <m:r>
                              <a:rPr lang="en-CA" sz="1600" b="0" i="1" smtClean="0">
                                <a:latin typeface="Cambria Math" panose="02040503050406030204" pitchFamily="18" charset="0"/>
                              </a:rPr>
                              <m:t>𝑎</m:t>
                            </m:r>
                          </m:e>
                          <m:sub>
                            <m:r>
                              <a:rPr lang="en-CA" sz="1600" b="0" i="1" smtClean="0">
                                <a:latin typeface="Cambria Math" panose="02040503050406030204" pitchFamily="18" charset="0"/>
                              </a:rPr>
                              <m:t>𝑖</m:t>
                            </m:r>
                          </m:sub>
                        </m:sSub>
                      </m:e>
                    </m:d>
                  </m:oMath>
                </a14:m>
                <a:r>
                  <a:rPr lang="en-CA" sz="1600" dirty="0"/>
                  <a:t> such that…</a:t>
                </a:r>
              </a:p>
              <a:p>
                <a:pPr marL="482600" indent="-342900">
                  <a:buFont typeface="+mj-lt"/>
                  <a:buAutoNum type="arabicPeriod"/>
                </a:pPr>
                <a:r>
                  <a:rPr lang="en-CA" sz="1600" dirty="0"/>
                  <a:t> </a:t>
                </a:r>
                <a14:m>
                  <m:oMath xmlns:m="http://schemas.openxmlformats.org/officeDocument/2006/math">
                    <m:r>
                      <a:rPr lang="en-CA" sz="1600" b="0" i="1" smtClean="0">
                        <a:latin typeface="Cambria Math" panose="02040503050406030204" pitchFamily="18" charset="0"/>
                      </a:rPr>
                      <m:t>0≤</m:t>
                    </m:r>
                    <m:r>
                      <a:rPr lang="en-CA" sz="1600" b="0" i="1" smtClean="0">
                        <a:latin typeface="Cambria Math" panose="02040503050406030204" pitchFamily="18" charset="0"/>
                      </a:rPr>
                      <m:t>𝑃</m:t>
                    </m:r>
                    <m:d>
                      <m:dPr>
                        <m:ctrlPr>
                          <a:rPr lang="en-CA" sz="1600" b="0" i="1" smtClean="0">
                            <a:latin typeface="Cambria Math" panose="02040503050406030204" pitchFamily="18" charset="0"/>
                          </a:rPr>
                        </m:ctrlPr>
                      </m:dPr>
                      <m:e>
                        <m:sSub>
                          <m:sSubPr>
                            <m:ctrlPr>
                              <a:rPr lang="en-CA" sz="1600" b="0" i="1" smtClean="0">
                                <a:latin typeface="Cambria Math" panose="02040503050406030204" pitchFamily="18" charset="0"/>
                              </a:rPr>
                            </m:ctrlPr>
                          </m:sSubPr>
                          <m:e>
                            <m:r>
                              <a:rPr lang="en-CA" sz="1600" b="0" i="1" smtClean="0">
                                <a:latin typeface="Cambria Math" panose="02040503050406030204" pitchFamily="18" charset="0"/>
                              </a:rPr>
                              <m:t>𝑎</m:t>
                            </m:r>
                          </m:e>
                          <m:sub>
                            <m:r>
                              <a:rPr lang="en-CA" sz="1600" b="0" i="1" smtClean="0">
                                <a:latin typeface="Cambria Math" panose="02040503050406030204" pitchFamily="18" charset="0"/>
                              </a:rPr>
                              <m:t>𝑖</m:t>
                            </m:r>
                          </m:sub>
                        </m:sSub>
                      </m:e>
                    </m:d>
                    <m:r>
                      <a:rPr lang="en-CA" sz="1600" b="0" i="1" smtClean="0">
                        <a:latin typeface="Cambria Math" panose="02040503050406030204" pitchFamily="18" charset="0"/>
                      </a:rPr>
                      <m:t>≤1</m:t>
                    </m:r>
                  </m:oMath>
                </a14:m>
                <a:endParaRPr lang="en-CA" sz="1600" dirty="0"/>
              </a:p>
              <a:p>
                <a:pPr marL="482600" indent="-342900">
                  <a:buFont typeface="+mj-lt"/>
                  <a:buAutoNum type="arabicPeriod"/>
                </a:pPr>
                <a:r>
                  <a:rPr lang="en-CA" sz="1600" dirty="0"/>
                  <a:t> </a:t>
                </a:r>
                <a14:m>
                  <m:oMath xmlns:m="http://schemas.openxmlformats.org/officeDocument/2006/math">
                    <m:nary>
                      <m:naryPr>
                        <m:chr m:val="∑"/>
                        <m:supHide m:val="on"/>
                        <m:ctrlPr>
                          <a:rPr lang="en-CA" sz="1600" i="1" smtClean="0">
                            <a:latin typeface="Cambria Math" panose="02040503050406030204" pitchFamily="18" charset="0"/>
                          </a:rPr>
                        </m:ctrlPr>
                      </m:naryPr>
                      <m:sub>
                        <m:r>
                          <m:rPr>
                            <m:brk m:alnAt="7"/>
                          </m:rPr>
                          <a:rPr lang="en-CA" sz="1600" b="0" i="1" smtClean="0">
                            <a:latin typeface="Cambria Math" panose="02040503050406030204" pitchFamily="18" charset="0"/>
                          </a:rPr>
                          <m:t>𝑎</m:t>
                        </m:r>
                        <m:r>
                          <a:rPr lang="en-CA" sz="1600" b="0" i="1" smtClean="0">
                            <a:latin typeface="Cambria Math" panose="02040503050406030204" pitchFamily="18" charset="0"/>
                          </a:rPr>
                          <m:t>𝑙𝑙</m:t>
                        </m:r>
                        <m:r>
                          <a:rPr lang="en-CA" sz="1600" b="0" i="1" smtClean="0">
                            <a:latin typeface="Cambria Math" panose="02040503050406030204" pitchFamily="18" charset="0"/>
                          </a:rPr>
                          <m:t> </m:t>
                        </m:r>
                        <m:r>
                          <a:rPr lang="en-CA" sz="1600" b="0" i="1" smtClean="0">
                            <a:latin typeface="Cambria Math" panose="02040503050406030204" pitchFamily="18" charset="0"/>
                          </a:rPr>
                          <m:t>𝑖</m:t>
                        </m:r>
                      </m:sub>
                      <m:sup/>
                      <m:e>
                        <m:r>
                          <a:rPr lang="en-CA" sz="1600" b="0" i="1" smtClean="0">
                            <a:latin typeface="Cambria Math" panose="02040503050406030204" pitchFamily="18" charset="0"/>
                          </a:rPr>
                          <m:t>𝑃</m:t>
                        </m:r>
                        <m:r>
                          <a:rPr lang="en-CA" sz="1600" b="0" i="1" smtClean="0">
                            <a:latin typeface="Cambria Math" panose="02040503050406030204" pitchFamily="18" charset="0"/>
                          </a:rPr>
                          <m:t>(</m:t>
                        </m:r>
                        <m:sSub>
                          <m:sSubPr>
                            <m:ctrlPr>
                              <a:rPr lang="en-CA" sz="1600" b="0" i="1" smtClean="0">
                                <a:latin typeface="Cambria Math" panose="02040503050406030204" pitchFamily="18" charset="0"/>
                              </a:rPr>
                            </m:ctrlPr>
                          </m:sSubPr>
                          <m:e>
                            <m:r>
                              <a:rPr lang="en-CA" sz="1600" b="0" i="1" smtClean="0">
                                <a:latin typeface="Cambria Math" panose="02040503050406030204" pitchFamily="18" charset="0"/>
                              </a:rPr>
                              <m:t>𝑎</m:t>
                            </m:r>
                          </m:e>
                          <m:sub>
                            <m:r>
                              <a:rPr lang="en-CA" sz="1600" b="0" i="1" smtClean="0">
                                <a:latin typeface="Cambria Math" panose="02040503050406030204" pitchFamily="18" charset="0"/>
                              </a:rPr>
                              <m:t>𝑖</m:t>
                            </m:r>
                          </m:sub>
                        </m:sSub>
                        <m:r>
                          <a:rPr lang="en-CA" sz="1600" b="0" i="1" smtClean="0">
                            <a:latin typeface="Cambria Math" panose="02040503050406030204" pitchFamily="18" charset="0"/>
                          </a:rPr>
                          <m:t>)</m:t>
                        </m:r>
                      </m:e>
                    </m:nary>
                    <m:r>
                      <a:rPr lang="en-CA" sz="1600" b="0" i="1" smtClean="0">
                        <a:latin typeface="Cambria Math" panose="02040503050406030204" pitchFamily="18" charset="0"/>
                      </a:rPr>
                      <m:t>=1</m:t>
                    </m:r>
                  </m:oMath>
                </a14:m>
                <a:endParaRPr lang="en-CA" sz="1600" dirty="0"/>
              </a:p>
              <a:p>
                <a:pPr marL="139700" indent="0">
                  <a:buNone/>
                </a:pPr>
                <a:endParaRPr lang="en-CA" sz="1600" dirty="0"/>
              </a:p>
              <a:p>
                <a:pPr marL="139700" indent="0">
                  <a:buNone/>
                </a:pPr>
                <a14:m>
                  <m:oMath xmlns:m="http://schemas.openxmlformats.org/officeDocument/2006/math">
                    <m:r>
                      <a:rPr lang="en-CA" sz="1600" b="0" i="1" smtClean="0">
                        <a:latin typeface="Cambria Math" panose="02040503050406030204" pitchFamily="18" charset="0"/>
                      </a:rPr>
                      <m:t>𝑃</m:t>
                    </m:r>
                    <m:d>
                      <m:dPr>
                        <m:ctrlPr>
                          <a:rPr lang="en-CA" sz="1600" b="0" i="1" smtClean="0">
                            <a:latin typeface="Cambria Math" panose="02040503050406030204" pitchFamily="18" charset="0"/>
                          </a:rPr>
                        </m:ctrlPr>
                      </m:dPr>
                      <m:e>
                        <m:sSub>
                          <m:sSubPr>
                            <m:ctrlPr>
                              <a:rPr lang="en-CA" sz="1600" b="0" i="1" smtClean="0">
                                <a:latin typeface="Cambria Math" panose="02040503050406030204" pitchFamily="18" charset="0"/>
                              </a:rPr>
                            </m:ctrlPr>
                          </m:sSubPr>
                          <m:e>
                            <m:r>
                              <a:rPr lang="en-CA" sz="1600" b="0" i="1" smtClean="0">
                                <a:latin typeface="Cambria Math" panose="02040503050406030204" pitchFamily="18" charset="0"/>
                              </a:rPr>
                              <m:t>𝑎</m:t>
                            </m:r>
                          </m:e>
                          <m:sub>
                            <m:r>
                              <a:rPr lang="en-CA" sz="1600" b="0" i="1" smtClean="0">
                                <a:latin typeface="Cambria Math" panose="02040503050406030204" pitchFamily="18" charset="0"/>
                              </a:rPr>
                              <m:t>𝑖</m:t>
                            </m:r>
                          </m:sub>
                        </m:sSub>
                      </m:e>
                    </m:d>
                    <m:r>
                      <a:rPr lang="en-CA" sz="1600" b="0" i="1" smtClean="0">
                        <a:latin typeface="Cambria Math" panose="02040503050406030204" pitchFamily="18" charset="0"/>
                      </a:rPr>
                      <m:t>, </m:t>
                    </m:r>
                    <m:r>
                      <a:rPr lang="en-CA" sz="1600" b="0" i="1" smtClean="0">
                        <a:latin typeface="Cambria Math" panose="02040503050406030204" pitchFamily="18" charset="0"/>
                      </a:rPr>
                      <m:t>𝑖</m:t>
                    </m:r>
                    <m:r>
                      <a:rPr lang="en-CA" sz="1600" b="0" i="1" smtClean="0">
                        <a:latin typeface="Cambria Math" panose="02040503050406030204" pitchFamily="18" charset="0"/>
                      </a:rPr>
                      <m:t>=1, 2, 3, …</m:t>
                    </m:r>
                  </m:oMath>
                </a14:m>
                <a:r>
                  <a:rPr lang="en-CA" sz="1600" dirty="0"/>
                  <a:t> denotes the </a:t>
                </a:r>
                <a:r>
                  <a:rPr lang="en-CA" sz="1600" b="1" dirty="0"/>
                  <a:t>probability distribution </a:t>
                </a:r>
                <a:r>
                  <a:rPr lang="en-CA" sz="1600" dirty="0"/>
                  <a:t>of </a:t>
                </a:r>
                <a14:m>
                  <m:oMath xmlns:m="http://schemas.openxmlformats.org/officeDocument/2006/math">
                    <m:r>
                      <a:rPr lang="en-CA" sz="1600" b="0" i="1" smtClean="0">
                        <a:latin typeface="Cambria Math" panose="02040503050406030204" pitchFamily="18" charset="0"/>
                      </a:rPr>
                      <m:t>𝑆</m:t>
                    </m:r>
                  </m:oMath>
                </a14:m>
                <a:endParaRPr lang="en-CA" sz="1600" dirty="0"/>
              </a:p>
              <a:p>
                <a:pPr marL="139700" indent="0">
                  <a:buNone/>
                </a:pPr>
                <a:endParaRPr lang="en-CA" sz="1600" dirty="0"/>
              </a:p>
              <a:p>
                <a:pPr marL="139700" indent="0">
                  <a:buNone/>
                </a:pPr>
                <a:r>
                  <a:rPr lang="en-CA" sz="1600" dirty="0"/>
                  <a:t>Given complex event </a:t>
                </a:r>
                <a14:m>
                  <m:oMath xmlns:m="http://schemas.openxmlformats.org/officeDocument/2006/math">
                    <m:r>
                      <a:rPr lang="en-CA" sz="1600" b="0" i="1" smtClean="0">
                        <a:latin typeface="Cambria Math" panose="02040503050406030204" pitchFamily="18" charset="0"/>
                      </a:rPr>
                      <m:t>𝐴</m:t>
                    </m:r>
                    <m:r>
                      <a:rPr lang="en-CA" sz="1600" b="0" i="1" smtClean="0">
                        <a:latin typeface="Cambria Math" panose="02040503050406030204" pitchFamily="18" charset="0"/>
                      </a:rPr>
                      <m:t>=(</m:t>
                    </m:r>
                    <m:sSub>
                      <m:sSubPr>
                        <m:ctrlPr>
                          <a:rPr lang="en-CA" sz="1600" b="0" i="1" smtClean="0">
                            <a:latin typeface="Cambria Math" panose="02040503050406030204" pitchFamily="18" charset="0"/>
                          </a:rPr>
                        </m:ctrlPr>
                      </m:sSubPr>
                      <m:e>
                        <m:r>
                          <a:rPr lang="en-CA" sz="1600" b="0" i="1" smtClean="0">
                            <a:latin typeface="Cambria Math" panose="02040503050406030204" pitchFamily="18" charset="0"/>
                          </a:rPr>
                          <m:t>𝑎</m:t>
                        </m:r>
                      </m:e>
                      <m:sub>
                        <m:r>
                          <a:rPr lang="en-CA" sz="1600" b="0" i="1" smtClean="0">
                            <a:latin typeface="Cambria Math" panose="02040503050406030204" pitchFamily="18" charset="0"/>
                          </a:rPr>
                          <m:t>1</m:t>
                        </m:r>
                      </m:sub>
                    </m:sSub>
                    <m:r>
                      <a:rPr lang="en-CA" sz="1600" b="0" i="1" smtClean="0">
                        <a:latin typeface="Cambria Math" panose="02040503050406030204" pitchFamily="18" charset="0"/>
                      </a:rPr>
                      <m:t>, </m:t>
                    </m:r>
                    <m:sSub>
                      <m:sSubPr>
                        <m:ctrlPr>
                          <a:rPr lang="en-CA" sz="1600" b="0" i="1" smtClean="0">
                            <a:latin typeface="Cambria Math" panose="02040503050406030204" pitchFamily="18" charset="0"/>
                          </a:rPr>
                        </m:ctrlPr>
                      </m:sSubPr>
                      <m:e>
                        <m:r>
                          <a:rPr lang="en-CA" sz="1600" b="0" i="1" smtClean="0">
                            <a:latin typeface="Cambria Math" panose="02040503050406030204" pitchFamily="18" charset="0"/>
                          </a:rPr>
                          <m:t>𝑎</m:t>
                        </m:r>
                      </m:e>
                      <m:sub>
                        <m:r>
                          <a:rPr lang="en-CA" sz="1600" b="0" i="1" smtClean="0">
                            <a:latin typeface="Cambria Math" panose="02040503050406030204" pitchFamily="18" charset="0"/>
                          </a:rPr>
                          <m:t>2</m:t>
                        </m:r>
                      </m:sub>
                    </m:sSub>
                    <m:r>
                      <a:rPr lang="en-CA" sz="1600" b="0" i="1" smtClean="0">
                        <a:latin typeface="Cambria Math" panose="02040503050406030204" pitchFamily="18" charset="0"/>
                      </a:rPr>
                      <m:t>, </m:t>
                    </m:r>
                    <m:sSub>
                      <m:sSubPr>
                        <m:ctrlPr>
                          <a:rPr lang="en-CA" sz="1600" b="0" i="1" smtClean="0">
                            <a:latin typeface="Cambria Math" panose="02040503050406030204" pitchFamily="18" charset="0"/>
                          </a:rPr>
                        </m:ctrlPr>
                      </m:sSubPr>
                      <m:e>
                        <m:r>
                          <a:rPr lang="en-CA" sz="1600" b="0" i="1" smtClean="0">
                            <a:latin typeface="Cambria Math" panose="02040503050406030204" pitchFamily="18" charset="0"/>
                          </a:rPr>
                          <m:t>𝑎</m:t>
                        </m:r>
                      </m:e>
                      <m:sub>
                        <m:r>
                          <a:rPr lang="en-CA" sz="1600" b="0" i="1" smtClean="0">
                            <a:latin typeface="Cambria Math" panose="02040503050406030204" pitchFamily="18" charset="0"/>
                          </a:rPr>
                          <m:t>3</m:t>
                        </m:r>
                      </m:sub>
                    </m:sSub>
                    <m:r>
                      <a:rPr lang="en-CA" sz="1600" b="0" i="0" smtClean="0">
                        <a:latin typeface="Cambria Math" panose="02040503050406030204" pitchFamily="18" charset="0"/>
                      </a:rPr>
                      <m:t>)</m:t>
                    </m:r>
                  </m:oMath>
                </a14:m>
                <a:r>
                  <a:rPr lang="en-CA" sz="1600" dirty="0"/>
                  <a:t> where </a:t>
                </a:r>
                <a14:m>
                  <m:oMath xmlns:m="http://schemas.openxmlformats.org/officeDocument/2006/math">
                    <m:sSub>
                      <m:sSubPr>
                        <m:ctrlPr>
                          <a:rPr lang="en-CA" sz="1600" b="0" i="1" smtClean="0">
                            <a:latin typeface="Cambria Math" panose="02040503050406030204" pitchFamily="18" charset="0"/>
                          </a:rPr>
                        </m:ctrlPr>
                      </m:sSubPr>
                      <m:e>
                        <m:r>
                          <a:rPr lang="en-CA" sz="1600" b="0" i="1" smtClean="0">
                            <a:latin typeface="Cambria Math" panose="02040503050406030204" pitchFamily="18" charset="0"/>
                          </a:rPr>
                          <m:t>𝑎</m:t>
                        </m:r>
                      </m:e>
                      <m:sub>
                        <m:r>
                          <a:rPr lang="en-CA" sz="1600" b="0" i="1" smtClean="0">
                            <a:latin typeface="Cambria Math" panose="02040503050406030204" pitchFamily="18" charset="0"/>
                          </a:rPr>
                          <m:t>1</m:t>
                        </m:r>
                      </m:sub>
                    </m:sSub>
                  </m:oMath>
                </a14:m>
                <a:r>
                  <a:rPr lang="en-CA" sz="1600" dirty="0"/>
                  <a:t>, </a:t>
                </a:r>
                <a14:m>
                  <m:oMath xmlns:m="http://schemas.openxmlformats.org/officeDocument/2006/math">
                    <m:sSub>
                      <m:sSubPr>
                        <m:ctrlPr>
                          <a:rPr lang="en-CA" sz="1600" i="1">
                            <a:latin typeface="Cambria Math" panose="02040503050406030204" pitchFamily="18" charset="0"/>
                          </a:rPr>
                        </m:ctrlPr>
                      </m:sSubPr>
                      <m:e>
                        <m:r>
                          <a:rPr lang="en-CA" sz="1600" i="1">
                            <a:latin typeface="Cambria Math" panose="02040503050406030204" pitchFamily="18" charset="0"/>
                          </a:rPr>
                          <m:t>𝑎</m:t>
                        </m:r>
                      </m:e>
                      <m:sub>
                        <m:r>
                          <a:rPr lang="en-CA" sz="1600" b="0" i="1" smtClean="0">
                            <a:latin typeface="Cambria Math" panose="02040503050406030204" pitchFamily="18" charset="0"/>
                          </a:rPr>
                          <m:t>2</m:t>
                        </m:r>
                      </m:sub>
                    </m:sSub>
                  </m:oMath>
                </a14:m>
                <a:r>
                  <a:rPr lang="en-CA" sz="1600" dirty="0"/>
                  <a:t>, and </a:t>
                </a:r>
                <a14:m>
                  <m:oMath xmlns:m="http://schemas.openxmlformats.org/officeDocument/2006/math">
                    <m:sSub>
                      <m:sSubPr>
                        <m:ctrlPr>
                          <a:rPr lang="en-CA" sz="1600" i="1">
                            <a:latin typeface="Cambria Math" panose="02040503050406030204" pitchFamily="18" charset="0"/>
                          </a:rPr>
                        </m:ctrlPr>
                      </m:sSubPr>
                      <m:e>
                        <m:r>
                          <a:rPr lang="en-CA" sz="1600" i="1">
                            <a:latin typeface="Cambria Math" panose="02040503050406030204" pitchFamily="18" charset="0"/>
                          </a:rPr>
                          <m:t>𝑎</m:t>
                        </m:r>
                      </m:e>
                      <m:sub>
                        <m:r>
                          <a:rPr lang="en-CA" sz="1600" b="0" i="1" smtClean="0">
                            <a:latin typeface="Cambria Math" panose="02040503050406030204" pitchFamily="18" charset="0"/>
                          </a:rPr>
                          <m:t>3</m:t>
                        </m:r>
                      </m:sub>
                    </m:sSub>
                  </m:oMath>
                </a14:m>
                <a:r>
                  <a:rPr lang="en-CA" sz="1600" dirty="0"/>
                  <a:t> are simple events, </a:t>
                </a:r>
                <a14:m>
                  <m:oMath xmlns:m="http://schemas.openxmlformats.org/officeDocument/2006/math">
                    <m:r>
                      <a:rPr lang="en-CA" sz="1600" b="0" i="1" smtClean="0">
                        <a:latin typeface="Cambria Math" panose="02040503050406030204" pitchFamily="18" charset="0"/>
                      </a:rPr>
                      <m:t>𝑃</m:t>
                    </m:r>
                    <m:d>
                      <m:dPr>
                        <m:ctrlPr>
                          <a:rPr lang="en-CA" sz="1600" b="0" i="1" smtClean="0">
                            <a:latin typeface="Cambria Math" panose="02040503050406030204" pitchFamily="18" charset="0"/>
                          </a:rPr>
                        </m:ctrlPr>
                      </m:dPr>
                      <m:e>
                        <m:r>
                          <a:rPr lang="en-CA" sz="1600" b="0" i="1" smtClean="0">
                            <a:latin typeface="Cambria Math" panose="02040503050406030204" pitchFamily="18" charset="0"/>
                          </a:rPr>
                          <m:t>𝐴</m:t>
                        </m:r>
                      </m:e>
                    </m:d>
                    <m:r>
                      <a:rPr lang="en-CA" sz="1600" b="0" i="1" smtClean="0">
                        <a:latin typeface="Cambria Math" panose="02040503050406030204" pitchFamily="18" charset="0"/>
                      </a:rPr>
                      <m:t>=</m:t>
                    </m:r>
                    <m:r>
                      <a:rPr lang="en-CA" sz="1600" b="0" i="1" smtClean="0">
                        <a:latin typeface="Cambria Math" panose="02040503050406030204" pitchFamily="18" charset="0"/>
                      </a:rPr>
                      <m:t>𝑃</m:t>
                    </m:r>
                    <m:d>
                      <m:dPr>
                        <m:ctrlPr>
                          <a:rPr lang="en-CA" sz="1600" b="0" i="1" smtClean="0">
                            <a:latin typeface="Cambria Math" panose="02040503050406030204" pitchFamily="18" charset="0"/>
                          </a:rPr>
                        </m:ctrlPr>
                      </m:dPr>
                      <m:e>
                        <m:sSub>
                          <m:sSubPr>
                            <m:ctrlPr>
                              <a:rPr lang="en-CA" sz="1600" b="0" i="1" smtClean="0">
                                <a:latin typeface="Cambria Math" panose="02040503050406030204" pitchFamily="18" charset="0"/>
                              </a:rPr>
                            </m:ctrlPr>
                          </m:sSubPr>
                          <m:e>
                            <m:r>
                              <a:rPr lang="en-CA" sz="1600" b="0" i="1" smtClean="0">
                                <a:latin typeface="Cambria Math" panose="02040503050406030204" pitchFamily="18" charset="0"/>
                              </a:rPr>
                              <m:t>𝑎</m:t>
                            </m:r>
                          </m:e>
                          <m:sub>
                            <m:r>
                              <a:rPr lang="en-CA" sz="1600" b="0" i="1" smtClean="0">
                                <a:latin typeface="Cambria Math" panose="02040503050406030204" pitchFamily="18" charset="0"/>
                              </a:rPr>
                              <m:t>1</m:t>
                            </m:r>
                          </m:sub>
                        </m:sSub>
                      </m:e>
                    </m:d>
                    <m:r>
                      <a:rPr lang="en-CA" sz="1600" b="0" i="1" smtClean="0">
                        <a:latin typeface="Cambria Math" panose="02040503050406030204" pitchFamily="18" charset="0"/>
                      </a:rPr>
                      <m:t>+</m:t>
                    </m:r>
                    <m:r>
                      <a:rPr lang="en-CA" sz="1600" b="0" i="1" smtClean="0">
                        <a:latin typeface="Cambria Math" panose="02040503050406030204" pitchFamily="18" charset="0"/>
                      </a:rPr>
                      <m:t>𝑃</m:t>
                    </m:r>
                    <m:d>
                      <m:dPr>
                        <m:ctrlPr>
                          <a:rPr lang="en-CA" sz="1600" b="0" i="1" smtClean="0">
                            <a:latin typeface="Cambria Math" panose="02040503050406030204" pitchFamily="18" charset="0"/>
                          </a:rPr>
                        </m:ctrlPr>
                      </m:dPr>
                      <m:e>
                        <m:sSub>
                          <m:sSubPr>
                            <m:ctrlPr>
                              <a:rPr lang="en-CA" sz="1600" b="0" i="1" smtClean="0">
                                <a:latin typeface="Cambria Math" panose="02040503050406030204" pitchFamily="18" charset="0"/>
                              </a:rPr>
                            </m:ctrlPr>
                          </m:sSubPr>
                          <m:e>
                            <m:r>
                              <a:rPr lang="en-CA" sz="1600" b="0" i="1" smtClean="0">
                                <a:latin typeface="Cambria Math" panose="02040503050406030204" pitchFamily="18" charset="0"/>
                              </a:rPr>
                              <m:t>𝑎</m:t>
                            </m:r>
                          </m:e>
                          <m:sub>
                            <m:r>
                              <a:rPr lang="en-CA" sz="1600" b="0" i="1" smtClean="0">
                                <a:latin typeface="Cambria Math" panose="02040503050406030204" pitchFamily="18" charset="0"/>
                              </a:rPr>
                              <m:t>2</m:t>
                            </m:r>
                          </m:sub>
                        </m:sSub>
                      </m:e>
                    </m:d>
                    <m:r>
                      <a:rPr lang="en-CA" sz="1600" b="0" i="1" smtClean="0">
                        <a:latin typeface="Cambria Math" panose="02040503050406030204" pitchFamily="18" charset="0"/>
                      </a:rPr>
                      <m:t>+</m:t>
                    </m:r>
                    <m:r>
                      <a:rPr lang="en-CA" sz="1600" b="0" i="1" smtClean="0">
                        <a:latin typeface="Cambria Math" panose="02040503050406030204" pitchFamily="18" charset="0"/>
                      </a:rPr>
                      <m:t>𝑃</m:t>
                    </m:r>
                    <m:d>
                      <m:dPr>
                        <m:ctrlPr>
                          <a:rPr lang="en-CA" sz="1600" b="0" i="1" smtClean="0">
                            <a:latin typeface="Cambria Math" panose="02040503050406030204" pitchFamily="18" charset="0"/>
                          </a:rPr>
                        </m:ctrlPr>
                      </m:dPr>
                      <m:e>
                        <m:sSub>
                          <m:sSubPr>
                            <m:ctrlPr>
                              <a:rPr lang="en-CA" sz="1600" b="0" i="1" smtClean="0">
                                <a:latin typeface="Cambria Math" panose="02040503050406030204" pitchFamily="18" charset="0"/>
                              </a:rPr>
                            </m:ctrlPr>
                          </m:sSubPr>
                          <m:e>
                            <m:r>
                              <a:rPr lang="en-CA" sz="1600" b="0" i="1" smtClean="0">
                                <a:latin typeface="Cambria Math" panose="02040503050406030204" pitchFamily="18" charset="0"/>
                              </a:rPr>
                              <m:t>𝑎</m:t>
                            </m:r>
                          </m:e>
                          <m:sub>
                            <m:r>
                              <a:rPr lang="en-CA" sz="1600" b="0" i="1" smtClean="0">
                                <a:latin typeface="Cambria Math" panose="02040503050406030204" pitchFamily="18" charset="0"/>
                              </a:rPr>
                              <m:t>3</m:t>
                            </m:r>
                          </m:sub>
                        </m:sSub>
                      </m:e>
                    </m:d>
                    <m:r>
                      <a:rPr lang="en-CA" sz="1600" b="0" i="1" smtClean="0">
                        <a:latin typeface="Cambria Math" panose="02040503050406030204" pitchFamily="18" charset="0"/>
                      </a:rPr>
                      <m:t>=</m:t>
                    </m:r>
                    <m:nary>
                      <m:naryPr>
                        <m:chr m:val="∑"/>
                        <m:supHide m:val="on"/>
                        <m:ctrlPr>
                          <a:rPr lang="en-CA" sz="1600" b="0" i="1" smtClean="0">
                            <a:latin typeface="Cambria Math" panose="02040503050406030204" pitchFamily="18" charset="0"/>
                          </a:rPr>
                        </m:ctrlPr>
                      </m:naryPr>
                      <m:sub>
                        <m:r>
                          <m:rPr>
                            <m:brk m:alnAt="7"/>
                          </m:rPr>
                          <a:rPr lang="en-CA" sz="1600" b="0" i="1" smtClean="0">
                            <a:latin typeface="Cambria Math" panose="02040503050406030204" pitchFamily="18" charset="0"/>
                          </a:rPr>
                          <m:t>𝑎</m:t>
                        </m:r>
                        <m:r>
                          <a:rPr lang="en-CA" sz="1600" b="0" i="1" smtClean="0">
                            <a:latin typeface="Cambria Math" panose="02040503050406030204" pitchFamily="18" charset="0"/>
                          </a:rPr>
                          <m:t>∈</m:t>
                        </m:r>
                        <m:r>
                          <a:rPr lang="en-CA" sz="1600" b="0" i="1" smtClean="0">
                            <a:latin typeface="Cambria Math" panose="02040503050406030204" pitchFamily="18" charset="0"/>
                          </a:rPr>
                          <m:t>𝐴</m:t>
                        </m:r>
                      </m:sub>
                      <m:sup/>
                      <m:e>
                        <m:r>
                          <a:rPr lang="en-CA" sz="1600" b="0" i="1" smtClean="0">
                            <a:latin typeface="Cambria Math" panose="02040503050406030204" pitchFamily="18" charset="0"/>
                          </a:rPr>
                          <m:t>𝑃</m:t>
                        </m:r>
                        <m:r>
                          <a:rPr lang="en-CA" sz="1600" b="0" i="1" smtClean="0">
                            <a:latin typeface="Cambria Math" panose="02040503050406030204" pitchFamily="18" charset="0"/>
                          </a:rPr>
                          <m:t>(</m:t>
                        </m:r>
                        <m:r>
                          <a:rPr lang="en-CA" sz="1600" b="0" i="1" smtClean="0">
                            <a:latin typeface="Cambria Math" panose="02040503050406030204" pitchFamily="18" charset="0"/>
                          </a:rPr>
                          <m:t>𝑎</m:t>
                        </m:r>
                        <m:r>
                          <a:rPr lang="en-CA" sz="1600" b="0" i="1" smtClean="0">
                            <a:latin typeface="Cambria Math" panose="02040503050406030204" pitchFamily="18" charset="0"/>
                          </a:rPr>
                          <m:t>)</m:t>
                        </m:r>
                      </m:e>
                    </m:nary>
                  </m:oMath>
                </a14:m>
                <a:endParaRPr lang="en-CA" sz="1600" dirty="0"/>
              </a:p>
              <a:p>
                <a:pPr marL="139700" indent="0">
                  <a:buNone/>
                </a:pPr>
                <a:endParaRPr lang="en-CA" sz="1600" dirty="0"/>
              </a:p>
              <a:p>
                <a:pPr marL="139700" indent="0">
                  <a:buNone/>
                </a:pPr>
                <a:r>
                  <a:rPr lang="en-CA" sz="1600" b="1" dirty="0"/>
                  <a:t>Odds in Favor of an Event </a:t>
                </a:r>
                <a14:m>
                  <m:oMath xmlns:m="http://schemas.openxmlformats.org/officeDocument/2006/math">
                    <m:r>
                      <a:rPr lang="en-CA" sz="1600" b="0" i="1" smtClean="0">
                        <a:latin typeface="Cambria Math" panose="02040503050406030204" pitchFamily="18" charset="0"/>
                      </a:rPr>
                      <m:t>𝐴</m:t>
                    </m:r>
                  </m:oMath>
                </a14:m>
                <a:r>
                  <a:rPr lang="en-CA" sz="1600" dirty="0"/>
                  <a:t> -&gt; </a:t>
                </a:r>
                <a14:m>
                  <m:oMath xmlns:m="http://schemas.openxmlformats.org/officeDocument/2006/math">
                    <m:f>
                      <m:fPr>
                        <m:ctrlPr>
                          <a:rPr lang="en-CA" sz="1600" b="0" i="1" smtClean="0">
                            <a:latin typeface="Cambria Math" panose="02040503050406030204" pitchFamily="18" charset="0"/>
                          </a:rPr>
                        </m:ctrlPr>
                      </m:fPr>
                      <m:num>
                        <m:r>
                          <m:rPr>
                            <m:sty m:val="p"/>
                          </m:rPr>
                          <a:rPr lang="en-CA" sz="1600" b="0" i="0" smtClean="0">
                            <a:latin typeface="Cambria Math" panose="02040503050406030204" pitchFamily="18" charset="0"/>
                          </a:rPr>
                          <m:t>P</m:t>
                        </m:r>
                        <m:d>
                          <m:dPr>
                            <m:ctrlPr>
                              <a:rPr lang="en-CA" sz="1600" b="0" i="1" smtClean="0">
                                <a:latin typeface="Cambria Math" panose="02040503050406030204" pitchFamily="18" charset="0"/>
                              </a:rPr>
                            </m:ctrlPr>
                          </m:dPr>
                          <m:e>
                            <m:r>
                              <m:rPr>
                                <m:sty m:val="p"/>
                              </m:rPr>
                              <a:rPr lang="en-CA" sz="1600" b="0" i="0" smtClean="0">
                                <a:latin typeface="Cambria Math" panose="02040503050406030204" pitchFamily="18" charset="0"/>
                              </a:rPr>
                              <m:t>A</m:t>
                            </m:r>
                          </m:e>
                        </m:d>
                      </m:num>
                      <m:den>
                        <m:r>
                          <a:rPr lang="en-CA" sz="1600" b="0" i="1" smtClean="0">
                            <a:latin typeface="Cambria Math" panose="02040503050406030204" pitchFamily="18" charset="0"/>
                          </a:rPr>
                          <m:t>1−</m:t>
                        </m:r>
                        <m:r>
                          <a:rPr lang="en-CA" sz="1600" b="0" i="1" smtClean="0">
                            <a:latin typeface="Cambria Math" panose="02040503050406030204" pitchFamily="18" charset="0"/>
                          </a:rPr>
                          <m:t>𝑃</m:t>
                        </m:r>
                        <m:r>
                          <a:rPr lang="en-CA" sz="1600" b="0" i="1" smtClean="0">
                            <a:latin typeface="Cambria Math" panose="02040503050406030204" pitchFamily="18" charset="0"/>
                          </a:rPr>
                          <m:t>(</m:t>
                        </m:r>
                        <m:r>
                          <a:rPr lang="en-CA" sz="1600" b="0" i="1" smtClean="0">
                            <a:latin typeface="Cambria Math" panose="02040503050406030204" pitchFamily="18" charset="0"/>
                          </a:rPr>
                          <m:t>𝐴</m:t>
                        </m:r>
                        <m:r>
                          <a:rPr lang="en-CA" sz="1600" b="0" i="1" smtClean="0">
                            <a:latin typeface="Cambria Math" panose="02040503050406030204" pitchFamily="18" charset="0"/>
                          </a:rPr>
                          <m:t>)</m:t>
                        </m:r>
                      </m:den>
                    </m:f>
                  </m:oMath>
                </a14:m>
                <a:endParaRPr lang="en-CA" sz="1600" dirty="0"/>
              </a:p>
              <a:p>
                <a:pPr marL="139700" indent="0">
                  <a:buNone/>
                </a:pPr>
                <a:r>
                  <a:rPr lang="en-CA" sz="1600" b="1" dirty="0"/>
                  <a:t>Odds Against an Event </a:t>
                </a:r>
                <a14:m>
                  <m:oMath xmlns:m="http://schemas.openxmlformats.org/officeDocument/2006/math">
                    <m:r>
                      <a:rPr lang="en-CA" sz="1600" b="0" i="1" smtClean="0">
                        <a:latin typeface="Cambria Math" panose="02040503050406030204" pitchFamily="18" charset="0"/>
                      </a:rPr>
                      <m:t>𝐴</m:t>
                    </m:r>
                  </m:oMath>
                </a14:m>
                <a:r>
                  <a:rPr lang="en-CA" sz="1600" dirty="0"/>
                  <a:t> -&gt; </a:t>
                </a:r>
                <a14:m>
                  <m:oMath xmlns:m="http://schemas.openxmlformats.org/officeDocument/2006/math">
                    <m:f>
                      <m:fPr>
                        <m:ctrlPr>
                          <a:rPr lang="en-CA" sz="1600" b="0" i="1" smtClean="0">
                            <a:latin typeface="Cambria Math" panose="02040503050406030204" pitchFamily="18" charset="0"/>
                          </a:rPr>
                        </m:ctrlPr>
                      </m:fPr>
                      <m:num>
                        <m:r>
                          <a:rPr lang="en-CA" sz="1600" b="0" i="0" smtClean="0">
                            <a:latin typeface="Cambria Math" panose="02040503050406030204" pitchFamily="18" charset="0"/>
                          </a:rPr>
                          <m:t>1− </m:t>
                        </m:r>
                        <m:r>
                          <m:rPr>
                            <m:sty m:val="p"/>
                          </m:rPr>
                          <a:rPr lang="en-CA" sz="1600" b="0" i="0" smtClean="0">
                            <a:latin typeface="Cambria Math" panose="02040503050406030204" pitchFamily="18" charset="0"/>
                          </a:rPr>
                          <m:t>P</m:t>
                        </m:r>
                        <m:d>
                          <m:dPr>
                            <m:ctrlPr>
                              <a:rPr lang="en-CA" sz="1600" b="0" i="1" smtClean="0">
                                <a:latin typeface="Cambria Math" panose="02040503050406030204" pitchFamily="18" charset="0"/>
                              </a:rPr>
                            </m:ctrlPr>
                          </m:dPr>
                          <m:e>
                            <m:r>
                              <m:rPr>
                                <m:sty m:val="p"/>
                              </m:rPr>
                              <a:rPr lang="en-CA" sz="1600" b="0" i="0" smtClean="0">
                                <a:latin typeface="Cambria Math" panose="02040503050406030204" pitchFamily="18" charset="0"/>
                              </a:rPr>
                              <m:t>A</m:t>
                            </m:r>
                          </m:e>
                        </m:d>
                      </m:num>
                      <m:den>
                        <m:r>
                          <a:rPr lang="en-CA" sz="1600" b="0" i="1" smtClean="0">
                            <a:latin typeface="Cambria Math" panose="02040503050406030204" pitchFamily="18" charset="0"/>
                          </a:rPr>
                          <m:t>𝑃</m:t>
                        </m:r>
                        <m:r>
                          <a:rPr lang="en-CA" sz="1600" b="0" i="1" smtClean="0">
                            <a:latin typeface="Cambria Math" panose="02040503050406030204" pitchFamily="18" charset="0"/>
                          </a:rPr>
                          <m:t>(</m:t>
                        </m:r>
                        <m:r>
                          <a:rPr lang="en-CA" sz="1600" b="0" i="1" smtClean="0">
                            <a:latin typeface="Cambria Math" panose="02040503050406030204" pitchFamily="18" charset="0"/>
                          </a:rPr>
                          <m:t>𝐴</m:t>
                        </m:r>
                        <m:r>
                          <a:rPr lang="en-CA" sz="1600" b="0" i="1" smtClean="0">
                            <a:latin typeface="Cambria Math" panose="02040503050406030204" pitchFamily="18" charset="0"/>
                          </a:rPr>
                          <m:t>)</m:t>
                        </m:r>
                      </m:den>
                    </m:f>
                  </m:oMath>
                </a14:m>
                <a:endParaRPr lang="en-CA" sz="1600" dirty="0"/>
              </a:p>
            </p:txBody>
          </p:sp>
        </mc:Choice>
        <mc:Fallback xmlns="">
          <p:sp>
            <p:nvSpPr>
              <p:cNvPr id="3" name="Text Placeholder 2">
                <a:extLst>
                  <a:ext uri="{FF2B5EF4-FFF2-40B4-BE49-F238E27FC236}">
                    <a16:creationId xmlns:a16="http://schemas.microsoft.com/office/drawing/2014/main" id="{0BB912E9-82B6-88D5-7933-C452FD23CD20}"/>
                  </a:ext>
                </a:extLst>
              </p:cNvPr>
              <p:cNvSpPr>
                <a:spLocks noGrp="1" noRot="1" noChangeAspect="1" noMove="1" noResize="1" noEditPoints="1" noAdjustHandles="1" noChangeArrowheads="1" noChangeShapeType="1" noTextEdit="1"/>
              </p:cNvSpPr>
              <p:nvPr>
                <p:ph type="body" idx="1"/>
              </p:nvPr>
            </p:nvSpPr>
            <p:spPr>
              <a:xfrm>
                <a:off x="720000" y="1134098"/>
                <a:ext cx="7703950" cy="3613161"/>
              </a:xfrm>
              <a:blipFill>
                <a:blip r:embed="rId2"/>
                <a:stretch>
                  <a:fillRect/>
                </a:stretch>
              </a:blipFill>
            </p:spPr>
            <p:txBody>
              <a:bodyPr/>
              <a:lstStyle/>
              <a:p>
                <a:r>
                  <a:rPr lang="en-CA">
                    <a:noFill/>
                  </a:rPr>
                  <a:t> </a:t>
                </a:r>
              </a:p>
            </p:txBody>
          </p:sp>
        </mc:Fallback>
      </mc:AlternateContent>
      <p:grpSp>
        <p:nvGrpSpPr>
          <p:cNvPr id="10" name="Group 9">
            <a:extLst>
              <a:ext uri="{FF2B5EF4-FFF2-40B4-BE49-F238E27FC236}">
                <a16:creationId xmlns:a16="http://schemas.microsoft.com/office/drawing/2014/main" id="{EDE64F23-BE4B-BBAD-5E56-0858C872E198}"/>
              </a:ext>
            </a:extLst>
          </p:cNvPr>
          <p:cNvGrpSpPr/>
          <p:nvPr/>
        </p:nvGrpSpPr>
        <p:grpSpPr>
          <a:xfrm>
            <a:off x="8394461" y="659465"/>
            <a:ext cx="215065" cy="191069"/>
            <a:chOff x="8401880" y="657705"/>
            <a:chExt cx="215065" cy="191069"/>
          </a:xfrm>
          <a:solidFill>
            <a:schemeClr val="accent3"/>
          </a:solidFill>
        </p:grpSpPr>
        <p:sp>
          <p:nvSpPr>
            <p:cNvPr id="12" name="Isosceles Triangle 11">
              <a:hlinkClick r:id="rId3" action="ppaction://hlinksldjump"/>
              <a:extLst>
                <a:ext uri="{FF2B5EF4-FFF2-40B4-BE49-F238E27FC236}">
                  <a16:creationId xmlns:a16="http://schemas.microsoft.com/office/drawing/2014/main" id="{86FF6086-D295-E086-7949-58C47F49C782}"/>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Isosceles Triangle 12">
              <a:hlinkClick r:id="rId3" action="ppaction://hlinksldjump"/>
              <a:extLst>
                <a:ext uri="{FF2B5EF4-FFF2-40B4-BE49-F238E27FC236}">
                  <a16:creationId xmlns:a16="http://schemas.microsoft.com/office/drawing/2014/main" id="{EF61C8E8-A150-620F-0237-9A16D8B913C0}"/>
                </a:ext>
              </a:extLst>
            </p:cNvPr>
            <p:cNvSpPr/>
            <p:nvPr/>
          </p:nvSpPr>
          <p:spPr>
            <a:xfrm rot="5400000">
              <a:off x="8473639"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981008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B9BB1-25E7-DD5C-A006-D6BD74D4BD05}"/>
              </a:ext>
            </a:extLst>
          </p:cNvPr>
          <p:cNvSpPr>
            <a:spLocks noGrp="1"/>
          </p:cNvSpPr>
          <p:nvPr>
            <p:ph type="title"/>
          </p:nvPr>
        </p:nvSpPr>
        <p:spPr>
          <a:solidFill>
            <a:schemeClr val="accent2"/>
          </a:solidFill>
        </p:spPr>
        <p:txBody>
          <a:bodyPr/>
          <a:lstStyle/>
          <a:p>
            <a:r>
              <a:rPr lang="en-CA" dirty="0"/>
              <a:t>Example - Probability</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0BB912E9-82B6-88D5-7933-C452FD23CD20}"/>
                  </a:ext>
                </a:extLst>
              </p:cNvPr>
              <p:cNvSpPr>
                <a:spLocks noGrp="1"/>
              </p:cNvSpPr>
              <p:nvPr>
                <p:ph type="body" idx="1"/>
              </p:nvPr>
            </p:nvSpPr>
            <p:spPr>
              <a:xfrm>
                <a:off x="720000" y="1134098"/>
                <a:ext cx="7703950" cy="3613161"/>
              </a:xfrm>
            </p:spPr>
            <p:txBody>
              <a:bodyPr anchor="ctr"/>
              <a:lstStyle/>
              <a:p>
                <a:pPr marL="139700" indent="0">
                  <a:buNone/>
                </a:pPr>
                <a:r>
                  <a:rPr lang="en-US" sz="1800" dirty="0"/>
                  <a:t>Draw one card from a standard well-shuffled deck (13 cards of each of 4 suits - spades, hearts, diamonds, clubs). Find the probability that the card is a club.</a:t>
                </a:r>
              </a:p>
              <a:p>
                <a:pPr marL="139700" indent="0">
                  <a:buNone/>
                </a:pPr>
                <a:endParaRPr lang="en-US" sz="1800" dirty="0"/>
              </a:p>
              <a:p>
                <a:pPr marL="139700" indent="0">
                  <a:buNone/>
                </a:pPr>
                <a:r>
                  <a:rPr lang="en-US" sz="1800" b="1" dirty="0"/>
                  <a:t>Solution 1</a:t>
                </a:r>
                <a:r>
                  <a:rPr lang="en-US" sz="1800" dirty="0"/>
                  <a:t>. Use the suits</a:t>
                </a:r>
              </a:p>
              <a:p>
                <a:pPr marL="139700" indent="0">
                  <a:buNone/>
                </a:pPr>
                <a:r>
                  <a:rPr lang="en-US" dirty="0"/>
                  <a:t>Let </a:t>
                </a:r>
                <a14:m>
                  <m:oMath xmlns:m="http://schemas.openxmlformats.org/officeDocument/2006/math">
                    <m:r>
                      <a:rPr lang="en-CA" b="0" i="1" smtClean="0">
                        <a:latin typeface="Cambria Math" panose="02040503050406030204" pitchFamily="18" charset="0"/>
                      </a:rPr>
                      <m:t>𝑆</m:t>
                    </m:r>
                    <m:r>
                      <a:rPr lang="en-CA" b="0" i="1" smtClean="0">
                        <a:latin typeface="Cambria Math" panose="02040503050406030204" pitchFamily="18" charset="0"/>
                      </a:rPr>
                      <m:t>={</m:t>
                    </m:r>
                    <m:r>
                      <a:rPr lang="en-CA" b="0" i="1" smtClean="0">
                        <a:latin typeface="Cambria Math" panose="02040503050406030204" pitchFamily="18" charset="0"/>
                      </a:rPr>
                      <m:t>𝑠𝑝𝑎𝑑𝑒</m:t>
                    </m:r>
                    <m:r>
                      <a:rPr lang="en-CA" b="0" i="1" smtClean="0">
                        <a:latin typeface="Cambria Math" panose="02040503050406030204" pitchFamily="18" charset="0"/>
                      </a:rPr>
                      <m:t>, </m:t>
                    </m:r>
                    <m:r>
                      <a:rPr lang="en-CA" b="0" i="1" smtClean="0">
                        <a:latin typeface="Cambria Math" panose="02040503050406030204" pitchFamily="18" charset="0"/>
                      </a:rPr>
                      <m:t>𝑑𝑖𝑎𝑚𝑜𝑛𝑑</m:t>
                    </m:r>
                    <m:r>
                      <a:rPr lang="en-CA" b="0" i="1" smtClean="0">
                        <a:latin typeface="Cambria Math" panose="02040503050406030204" pitchFamily="18" charset="0"/>
                      </a:rPr>
                      <m:t>, </m:t>
                    </m:r>
                    <m:r>
                      <a:rPr lang="en-CA" b="0" i="1" smtClean="0">
                        <a:latin typeface="Cambria Math" panose="02040503050406030204" pitchFamily="18" charset="0"/>
                      </a:rPr>
                      <m:t>h𝑒𝑎𝑟𝑡</m:t>
                    </m:r>
                    <m:r>
                      <a:rPr lang="en-CA" b="0" i="1" smtClean="0">
                        <a:latin typeface="Cambria Math" panose="02040503050406030204" pitchFamily="18" charset="0"/>
                      </a:rPr>
                      <m:t>, </m:t>
                    </m:r>
                    <m:r>
                      <a:rPr lang="en-CA" b="0" i="1" smtClean="0">
                        <a:latin typeface="Cambria Math" panose="02040503050406030204" pitchFamily="18" charset="0"/>
                      </a:rPr>
                      <m:t>𝑐𝑙𝑢𝑏</m:t>
                    </m:r>
                    <m:r>
                      <a:rPr lang="en-CA" b="0" i="1" smtClean="0">
                        <a:latin typeface="Cambria Math" panose="02040503050406030204" pitchFamily="18" charset="0"/>
                      </a:rPr>
                      <m:t>}</m:t>
                    </m:r>
                  </m:oMath>
                </a14:m>
                <a:r>
                  <a:rPr lang="en-US" dirty="0"/>
                  <a:t>. </a:t>
                </a:r>
                <a14:m>
                  <m:oMath xmlns:m="http://schemas.openxmlformats.org/officeDocument/2006/math">
                    <m:r>
                      <a:rPr lang="en-CA" b="0" i="1" smtClean="0">
                        <a:latin typeface="Cambria Math" panose="02040503050406030204" pitchFamily="18" charset="0"/>
                      </a:rPr>
                      <m:t>𝑆</m:t>
                    </m:r>
                  </m:oMath>
                </a14:m>
                <a:r>
                  <a:rPr lang="en-US" dirty="0"/>
                  <a:t> has 4 elements, each with a probability of </a:t>
                </a:r>
                <a14:m>
                  <m:oMath xmlns:m="http://schemas.openxmlformats.org/officeDocument/2006/math">
                    <m:f>
                      <m:fPr>
                        <m:ctrlPr>
                          <a:rPr lang="en-CA" b="0" i="1" smtClean="0">
                            <a:latin typeface="Cambria Math" panose="02040503050406030204" pitchFamily="18" charset="0"/>
                          </a:rPr>
                        </m:ctrlPr>
                      </m:fPr>
                      <m:num>
                        <m:r>
                          <a:rPr lang="en-CA" b="0" i="1" smtClean="0">
                            <a:latin typeface="Cambria Math" panose="02040503050406030204" pitchFamily="18" charset="0"/>
                          </a:rPr>
                          <m:t>1</m:t>
                        </m:r>
                      </m:num>
                      <m:den>
                        <m:r>
                          <a:rPr lang="en-CA" b="0" i="1" smtClean="0">
                            <a:latin typeface="Cambria Math" panose="02040503050406030204" pitchFamily="18" charset="0"/>
                          </a:rPr>
                          <m:t>4</m:t>
                        </m:r>
                      </m:den>
                    </m:f>
                  </m:oMath>
                </a14:m>
                <a:r>
                  <a:rPr lang="en-US" dirty="0"/>
                  <a:t>, so </a:t>
                </a:r>
                <a14:m>
                  <m:oMath xmlns:m="http://schemas.openxmlformats.org/officeDocument/2006/math">
                    <m:r>
                      <a:rPr lang="en-CA" b="0" i="1" smtClean="0">
                        <a:latin typeface="Cambria Math" panose="02040503050406030204" pitchFamily="18" charset="0"/>
                      </a:rPr>
                      <m:t>𝑃</m:t>
                    </m:r>
                    <m:d>
                      <m:dPr>
                        <m:ctrlPr>
                          <a:rPr lang="en-CA" b="0" i="1" smtClean="0">
                            <a:latin typeface="Cambria Math" panose="02040503050406030204" pitchFamily="18" charset="0"/>
                          </a:rPr>
                        </m:ctrlPr>
                      </m:dPr>
                      <m:e>
                        <m:r>
                          <a:rPr lang="en-CA" b="0" i="1" smtClean="0">
                            <a:latin typeface="Cambria Math" panose="02040503050406030204" pitchFamily="18" charset="0"/>
                          </a:rPr>
                          <m:t>𝑐𝑙𝑢𝑏</m:t>
                        </m:r>
                      </m:e>
                    </m:d>
                    <m:r>
                      <a:rPr lang="en-CA" b="0" i="1" smtClean="0">
                        <a:latin typeface="Cambria Math" panose="02040503050406030204" pitchFamily="18" charset="0"/>
                      </a:rPr>
                      <m:t>=</m:t>
                    </m:r>
                    <m:f>
                      <m:fPr>
                        <m:ctrlPr>
                          <a:rPr lang="en-CA" b="0" i="1" smtClean="0">
                            <a:latin typeface="Cambria Math" panose="02040503050406030204" pitchFamily="18" charset="0"/>
                          </a:rPr>
                        </m:ctrlPr>
                      </m:fPr>
                      <m:num>
                        <m:r>
                          <a:rPr lang="en-CA" b="0" i="1" smtClean="0">
                            <a:latin typeface="Cambria Math" panose="02040503050406030204" pitchFamily="18" charset="0"/>
                          </a:rPr>
                          <m:t>1</m:t>
                        </m:r>
                      </m:num>
                      <m:den>
                        <m:r>
                          <a:rPr lang="en-CA" b="0" i="1" smtClean="0">
                            <a:latin typeface="Cambria Math" panose="02040503050406030204" pitchFamily="18" charset="0"/>
                          </a:rPr>
                          <m:t>4</m:t>
                        </m:r>
                      </m:den>
                    </m:f>
                  </m:oMath>
                </a14:m>
                <a:endParaRPr lang="en-US" dirty="0"/>
              </a:p>
              <a:p>
                <a:pPr marL="139700" indent="0">
                  <a:buNone/>
                </a:pPr>
                <a:endParaRPr lang="en-US" dirty="0"/>
              </a:p>
              <a:p>
                <a:pPr marL="139700" indent="0">
                  <a:buNone/>
                </a:pPr>
                <a:r>
                  <a:rPr lang="en-US" sz="1800" b="1" dirty="0"/>
                  <a:t>Solution 2</a:t>
                </a:r>
                <a:r>
                  <a:rPr lang="en-US" sz="1800" dirty="0"/>
                  <a:t>. Use the cards</a:t>
                </a:r>
              </a:p>
              <a:p>
                <a:pPr marL="139700" indent="0">
                  <a:buNone/>
                </a:pPr>
                <a:r>
                  <a:rPr lang="en-US" dirty="0"/>
                  <a:t>Let </a:t>
                </a:r>
                <a14:m>
                  <m:oMath xmlns:m="http://schemas.openxmlformats.org/officeDocument/2006/math">
                    <m:r>
                      <a:rPr lang="en-CA" b="0" i="1" smtClean="0">
                        <a:solidFill>
                          <a:schemeClr val="accent3"/>
                        </a:solidFill>
                        <a:latin typeface="Cambria Math" panose="02040503050406030204" pitchFamily="18" charset="0"/>
                        <a:cs typeface="Fredoka" panose="020B0604020202020204" charset="-79"/>
                      </a:rPr>
                      <m:t>𝑆</m:t>
                    </m:r>
                    <m:r>
                      <a:rPr lang="en-CA" b="0" i="1" smtClean="0">
                        <a:solidFill>
                          <a:schemeClr val="accent3"/>
                        </a:solidFill>
                        <a:latin typeface="Cambria Math" panose="02040503050406030204" pitchFamily="18" charset="0"/>
                        <a:cs typeface="Fredoka" panose="020B0604020202020204" charset="-79"/>
                      </a:rPr>
                      <m:t>={</m:t>
                    </m:r>
                    <m:r>
                      <a:rPr lang="en-CA" b="0" i="1" smtClean="0">
                        <a:solidFill>
                          <a:schemeClr val="accent3"/>
                        </a:solidFill>
                        <a:latin typeface="Cambria Math" panose="02040503050406030204" pitchFamily="18" charset="0"/>
                        <a:cs typeface="Fredoka" panose="020B0604020202020204" charset="-79"/>
                      </a:rPr>
                      <m:t>𝐴</m:t>
                    </m:r>
                    <m:r>
                      <a:rPr lang="en-CA" b="0" i="1" smtClean="0">
                        <a:solidFill>
                          <a:schemeClr val="accent3"/>
                        </a:solidFill>
                        <a:latin typeface="Cambria Math" panose="02040503050406030204" pitchFamily="18" charset="0"/>
                        <a:cs typeface="Fredoka" panose="020B0604020202020204" charset="-79"/>
                      </a:rPr>
                      <m:t>♠</m:t>
                    </m:r>
                    <m:r>
                      <a:rPr lang="en-CA" b="0" i="1" smtClean="0">
                        <a:solidFill>
                          <a:schemeClr val="accent3"/>
                        </a:solidFill>
                        <a:latin typeface="Cambria Math" panose="02040503050406030204" pitchFamily="18" charset="0"/>
                        <a:cs typeface="Fredoka" panose="020B0604020202020204" charset="-79"/>
                      </a:rPr>
                      <m:t>, </m:t>
                    </m:r>
                    <m:r>
                      <a:rPr lang="en-CA" b="0" i="1" smtClean="0">
                        <a:solidFill>
                          <a:schemeClr val="accent3"/>
                        </a:solidFill>
                        <a:latin typeface="Cambria Math" panose="02040503050406030204" pitchFamily="18" charset="0"/>
                        <a:cs typeface="Fredoka" panose="020B0604020202020204" charset="-79"/>
                      </a:rPr>
                      <m:t>𝐴</m:t>
                    </m:r>
                    <m:r>
                      <a:rPr lang="en-CA" b="0" i="1" smtClean="0">
                        <a:solidFill>
                          <a:schemeClr val="accent3"/>
                        </a:solidFill>
                        <a:latin typeface="Cambria Math" panose="02040503050406030204" pitchFamily="18" charset="0"/>
                        <a:cs typeface="Fredoka" panose="020B0604020202020204" charset="-79"/>
                      </a:rPr>
                      <m:t>♣</m:t>
                    </m:r>
                    <m:r>
                      <a:rPr lang="en-CA" b="0" i="1" smtClean="0">
                        <a:solidFill>
                          <a:schemeClr val="accent3"/>
                        </a:solidFill>
                        <a:latin typeface="Cambria Math" panose="02040503050406030204" pitchFamily="18" charset="0"/>
                        <a:cs typeface="Fredoka" panose="020B0604020202020204" charset="-79"/>
                      </a:rPr>
                      <m:t>, </m:t>
                    </m:r>
                    <m:r>
                      <a:rPr lang="en-CA" b="0" i="1" smtClean="0">
                        <a:solidFill>
                          <a:schemeClr val="accent3"/>
                        </a:solidFill>
                        <a:latin typeface="Cambria Math" panose="02040503050406030204" pitchFamily="18" charset="0"/>
                        <a:cs typeface="Fredoka" panose="020B0604020202020204" charset="-79"/>
                      </a:rPr>
                      <m:t>𝐴</m:t>
                    </m:r>
                    <m:r>
                      <a:rPr lang="en-CA" b="0" i="1" smtClean="0">
                        <a:solidFill>
                          <a:schemeClr val="accent3"/>
                        </a:solidFill>
                        <a:latin typeface="Cambria Math" panose="02040503050406030204" pitchFamily="18" charset="0"/>
                        <a:cs typeface="Fredoka" panose="020B0604020202020204" charset="-79"/>
                      </a:rPr>
                      <m:t>♦</m:t>
                    </m:r>
                    <m:r>
                      <a:rPr lang="en-CA" b="0" i="1" smtClean="0">
                        <a:solidFill>
                          <a:schemeClr val="accent3"/>
                        </a:solidFill>
                        <a:latin typeface="Cambria Math" panose="02040503050406030204" pitchFamily="18" charset="0"/>
                        <a:cs typeface="Fredoka" panose="020B0604020202020204" charset="-79"/>
                      </a:rPr>
                      <m:t>, …}</m:t>
                    </m:r>
                  </m:oMath>
                </a14:m>
                <a:r>
                  <a:rPr lang="en-CA" dirty="0">
                    <a:solidFill>
                      <a:schemeClr val="accent3"/>
                    </a:solidFill>
                    <a:latin typeface="Fredoka" panose="020B0604020202020204" charset="-79"/>
                    <a:cs typeface="Fredoka" panose="020B0604020202020204" charset="-79"/>
                  </a:rPr>
                  <a:t>. Let compound event </a:t>
                </a:r>
                <a14:m>
                  <m:oMath xmlns:m="http://schemas.openxmlformats.org/officeDocument/2006/math">
                    <m:r>
                      <a:rPr lang="en-CA" b="0" i="1" smtClean="0">
                        <a:solidFill>
                          <a:schemeClr val="accent3"/>
                        </a:solidFill>
                        <a:latin typeface="Cambria Math" panose="02040503050406030204" pitchFamily="18" charset="0"/>
                        <a:cs typeface="Fredoka" panose="020B0604020202020204" charset="-79"/>
                      </a:rPr>
                      <m:t>𝐴</m:t>
                    </m:r>
                  </m:oMath>
                </a14:m>
                <a:r>
                  <a:rPr lang="en-CA" dirty="0">
                    <a:solidFill>
                      <a:schemeClr val="accent3"/>
                    </a:solidFill>
                    <a:latin typeface="Fredoka" panose="020B0604020202020204" charset="-79"/>
                    <a:cs typeface="Fredoka" panose="020B0604020202020204" charset="-79"/>
                  </a:rPr>
                  <a:t> represent the event in which the card you pick up has a club (</a:t>
                </a:r>
                <a14:m>
                  <m:oMath xmlns:m="http://schemas.openxmlformats.org/officeDocument/2006/math">
                    <m:r>
                      <a:rPr lang="en-CA" i="1">
                        <a:latin typeface="Cambria Math" panose="02040503050406030204" pitchFamily="18" charset="0"/>
                        <a:cs typeface="Fredoka" panose="020B0604020202020204" charset="-79"/>
                      </a:rPr>
                      <m:t>𝐴</m:t>
                    </m:r>
                    <m:r>
                      <a:rPr lang="en-CA" i="1">
                        <a:latin typeface="Cambria Math" panose="02040503050406030204" pitchFamily="18" charset="0"/>
                        <a:cs typeface="Fredoka" panose="020B0604020202020204" charset="-79"/>
                      </a:rPr>
                      <m:t>={</m:t>
                    </m:r>
                    <m:r>
                      <a:rPr lang="en-CA" i="1">
                        <a:latin typeface="Cambria Math" panose="02040503050406030204" pitchFamily="18" charset="0"/>
                        <a:cs typeface="Fredoka" panose="020B0604020202020204" charset="-79"/>
                      </a:rPr>
                      <m:t>𝐴</m:t>
                    </m:r>
                    <m:r>
                      <a:rPr lang="en-CA" i="1">
                        <a:latin typeface="Cambria Math" panose="02040503050406030204" pitchFamily="18" charset="0"/>
                        <a:cs typeface="Fredoka" panose="020B0604020202020204" charset="-79"/>
                      </a:rPr>
                      <m:t>♣</m:t>
                    </m:r>
                    <m:r>
                      <a:rPr lang="en-CA" b="0" i="0" smtClean="0">
                        <a:latin typeface="Cambria Math" panose="02040503050406030204" pitchFamily="18" charset="0"/>
                        <a:cs typeface="Fredoka" panose="020B0604020202020204" charset="-79"/>
                      </a:rPr>
                      <m:t>, 2</m:t>
                    </m:r>
                    <m:r>
                      <a:rPr lang="en-CA" i="1">
                        <a:latin typeface="Cambria Math" panose="02040503050406030204" pitchFamily="18" charset="0"/>
                        <a:cs typeface="Fredoka" panose="020B0604020202020204" charset="-79"/>
                      </a:rPr>
                      <m:t>♣</m:t>
                    </m:r>
                    <m:r>
                      <a:rPr lang="en-CA" b="0" i="1" smtClean="0">
                        <a:latin typeface="Cambria Math" panose="02040503050406030204" pitchFamily="18" charset="0"/>
                        <a:cs typeface="Fredoka" panose="020B0604020202020204" charset="-79"/>
                      </a:rPr>
                      <m:t>, 3</m:t>
                    </m:r>
                    <m:r>
                      <a:rPr lang="en-CA" i="1">
                        <a:latin typeface="Cambria Math" panose="02040503050406030204" pitchFamily="18" charset="0"/>
                        <a:cs typeface="Fredoka" panose="020B0604020202020204" charset="-79"/>
                      </a:rPr>
                      <m:t>♣</m:t>
                    </m:r>
                    <m:r>
                      <a:rPr lang="en-CA" b="0" i="1" smtClean="0">
                        <a:latin typeface="Cambria Math" panose="02040503050406030204" pitchFamily="18" charset="0"/>
                        <a:cs typeface="Fredoka" panose="020B0604020202020204" charset="-79"/>
                      </a:rPr>
                      <m:t>, …}</m:t>
                    </m:r>
                  </m:oMath>
                </a14:m>
                <a:r>
                  <a:rPr lang="en-CA" dirty="0">
                    <a:solidFill>
                      <a:schemeClr val="accent3"/>
                    </a:solidFill>
                    <a:latin typeface="Fredoka" panose="020B0604020202020204" charset="-79"/>
                    <a:cs typeface="Fredoka" panose="020B0604020202020204" charset="-79"/>
                  </a:rPr>
                  <a:t>). So, </a:t>
                </a:r>
                <a14:m>
                  <m:oMath xmlns:m="http://schemas.openxmlformats.org/officeDocument/2006/math">
                    <m:r>
                      <a:rPr lang="en-CA" b="0" i="1" smtClean="0">
                        <a:solidFill>
                          <a:schemeClr val="accent3"/>
                        </a:solidFill>
                        <a:latin typeface="Cambria Math" panose="02040503050406030204" pitchFamily="18" charset="0"/>
                        <a:cs typeface="Fredoka" panose="020B0604020202020204" charset="-79"/>
                      </a:rPr>
                      <m:t>𝑃</m:t>
                    </m:r>
                    <m:d>
                      <m:dPr>
                        <m:ctrlPr>
                          <a:rPr lang="en-CA" b="0" i="1" smtClean="0">
                            <a:solidFill>
                              <a:schemeClr val="accent3"/>
                            </a:solidFill>
                            <a:latin typeface="Cambria Math" panose="02040503050406030204" pitchFamily="18" charset="0"/>
                            <a:cs typeface="Fredoka" panose="020B0604020202020204" charset="-79"/>
                          </a:rPr>
                        </m:ctrlPr>
                      </m:dPr>
                      <m:e>
                        <m:r>
                          <a:rPr lang="en-CA" b="0" i="1" smtClean="0">
                            <a:solidFill>
                              <a:schemeClr val="accent3"/>
                            </a:solidFill>
                            <a:latin typeface="Cambria Math" panose="02040503050406030204" pitchFamily="18" charset="0"/>
                            <a:cs typeface="Fredoka" panose="020B0604020202020204" charset="-79"/>
                          </a:rPr>
                          <m:t>𝐴</m:t>
                        </m:r>
                      </m:e>
                    </m:d>
                    <m:r>
                      <a:rPr lang="en-CA" b="0" i="1" smtClean="0">
                        <a:solidFill>
                          <a:schemeClr val="accent3"/>
                        </a:solidFill>
                        <a:latin typeface="Cambria Math" panose="02040503050406030204" pitchFamily="18" charset="0"/>
                        <a:cs typeface="Fredoka" panose="020B0604020202020204" charset="-79"/>
                      </a:rPr>
                      <m:t>=</m:t>
                    </m:r>
                    <m:f>
                      <m:fPr>
                        <m:ctrlPr>
                          <a:rPr lang="en-CA" b="0" i="1" smtClean="0">
                            <a:solidFill>
                              <a:schemeClr val="accent3"/>
                            </a:solidFill>
                            <a:latin typeface="Cambria Math" panose="02040503050406030204" pitchFamily="18" charset="0"/>
                            <a:cs typeface="Fredoka" panose="020B0604020202020204" charset="-79"/>
                          </a:rPr>
                        </m:ctrlPr>
                      </m:fPr>
                      <m:num>
                        <m:r>
                          <a:rPr lang="en-CA" b="0" i="1" smtClean="0">
                            <a:solidFill>
                              <a:schemeClr val="accent3"/>
                            </a:solidFill>
                            <a:latin typeface="Cambria Math" panose="02040503050406030204" pitchFamily="18" charset="0"/>
                            <a:cs typeface="Fredoka" panose="020B0604020202020204" charset="-79"/>
                          </a:rPr>
                          <m:t>13</m:t>
                        </m:r>
                      </m:num>
                      <m:den>
                        <m:r>
                          <a:rPr lang="en-CA" b="0" i="1" smtClean="0">
                            <a:solidFill>
                              <a:schemeClr val="accent3"/>
                            </a:solidFill>
                            <a:latin typeface="Cambria Math" panose="02040503050406030204" pitchFamily="18" charset="0"/>
                            <a:cs typeface="Fredoka" panose="020B0604020202020204" charset="-79"/>
                          </a:rPr>
                          <m:t>52</m:t>
                        </m:r>
                      </m:den>
                    </m:f>
                    <m:r>
                      <a:rPr lang="en-CA" b="0" i="1" smtClean="0">
                        <a:solidFill>
                          <a:schemeClr val="accent3"/>
                        </a:solidFill>
                        <a:latin typeface="Cambria Math" panose="02040503050406030204" pitchFamily="18" charset="0"/>
                        <a:cs typeface="Fredoka" panose="020B0604020202020204" charset="-79"/>
                      </a:rPr>
                      <m:t>=</m:t>
                    </m:r>
                    <m:f>
                      <m:fPr>
                        <m:ctrlPr>
                          <a:rPr lang="en-CA" b="0" i="1" smtClean="0">
                            <a:solidFill>
                              <a:schemeClr val="accent3"/>
                            </a:solidFill>
                            <a:latin typeface="Cambria Math" panose="02040503050406030204" pitchFamily="18" charset="0"/>
                            <a:cs typeface="Fredoka" panose="020B0604020202020204" charset="-79"/>
                          </a:rPr>
                        </m:ctrlPr>
                      </m:fPr>
                      <m:num>
                        <m:r>
                          <a:rPr lang="en-CA" b="0" i="1" smtClean="0">
                            <a:solidFill>
                              <a:schemeClr val="accent3"/>
                            </a:solidFill>
                            <a:latin typeface="Cambria Math" panose="02040503050406030204" pitchFamily="18" charset="0"/>
                            <a:cs typeface="Fredoka" panose="020B0604020202020204" charset="-79"/>
                          </a:rPr>
                          <m:t>1</m:t>
                        </m:r>
                      </m:num>
                      <m:den>
                        <m:r>
                          <a:rPr lang="en-CA" b="0" i="1" smtClean="0">
                            <a:solidFill>
                              <a:schemeClr val="accent3"/>
                            </a:solidFill>
                            <a:latin typeface="Cambria Math" panose="02040503050406030204" pitchFamily="18" charset="0"/>
                            <a:cs typeface="Fredoka" panose="020B0604020202020204" charset="-79"/>
                          </a:rPr>
                          <m:t>4</m:t>
                        </m:r>
                      </m:den>
                    </m:f>
                  </m:oMath>
                </a14:m>
                <a:endParaRPr lang="en-CA" dirty="0">
                  <a:solidFill>
                    <a:schemeClr val="accent3"/>
                  </a:solidFill>
                  <a:latin typeface="Fredoka" panose="020B0604020202020204" charset="-79"/>
                  <a:cs typeface="Fredoka" panose="020B0604020202020204" charset="-79"/>
                </a:endParaRPr>
              </a:p>
              <a:p>
                <a:pPr marL="139700" indent="0">
                  <a:buNone/>
                </a:pPr>
                <a:endParaRPr lang="en-CA" dirty="0"/>
              </a:p>
            </p:txBody>
          </p:sp>
        </mc:Choice>
        <mc:Fallback xmlns="">
          <p:sp>
            <p:nvSpPr>
              <p:cNvPr id="3" name="Text Placeholder 2">
                <a:extLst>
                  <a:ext uri="{FF2B5EF4-FFF2-40B4-BE49-F238E27FC236}">
                    <a16:creationId xmlns:a16="http://schemas.microsoft.com/office/drawing/2014/main" id="{0BB912E9-82B6-88D5-7933-C452FD23CD20}"/>
                  </a:ext>
                </a:extLst>
              </p:cNvPr>
              <p:cNvSpPr>
                <a:spLocks noGrp="1" noRot="1" noChangeAspect="1" noMove="1" noResize="1" noEditPoints="1" noAdjustHandles="1" noChangeArrowheads="1" noChangeShapeType="1" noTextEdit="1"/>
              </p:cNvSpPr>
              <p:nvPr>
                <p:ph type="body" idx="1"/>
              </p:nvPr>
            </p:nvSpPr>
            <p:spPr>
              <a:xfrm>
                <a:off x="720000" y="1134098"/>
                <a:ext cx="7703950" cy="3613161"/>
              </a:xfrm>
              <a:blipFill>
                <a:blip r:embed="rId3"/>
                <a:stretch>
                  <a:fillRect r="-949"/>
                </a:stretch>
              </a:blipFill>
            </p:spPr>
            <p:txBody>
              <a:bodyPr/>
              <a:lstStyle/>
              <a:p>
                <a:r>
                  <a:rPr lang="en-CA">
                    <a:noFill/>
                  </a:rPr>
                  <a:t> </a:t>
                </a:r>
              </a:p>
            </p:txBody>
          </p:sp>
        </mc:Fallback>
      </mc:AlternateContent>
      <p:sp>
        <p:nvSpPr>
          <p:cNvPr id="4" name="Rectangle 3">
            <a:extLst>
              <a:ext uri="{FF2B5EF4-FFF2-40B4-BE49-F238E27FC236}">
                <a16:creationId xmlns:a16="http://schemas.microsoft.com/office/drawing/2014/main" id="{097FE042-319D-CF94-06F3-27A545F338B0}"/>
              </a:ext>
            </a:extLst>
          </p:cNvPr>
          <p:cNvSpPr/>
          <p:nvPr/>
        </p:nvSpPr>
        <p:spPr>
          <a:xfrm>
            <a:off x="810491" y="2327564"/>
            <a:ext cx="7349836" cy="216823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1" name="Group 10">
            <a:extLst>
              <a:ext uri="{FF2B5EF4-FFF2-40B4-BE49-F238E27FC236}">
                <a16:creationId xmlns:a16="http://schemas.microsoft.com/office/drawing/2014/main" id="{54C2ABF6-29F2-BEE7-8D59-F49260058C41}"/>
              </a:ext>
            </a:extLst>
          </p:cNvPr>
          <p:cNvGrpSpPr/>
          <p:nvPr/>
        </p:nvGrpSpPr>
        <p:grpSpPr>
          <a:xfrm>
            <a:off x="8394461" y="659465"/>
            <a:ext cx="215065" cy="191069"/>
            <a:chOff x="8401880" y="657705"/>
            <a:chExt cx="215065" cy="191069"/>
          </a:xfrm>
          <a:solidFill>
            <a:schemeClr val="accent3"/>
          </a:solidFill>
        </p:grpSpPr>
        <p:sp>
          <p:nvSpPr>
            <p:cNvPr id="12" name="Isosceles Triangle 11">
              <a:hlinkClick r:id="rId4" action="ppaction://hlinksldjump"/>
              <a:extLst>
                <a:ext uri="{FF2B5EF4-FFF2-40B4-BE49-F238E27FC236}">
                  <a16:creationId xmlns:a16="http://schemas.microsoft.com/office/drawing/2014/main" id="{2AECF2DA-E557-1A11-CFB7-D16BC510ACC5}"/>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Isosceles Triangle 12">
              <a:hlinkClick r:id="rId4" action="ppaction://hlinksldjump"/>
              <a:extLst>
                <a:ext uri="{FF2B5EF4-FFF2-40B4-BE49-F238E27FC236}">
                  <a16:creationId xmlns:a16="http://schemas.microsoft.com/office/drawing/2014/main" id="{67ECBB6E-D3A2-01D4-90DB-79B0E741889F}"/>
                </a:ext>
              </a:extLst>
            </p:cNvPr>
            <p:cNvSpPr/>
            <p:nvPr/>
          </p:nvSpPr>
          <p:spPr>
            <a:xfrm rot="5400000">
              <a:off x="8473639"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6407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B9BB1-25E7-DD5C-A006-D6BD74D4BD05}"/>
              </a:ext>
            </a:extLst>
          </p:cNvPr>
          <p:cNvSpPr>
            <a:spLocks noGrp="1"/>
          </p:cNvSpPr>
          <p:nvPr>
            <p:ph type="title"/>
          </p:nvPr>
        </p:nvSpPr>
        <p:spPr>
          <a:solidFill>
            <a:schemeClr val="accent2"/>
          </a:solidFill>
        </p:spPr>
        <p:txBody>
          <a:bodyPr/>
          <a:lstStyle/>
          <a:p>
            <a:r>
              <a:rPr lang="en-CA" dirty="0"/>
              <a:t>Probability - Summary</a:t>
            </a:r>
          </a:p>
        </p:txBody>
      </p:sp>
      <p:grpSp>
        <p:nvGrpSpPr>
          <p:cNvPr id="7" name="Group 6">
            <a:extLst>
              <a:ext uri="{FF2B5EF4-FFF2-40B4-BE49-F238E27FC236}">
                <a16:creationId xmlns:a16="http://schemas.microsoft.com/office/drawing/2014/main" id="{61E3FDB4-5EE5-7708-3189-7B68A94E915F}"/>
              </a:ext>
            </a:extLst>
          </p:cNvPr>
          <p:cNvGrpSpPr/>
          <p:nvPr/>
        </p:nvGrpSpPr>
        <p:grpSpPr>
          <a:xfrm>
            <a:off x="8394461" y="659465"/>
            <a:ext cx="215065" cy="191069"/>
            <a:chOff x="8401880" y="657705"/>
            <a:chExt cx="215065" cy="191069"/>
          </a:xfrm>
          <a:solidFill>
            <a:schemeClr val="accent3"/>
          </a:solidFill>
        </p:grpSpPr>
        <p:sp>
          <p:nvSpPr>
            <p:cNvPr id="8" name="Isosceles Triangle 7">
              <a:hlinkClick r:id="rId3" action="ppaction://hlinksldjump"/>
              <a:extLst>
                <a:ext uri="{FF2B5EF4-FFF2-40B4-BE49-F238E27FC236}">
                  <a16:creationId xmlns:a16="http://schemas.microsoft.com/office/drawing/2014/main" id="{C74CB92F-96EB-F28F-9485-ADF5F1EF56C1}"/>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Isosceles Triangle 8">
              <a:hlinkClick r:id="rId3" action="ppaction://hlinksldjump"/>
              <a:extLst>
                <a:ext uri="{FF2B5EF4-FFF2-40B4-BE49-F238E27FC236}">
                  <a16:creationId xmlns:a16="http://schemas.microsoft.com/office/drawing/2014/main" id="{AB24CEB8-9124-C2C7-1E9C-DD246C9B9FAA}"/>
                </a:ext>
              </a:extLst>
            </p:cNvPr>
            <p:cNvSpPr/>
            <p:nvPr/>
          </p:nvSpPr>
          <p:spPr>
            <a:xfrm rot="5400000">
              <a:off x="8473639"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1" name="Text Placeholder 10">
            <a:extLst>
              <a:ext uri="{FF2B5EF4-FFF2-40B4-BE49-F238E27FC236}">
                <a16:creationId xmlns:a16="http://schemas.microsoft.com/office/drawing/2014/main" id="{F26A6136-DDE1-861D-7B6F-763319F73407}"/>
              </a:ext>
            </a:extLst>
          </p:cNvPr>
          <p:cNvSpPr>
            <a:spLocks noGrp="1"/>
          </p:cNvSpPr>
          <p:nvPr>
            <p:ph type="body" idx="1"/>
          </p:nvPr>
        </p:nvSpPr>
        <p:spPr/>
        <p:txBody>
          <a:bodyPr/>
          <a:lstStyle/>
          <a:p>
            <a:pPr marL="139700" indent="0">
              <a:buNone/>
            </a:pPr>
            <a:r>
              <a:rPr lang="en-US" sz="1800" dirty="0"/>
              <a:t>Overall, when solving problems where you need to find the probability of a complex event, use the following steps: </a:t>
            </a:r>
          </a:p>
        </p:txBody>
      </p:sp>
      <p:sp>
        <p:nvSpPr>
          <p:cNvPr id="12" name="Subtitle 2">
            <a:extLst>
              <a:ext uri="{FF2B5EF4-FFF2-40B4-BE49-F238E27FC236}">
                <a16:creationId xmlns:a16="http://schemas.microsoft.com/office/drawing/2014/main" id="{18F68D8E-BE43-C742-C08F-2DFDF01647DE}"/>
              </a:ext>
            </a:extLst>
          </p:cNvPr>
          <p:cNvSpPr txBox="1">
            <a:spLocks/>
          </p:cNvSpPr>
          <p:nvPr/>
        </p:nvSpPr>
        <p:spPr>
          <a:xfrm>
            <a:off x="1712125" y="2109141"/>
            <a:ext cx="6052799" cy="4063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1pPr>
            <a:lvl2pPr marL="914400" marR="0" lvl="1"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2pPr>
            <a:lvl3pPr marL="1371600" marR="0" lvl="2"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3pPr>
            <a:lvl4pPr marL="1828800" marR="0" lvl="3"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4pPr>
            <a:lvl5pPr marL="2286000" marR="0" lvl="4"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5pPr>
            <a:lvl6pPr marL="2743200" marR="0" lvl="5"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6pPr>
            <a:lvl7pPr marL="3200400" marR="0" lvl="6"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7pPr>
            <a:lvl8pPr marL="3657600" marR="0" lvl="7"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8pPr>
            <a:lvl9pPr marL="4114800" marR="0" lvl="8"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9pPr>
          </a:lstStyle>
          <a:p>
            <a:pPr marL="139700" indent="0">
              <a:buNone/>
            </a:pPr>
            <a:r>
              <a:rPr lang="en-CA" sz="1600" dirty="0"/>
              <a:t>Define the sample space as simple events</a:t>
            </a:r>
          </a:p>
        </p:txBody>
      </p:sp>
      <p:sp>
        <p:nvSpPr>
          <p:cNvPr id="13" name="TextBox 12">
            <a:extLst>
              <a:ext uri="{FF2B5EF4-FFF2-40B4-BE49-F238E27FC236}">
                <a16:creationId xmlns:a16="http://schemas.microsoft.com/office/drawing/2014/main" id="{03D74752-7F40-28F7-1667-7262D7FA127F}"/>
              </a:ext>
            </a:extLst>
          </p:cNvPr>
          <p:cNvSpPr txBox="1"/>
          <p:nvPr/>
        </p:nvSpPr>
        <p:spPr>
          <a:xfrm>
            <a:off x="1883380" y="2979605"/>
            <a:ext cx="5861311" cy="584775"/>
          </a:xfrm>
          <a:prstGeom prst="rect">
            <a:avLst/>
          </a:prstGeom>
          <a:noFill/>
        </p:spPr>
        <p:txBody>
          <a:bodyPr wrap="square" rtlCol="0" anchor="ctr">
            <a:spAutoFit/>
          </a:bodyPr>
          <a:lstStyle/>
          <a:p>
            <a:pPr lvl="1"/>
            <a:r>
              <a:rPr lang="en-CA" sz="1600" dirty="0">
                <a:solidFill>
                  <a:schemeClr val="accent3"/>
                </a:solidFill>
                <a:latin typeface="Fredoka" panose="020B0604020202020204" charset="-79"/>
                <a:cs typeface="Fredoka" panose="020B0604020202020204" charset="-79"/>
              </a:rPr>
              <a:t>Define the complex events as a combination of simple events in the sample space</a:t>
            </a:r>
          </a:p>
        </p:txBody>
      </p:sp>
      <p:sp>
        <p:nvSpPr>
          <p:cNvPr id="14" name="Oval 13">
            <a:extLst>
              <a:ext uri="{FF2B5EF4-FFF2-40B4-BE49-F238E27FC236}">
                <a16:creationId xmlns:a16="http://schemas.microsoft.com/office/drawing/2014/main" id="{A851E529-7791-E683-2940-872E5F5018D4}"/>
              </a:ext>
            </a:extLst>
          </p:cNvPr>
          <p:cNvSpPr/>
          <p:nvPr/>
        </p:nvSpPr>
        <p:spPr>
          <a:xfrm>
            <a:off x="935229" y="1940565"/>
            <a:ext cx="776896" cy="768000"/>
          </a:xfrm>
          <a:prstGeom prst="ellipse">
            <a:avLst/>
          </a:prstGeom>
          <a:solidFill>
            <a:schemeClr val="bg1"/>
          </a:solidFill>
          <a:ln w="63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3000" dirty="0">
                <a:solidFill>
                  <a:schemeClr val="accent3"/>
                </a:solidFill>
                <a:latin typeface="Staatliches" pitchFamily="2" charset="0"/>
              </a:rPr>
              <a:t>1</a:t>
            </a:r>
          </a:p>
        </p:txBody>
      </p:sp>
      <p:sp>
        <p:nvSpPr>
          <p:cNvPr id="15" name="Oval 14">
            <a:extLst>
              <a:ext uri="{FF2B5EF4-FFF2-40B4-BE49-F238E27FC236}">
                <a16:creationId xmlns:a16="http://schemas.microsoft.com/office/drawing/2014/main" id="{8532231B-E0A1-FD8D-A709-E2AAA48260E8}"/>
              </a:ext>
            </a:extLst>
          </p:cNvPr>
          <p:cNvSpPr/>
          <p:nvPr/>
        </p:nvSpPr>
        <p:spPr>
          <a:xfrm>
            <a:off x="935229" y="2887993"/>
            <a:ext cx="776896" cy="768000"/>
          </a:xfrm>
          <a:prstGeom prst="ellipse">
            <a:avLst/>
          </a:prstGeom>
          <a:solidFill>
            <a:schemeClr val="bg2"/>
          </a:solidFill>
          <a:ln w="63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3000" dirty="0">
                <a:solidFill>
                  <a:schemeClr val="accent3"/>
                </a:solidFill>
                <a:latin typeface="Staatliches" pitchFamily="2" charset="0"/>
              </a:rPr>
              <a:t>2</a:t>
            </a:r>
          </a:p>
        </p:txBody>
      </p:sp>
      <p:sp>
        <p:nvSpPr>
          <p:cNvPr id="16" name="Oval 15">
            <a:extLst>
              <a:ext uri="{FF2B5EF4-FFF2-40B4-BE49-F238E27FC236}">
                <a16:creationId xmlns:a16="http://schemas.microsoft.com/office/drawing/2014/main" id="{AD12F5F5-663D-12A1-DCE9-093F0A725E49}"/>
              </a:ext>
            </a:extLst>
          </p:cNvPr>
          <p:cNvSpPr/>
          <p:nvPr/>
        </p:nvSpPr>
        <p:spPr>
          <a:xfrm>
            <a:off x="935230" y="3835422"/>
            <a:ext cx="776896" cy="768000"/>
          </a:xfrm>
          <a:prstGeom prst="ellipse">
            <a:avLst/>
          </a:prstGeom>
          <a:solidFill>
            <a:schemeClr val="tx2"/>
          </a:solidFill>
          <a:ln w="63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3000" dirty="0">
                <a:solidFill>
                  <a:schemeClr val="accent3"/>
                </a:solidFill>
                <a:latin typeface="Staatliches" pitchFamily="2" charset="0"/>
              </a:rPr>
              <a:t>3</a:t>
            </a:r>
          </a:p>
        </p:txBody>
      </p:sp>
      <p:sp>
        <p:nvSpPr>
          <p:cNvPr id="17" name="TextBox 16">
            <a:extLst>
              <a:ext uri="{FF2B5EF4-FFF2-40B4-BE49-F238E27FC236}">
                <a16:creationId xmlns:a16="http://schemas.microsoft.com/office/drawing/2014/main" id="{6CE84531-F345-B132-9A3D-EC1439017863}"/>
              </a:ext>
            </a:extLst>
          </p:cNvPr>
          <p:cNvSpPr txBox="1"/>
          <p:nvPr/>
        </p:nvSpPr>
        <p:spPr>
          <a:xfrm>
            <a:off x="1850874" y="3927034"/>
            <a:ext cx="5914050" cy="584775"/>
          </a:xfrm>
          <a:prstGeom prst="rect">
            <a:avLst/>
          </a:prstGeom>
          <a:noFill/>
        </p:spPr>
        <p:txBody>
          <a:bodyPr wrap="square" rtlCol="0" anchor="ctr">
            <a:spAutoFit/>
          </a:bodyPr>
          <a:lstStyle/>
          <a:p>
            <a:r>
              <a:rPr lang="en-CA" sz="1600" dirty="0">
                <a:solidFill>
                  <a:schemeClr val="accent3"/>
                </a:solidFill>
                <a:latin typeface="Fredoka" panose="020B0604020202020204" charset="-79"/>
                <a:cs typeface="Fredoka" panose="020B0604020202020204" charset="-79"/>
              </a:rPr>
              <a:t>Calculate the probability using the simple events that make up the complex event</a:t>
            </a:r>
          </a:p>
        </p:txBody>
      </p:sp>
    </p:spTree>
    <p:extLst>
      <p:ext uri="{BB962C8B-B14F-4D97-AF65-F5344CB8AC3E}">
        <p14:creationId xmlns:p14="http://schemas.microsoft.com/office/powerpoint/2010/main" val="2108584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B9BB1-25E7-DD5C-A006-D6BD74D4BD05}"/>
              </a:ext>
            </a:extLst>
          </p:cNvPr>
          <p:cNvSpPr>
            <a:spLocks noGrp="1"/>
          </p:cNvSpPr>
          <p:nvPr>
            <p:ph type="title"/>
          </p:nvPr>
        </p:nvSpPr>
        <p:spPr>
          <a:solidFill>
            <a:schemeClr val="accent2"/>
          </a:solidFill>
        </p:spPr>
        <p:txBody>
          <a:bodyPr/>
          <a:lstStyle/>
          <a:p>
            <a:r>
              <a:rPr lang="en-CA" dirty="0"/>
              <a:t>Determining event/sample space size</a:t>
            </a:r>
          </a:p>
        </p:txBody>
      </p:sp>
      <p:grpSp>
        <p:nvGrpSpPr>
          <p:cNvPr id="10" name="Group 9">
            <a:extLst>
              <a:ext uri="{FF2B5EF4-FFF2-40B4-BE49-F238E27FC236}">
                <a16:creationId xmlns:a16="http://schemas.microsoft.com/office/drawing/2014/main" id="{EDE64F23-BE4B-BBAD-5E56-0858C872E198}"/>
              </a:ext>
            </a:extLst>
          </p:cNvPr>
          <p:cNvGrpSpPr/>
          <p:nvPr/>
        </p:nvGrpSpPr>
        <p:grpSpPr>
          <a:xfrm>
            <a:off x="8394461" y="659465"/>
            <a:ext cx="215065" cy="191069"/>
            <a:chOff x="8401880" y="657705"/>
            <a:chExt cx="215065" cy="191069"/>
          </a:xfrm>
          <a:solidFill>
            <a:schemeClr val="accent3"/>
          </a:solidFill>
        </p:grpSpPr>
        <p:sp>
          <p:nvSpPr>
            <p:cNvPr id="12" name="Isosceles Triangle 11">
              <a:hlinkClick r:id="rId2" action="ppaction://hlinksldjump"/>
              <a:extLst>
                <a:ext uri="{FF2B5EF4-FFF2-40B4-BE49-F238E27FC236}">
                  <a16:creationId xmlns:a16="http://schemas.microsoft.com/office/drawing/2014/main" id="{86FF6086-D295-E086-7949-58C47F49C782}"/>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Isosceles Triangle 12">
              <a:hlinkClick r:id="rId2" action="ppaction://hlinksldjump"/>
              <a:extLst>
                <a:ext uri="{FF2B5EF4-FFF2-40B4-BE49-F238E27FC236}">
                  <a16:creationId xmlns:a16="http://schemas.microsoft.com/office/drawing/2014/main" id="{EF61C8E8-A150-620F-0237-9A16D8B913C0}"/>
                </a:ext>
              </a:extLst>
            </p:cNvPr>
            <p:cNvSpPr/>
            <p:nvPr/>
          </p:nvSpPr>
          <p:spPr>
            <a:xfrm rot="5400000">
              <a:off x="8473639"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0DB22070-A058-127C-6B24-4A7A55398AA2}"/>
                  </a:ext>
                </a:extLst>
              </p:cNvPr>
              <p:cNvSpPr/>
              <p:nvPr/>
            </p:nvSpPr>
            <p:spPr>
              <a:xfrm>
                <a:off x="720000" y="1249628"/>
                <a:ext cx="3740727" cy="161720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39700"/>
                <a:r>
                  <a:rPr lang="en-CA" dirty="0">
                    <a:solidFill>
                      <a:schemeClr val="accent3"/>
                    </a:solidFill>
                    <a:latin typeface="Fredoka" panose="020B0604020202020204" charset="-79"/>
                    <a:cs typeface="Fredoka" panose="020B0604020202020204" charset="-79"/>
                  </a:rPr>
                  <a:t>Factorial (</a:t>
                </a:r>
                <a14:m>
                  <m:oMath xmlns:m="http://schemas.openxmlformats.org/officeDocument/2006/math">
                    <m:r>
                      <a:rPr lang="en-CA" i="1">
                        <a:solidFill>
                          <a:schemeClr val="accent3"/>
                        </a:solidFill>
                        <a:latin typeface="Cambria Math" panose="02040503050406030204" pitchFamily="18" charset="0"/>
                      </a:rPr>
                      <m:t>𝑛</m:t>
                    </m:r>
                    <m:r>
                      <a:rPr lang="en-CA" i="1">
                        <a:solidFill>
                          <a:schemeClr val="accent3"/>
                        </a:solidFill>
                        <a:latin typeface="Cambria Math" panose="02040503050406030204" pitchFamily="18" charset="0"/>
                      </a:rPr>
                      <m:t>!</m:t>
                    </m:r>
                  </m:oMath>
                </a14:m>
                <a:r>
                  <a:rPr lang="en-CA" dirty="0">
                    <a:solidFill>
                      <a:schemeClr val="accent3"/>
                    </a:solidFill>
                    <a:latin typeface="Fredoka" panose="020B0604020202020204" charset="-79"/>
                    <a:cs typeface="Fredoka" panose="020B0604020202020204" charset="-79"/>
                  </a:rPr>
                  <a:t>) – Arrangements of length </a:t>
                </a:r>
                <a14:m>
                  <m:oMath xmlns:m="http://schemas.openxmlformats.org/officeDocument/2006/math">
                    <m:r>
                      <a:rPr lang="en-CA" i="1">
                        <a:solidFill>
                          <a:schemeClr val="accent3"/>
                        </a:solidFill>
                        <a:latin typeface="Cambria Math" panose="02040503050406030204" pitchFamily="18" charset="0"/>
                      </a:rPr>
                      <m:t>𝑛</m:t>
                    </m:r>
                  </m:oMath>
                </a14:m>
                <a:r>
                  <a:rPr lang="en-CA" dirty="0">
                    <a:solidFill>
                      <a:schemeClr val="accent3"/>
                    </a:solidFill>
                    <a:latin typeface="Fredoka" panose="020B0604020202020204" charset="-79"/>
                    <a:cs typeface="Fredoka" panose="020B0604020202020204" charset="-79"/>
                  </a:rPr>
                  <a:t> selecting from </a:t>
                </a:r>
                <a14:m>
                  <m:oMath xmlns:m="http://schemas.openxmlformats.org/officeDocument/2006/math">
                    <m:r>
                      <a:rPr lang="en-CA" i="1">
                        <a:solidFill>
                          <a:schemeClr val="accent3"/>
                        </a:solidFill>
                        <a:latin typeface="Cambria Math" panose="02040503050406030204" pitchFamily="18" charset="0"/>
                      </a:rPr>
                      <m:t>𝑛</m:t>
                    </m:r>
                  </m:oMath>
                </a14:m>
                <a:r>
                  <a:rPr lang="en-CA" dirty="0">
                    <a:solidFill>
                      <a:schemeClr val="accent3"/>
                    </a:solidFill>
                    <a:latin typeface="Fredoka" panose="020B0604020202020204" charset="-79"/>
                    <a:cs typeface="Fredoka" panose="020B0604020202020204" charset="-79"/>
                  </a:rPr>
                  <a:t> symbols /elements without replacement</a:t>
                </a:r>
              </a:p>
            </p:txBody>
          </p:sp>
        </mc:Choice>
        <mc:Fallback xmlns="">
          <p:sp>
            <p:nvSpPr>
              <p:cNvPr id="4" name="Rectangle: Rounded Corners 3">
                <a:extLst>
                  <a:ext uri="{FF2B5EF4-FFF2-40B4-BE49-F238E27FC236}">
                    <a16:creationId xmlns:a16="http://schemas.microsoft.com/office/drawing/2014/main" id="{0DB22070-A058-127C-6B24-4A7A55398AA2}"/>
                  </a:ext>
                </a:extLst>
              </p:cNvPr>
              <p:cNvSpPr>
                <a:spLocks noRot="1" noChangeAspect="1" noMove="1" noResize="1" noEditPoints="1" noAdjustHandles="1" noChangeArrowheads="1" noChangeShapeType="1" noTextEdit="1"/>
              </p:cNvSpPr>
              <p:nvPr/>
            </p:nvSpPr>
            <p:spPr>
              <a:xfrm>
                <a:off x="720000" y="1249628"/>
                <a:ext cx="3740727" cy="1617203"/>
              </a:xfrm>
              <a:prstGeom prst="roundRect">
                <a:avLst/>
              </a:prstGeom>
              <a:blipFill>
                <a:blip r:embed="rId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41A4AA7C-8960-48CA-C4AC-987D01F2B96A}"/>
                  </a:ext>
                </a:extLst>
              </p:cNvPr>
              <p:cNvSpPr/>
              <p:nvPr/>
            </p:nvSpPr>
            <p:spPr>
              <a:xfrm>
                <a:off x="4683223" y="1249628"/>
                <a:ext cx="3740727" cy="161720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A" sz="1400" b="0" dirty="0">
                    <a:solidFill>
                      <a:schemeClr val="accent3"/>
                    </a:solidFill>
                    <a:latin typeface="Fredoka" panose="020B0604020202020204" charset="-79"/>
                    <a:cs typeface="Fredoka" panose="020B0604020202020204" charset="-79"/>
                  </a:rPr>
                  <a:t> </a:t>
                </a:r>
                <a14:m>
                  <m:oMath xmlns:m="http://schemas.openxmlformats.org/officeDocument/2006/math">
                    <m:r>
                      <a:rPr lang="en-CA" sz="1400" b="0" i="1" smtClean="0">
                        <a:solidFill>
                          <a:schemeClr val="accent3"/>
                        </a:solidFill>
                        <a:latin typeface="Cambria Math" panose="02040503050406030204" pitchFamily="18" charset="0"/>
                      </a:rPr>
                      <m:t>𝑛</m:t>
                    </m:r>
                  </m:oMath>
                </a14:m>
                <a:r>
                  <a:rPr lang="en-CA" sz="1400" dirty="0">
                    <a:solidFill>
                      <a:schemeClr val="accent3"/>
                    </a:solidFill>
                    <a:latin typeface="Fredoka" panose="020B0604020202020204" charset="-79"/>
                    <a:cs typeface="Fredoka" panose="020B0604020202020204" charset="-79"/>
                  </a:rPr>
                  <a:t> to </a:t>
                </a:r>
                <a14:m>
                  <m:oMath xmlns:m="http://schemas.openxmlformats.org/officeDocument/2006/math">
                    <m:r>
                      <a:rPr lang="en-CA" sz="1400" b="0" i="1" smtClean="0">
                        <a:solidFill>
                          <a:schemeClr val="accent3"/>
                        </a:solidFill>
                        <a:latin typeface="Cambria Math" panose="02040503050406030204" pitchFamily="18" charset="0"/>
                      </a:rPr>
                      <m:t>𝑘</m:t>
                    </m:r>
                  </m:oMath>
                </a14:m>
                <a:r>
                  <a:rPr lang="en-CA" sz="1400" dirty="0">
                    <a:solidFill>
                      <a:schemeClr val="accent3"/>
                    </a:solidFill>
                    <a:latin typeface="Fredoka" panose="020B0604020202020204" charset="-79"/>
                    <a:cs typeface="Fredoka" panose="020B0604020202020204" charset="-79"/>
                  </a:rPr>
                  <a:t> factors (</a:t>
                </a:r>
                <a14:m>
                  <m:oMath xmlns:m="http://schemas.openxmlformats.org/officeDocument/2006/math">
                    <m:sSup>
                      <m:sSupPr>
                        <m:ctrlPr>
                          <a:rPr lang="en-CA" sz="1400" b="0" i="1" smtClean="0">
                            <a:solidFill>
                              <a:schemeClr val="accent3"/>
                            </a:solidFill>
                            <a:latin typeface="Cambria Math" panose="02040503050406030204" pitchFamily="18" charset="0"/>
                          </a:rPr>
                        </m:ctrlPr>
                      </m:sSupPr>
                      <m:e>
                        <m:r>
                          <a:rPr lang="en-CA" sz="1400" i="1">
                            <a:solidFill>
                              <a:schemeClr val="accent3"/>
                            </a:solidFill>
                            <a:latin typeface="Cambria Math" panose="02040503050406030204" pitchFamily="18" charset="0"/>
                          </a:rPr>
                          <m:t>𝑛</m:t>
                        </m:r>
                      </m:e>
                      <m:sup>
                        <m:r>
                          <a:rPr lang="en-CA" sz="1400" b="0" i="1" smtClean="0">
                            <a:solidFill>
                              <a:schemeClr val="accent3"/>
                            </a:solidFill>
                            <a:latin typeface="Cambria Math" panose="02040503050406030204" pitchFamily="18" charset="0"/>
                          </a:rPr>
                          <m:t>(</m:t>
                        </m:r>
                        <m:r>
                          <a:rPr lang="en-CA" sz="1400" b="0" i="1" smtClean="0">
                            <a:solidFill>
                              <a:schemeClr val="accent3"/>
                            </a:solidFill>
                            <a:latin typeface="Cambria Math" panose="02040503050406030204" pitchFamily="18" charset="0"/>
                          </a:rPr>
                          <m:t>𝑘</m:t>
                        </m:r>
                        <m:r>
                          <a:rPr lang="en-CA" sz="1400" b="0" i="1" smtClean="0">
                            <a:solidFill>
                              <a:schemeClr val="accent3"/>
                            </a:solidFill>
                            <a:latin typeface="Cambria Math" panose="02040503050406030204" pitchFamily="18" charset="0"/>
                          </a:rPr>
                          <m:t>)</m:t>
                        </m:r>
                      </m:sup>
                    </m:sSup>
                    <m:r>
                      <a:rPr lang="en-CA" sz="1400" b="0" i="1" smtClean="0">
                        <a:solidFill>
                          <a:schemeClr val="accent3"/>
                        </a:solidFill>
                        <a:latin typeface="Cambria Math" panose="02040503050406030204" pitchFamily="18" charset="0"/>
                      </a:rPr>
                      <m:t>=</m:t>
                    </m:r>
                    <m:f>
                      <m:fPr>
                        <m:ctrlPr>
                          <a:rPr lang="en-CA" sz="1400" b="0" i="1" smtClean="0">
                            <a:solidFill>
                              <a:schemeClr val="accent3"/>
                            </a:solidFill>
                            <a:latin typeface="Cambria Math" panose="02040503050406030204" pitchFamily="18" charset="0"/>
                          </a:rPr>
                        </m:ctrlPr>
                      </m:fPr>
                      <m:num>
                        <m:r>
                          <a:rPr lang="en-CA" sz="1400" b="0" i="1" smtClean="0">
                            <a:solidFill>
                              <a:schemeClr val="accent3"/>
                            </a:solidFill>
                            <a:latin typeface="Cambria Math" panose="02040503050406030204" pitchFamily="18" charset="0"/>
                          </a:rPr>
                          <m:t>𝑛</m:t>
                        </m:r>
                        <m:r>
                          <a:rPr lang="en-CA" sz="1400" b="0" i="1" smtClean="0">
                            <a:solidFill>
                              <a:schemeClr val="accent3"/>
                            </a:solidFill>
                            <a:latin typeface="Cambria Math" panose="02040503050406030204" pitchFamily="18" charset="0"/>
                          </a:rPr>
                          <m:t>!</m:t>
                        </m:r>
                      </m:num>
                      <m:den>
                        <m:d>
                          <m:dPr>
                            <m:ctrlPr>
                              <a:rPr lang="en-CA" sz="1400" b="0" i="1" smtClean="0">
                                <a:solidFill>
                                  <a:schemeClr val="accent3"/>
                                </a:solidFill>
                                <a:latin typeface="Cambria Math" panose="02040503050406030204" pitchFamily="18" charset="0"/>
                              </a:rPr>
                            </m:ctrlPr>
                          </m:dPr>
                          <m:e>
                            <m:r>
                              <a:rPr lang="en-CA" sz="1400" b="0" i="1" smtClean="0">
                                <a:solidFill>
                                  <a:schemeClr val="accent3"/>
                                </a:solidFill>
                                <a:latin typeface="Cambria Math" panose="02040503050406030204" pitchFamily="18" charset="0"/>
                              </a:rPr>
                              <m:t>𝑛</m:t>
                            </m:r>
                            <m:r>
                              <a:rPr lang="en-CA" sz="1400" b="0" i="1" smtClean="0">
                                <a:solidFill>
                                  <a:schemeClr val="accent3"/>
                                </a:solidFill>
                                <a:latin typeface="Cambria Math" panose="02040503050406030204" pitchFamily="18" charset="0"/>
                              </a:rPr>
                              <m:t>−</m:t>
                            </m:r>
                            <m:r>
                              <a:rPr lang="en-CA" sz="1400" b="0" i="1" smtClean="0">
                                <a:solidFill>
                                  <a:schemeClr val="accent3"/>
                                </a:solidFill>
                                <a:latin typeface="Cambria Math" panose="02040503050406030204" pitchFamily="18" charset="0"/>
                              </a:rPr>
                              <m:t>𝑘</m:t>
                            </m:r>
                          </m:e>
                        </m:d>
                        <m:r>
                          <a:rPr lang="en-CA" sz="1400" b="0" i="1" smtClean="0">
                            <a:solidFill>
                              <a:schemeClr val="accent3"/>
                            </a:solidFill>
                            <a:latin typeface="Cambria Math" panose="02040503050406030204" pitchFamily="18" charset="0"/>
                          </a:rPr>
                          <m:t>!</m:t>
                        </m:r>
                      </m:den>
                    </m:f>
                  </m:oMath>
                </a14:m>
                <a:r>
                  <a:rPr lang="en-CA" sz="1400" dirty="0">
                    <a:solidFill>
                      <a:schemeClr val="accent3"/>
                    </a:solidFill>
                    <a:latin typeface="Fredoka" panose="020B0604020202020204" charset="-79"/>
                    <a:cs typeface="Fredoka" panose="020B0604020202020204" charset="-79"/>
                  </a:rPr>
                  <a:t>) – Arrangements of length </a:t>
                </a:r>
                <a14:m>
                  <m:oMath xmlns:m="http://schemas.openxmlformats.org/officeDocument/2006/math">
                    <m:r>
                      <a:rPr lang="en-CA" sz="1400" b="0" i="1" smtClean="0">
                        <a:solidFill>
                          <a:schemeClr val="accent3"/>
                        </a:solidFill>
                        <a:latin typeface="Cambria Math" panose="02040503050406030204" pitchFamily="18" charset="0"/>
                      </a:rPr>
                      <m:t>𝑘</m:t>
                    </m:r>
                  </m:oMath>
                </a14:m>
                <a:r>
                  <a:rPr lang="en-CA" sz="1400" dirty="0">
                    <a:solidFill>
                      <a:schemeClr val="accent3"/>
                    </a:solidFill>
                    <a:latin typeface="Fredoka" panose="020B0604020202020204" charset="-79"/>
                    <a:cs typeface="Fredoka" panose="020B0604020202020204" charset="-79"/>
                  </a:rPr>
                  <a:t> selecting from </a:t>
                </a:r>
                <a14:m>
                  <m:oMath xmlns:m="http://schemas.openxmlformats.org/officeDocument/2006/math">
                    <m:r>
                      <a:rPr lang="en-CA" sz="1400" i="1">
                        <a:solidFill>
                          <a:schemeClr val="accent3"/>
                        </a:solidFill>
                        <a:latin typeface="Cambria Math" panose="02040503050406030204" pitchFamily="18" charset="0"/>
                      </a:rPr>
                      <m:t>𝑛</m:t>
                    </m:r>
                  </m:oMath>
                </a14:m>
                <a:r>
                  <a:rPr lang="en-CA" sz="1400" dirty="0">
                    <a:solidFill>
                      <a:schemeClr val="accent3"/>
                    </a:solidFill>
                    <a:latin typeface="Fredoka" panose="020B0604020202020204" charset="-79"/>
                    <a:cs typeface="Fredoka" panose="020B0604020202020204" charset="-79"/>
                  </a:rPr>
                  <a:t> symbols /elements without replacement </a:t>
                </a:r>
                <a:endParaRPr lang="en-CA" sz="1400" b="0" i="1" dirty="0">
                  <a:solidFill>
                    <a:schemeClr val="accent3"/>
                  </a:solidFill>
                  <a:latin typeface="Fredoka" panose="020B0604020202020204" charset="-79"/>
                  <a:cs typeface="Fredoka" panose="020B0604020202020204" charset="-79"/>
                </a:endParaRPr>
              </a:p>
            </p:txBody>
          </p:sp>
        </mc:Choice>
        <mc:Fallback xmlns="">
          <p:sp>
            <p:nvSpPr>
              <p:cNvPr id="5" name="Rectangle: Rounded Corners 4">
                <a:extLst>
                  <a:ext uri="{FF2B5EF4-FFF2-40B4-BE49-F238E27FC236}">
                    <a16:creationId xmlns:a16="http://schemas.microsoft.com/office/drawing/2014/main" id="{41A4AA7C-8960-48CA-C4AC-987D01F2B96A}"/>
                  </a:ext>
                </a:extLst>
              </p:cNvPr>
              <p:cNvSpPr>
                <a:spLocks noRot="1" noChangeAspect="1" noMove="1" noResize="1" noEditPoints="1" noAdjustHandles="1" noChangeArrowheads="1" noChangeShapeType="1" noTextEdit="1"/>
              </p:cNvSpPr>
              <p:nvPr/>
            </p:nvSpPr>
            <p:spPr>
              <a:xfrm>
                <a:off x="4683223" y="1249628"/>
                <a:ext cx="3740727" cy="1617203"/>
              </a:xfrm>
              <a:prstGeom prst="roundRect">
                <a:avLst/>
              </a:prstGeom>
              <a:blipFill>
                <a:blip r:embed="rId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E91E10E1-2B9A-1612-9596-8ED7575636B0}"/>
                  </a:ext>
                </a:extLst>
              </p:cNvPr>
              <p:cNvSpPr/>
              <p:nvPr/>
            </p:nvSpPr>
            <p:spPr>
              <a:xfrm>
                <a:off x="720000" y="3074296"/>
                <a:ext cx="3740727" cy="161720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A" sz="1400" b="0" dirty="0">
                    <a:solidFill>
                      <a:schemeClr val="accent3"/>
                    </a:solidFill>
                    <a:latin typeface="Fredoka" panose="020B0604020202020204" charset="-79"/>
                    <a:cs typeface="Fredoka" panose="020B0604020202020204" charset="-79"/>
                  </a:rPr>
                  <a:t> </a:t>
                </a:r>
                <a14:m>
                  <m:oMath xmlns:m="http://schemas.openxmlformats.org/officeDocument/2006/math">
                    <m:sSup>
                      <m:sSupPr>
                        <m:ctrlPr>
                          <a:rPr lang="en-CA" sz="1400" b="0" i="1" smtClean="0">
                            <a:solidFill>
                              <a:schemeClr val="accent3"/>
                            </a:solidFill>
                            <a:latin typeface="Cambria Math" panose="02040503050406030204" pitchFamily="18" charset="0"/>
                          </a:rPr>
                        </m:ctrlPr>
                      </m:sSupPr>
                      <m:e>
                        <m:r>
                          <a:rPr lang="en-CA" sz="1400" b="0" i="1" smtClean="0">
                            <a:solidFill>
                              <a:schemeClr val="accent3"/>
                            </a:solidFill>
                            <a:latin typeface="Cambria Math" panose="02040503050406030204" pitchFamily="18" charset="0"/>
                          </a:rPr>
                          <m:t>𝑛</m:t>
                        </m:r>
                      </m:e>
                      <m:sup>
                        <m:r>
                          <a:rPr lang="en-CA" sz="1400" b="0" i="1" smtClean="0">
                            <a:solidFill>
                              <a:schemeClr val="accent3"/>
                            </a:solidFill>
                            <a:latin typeface="Cambria Math" panose="02040503050406030204" pitchFamily="18" charset="0"/>
                          </a:rPr>
                          <m:t>𝑘</m:t>
                        </m:r>
                      </m:sup>
                    </m:sSup>
                  </m:oMath>
                </a14:m>
                <a:r>
                  <a:rPr lang="en-CA" sz="1400" dirty="0">
                    <a:solidFill>
                      <a:schemeClr val="accent3"/>
                    </a:solidFill>
                    <a:latin typeface="Fredoka" panose="020B0604020202020204" charset="-79"/>
                    <a:cs typeface="Fredoka" panose="020B0604020202020204" charset="-79"/>
                  </a:rPr>
                  <a:t> - Arrangements of length </a:t>
                </a:r>
                <a14:m>
                  <m:oMath xmlns:m="http://schemas.openxmlformats.org/officeDocument/2006/math">
                    <m:r>
                      <a:rPr lang="en-CA" sz="1400" b="0" i="1" smtClean="0">
                        <a:solidFill>
                          <a:schemeClr val="accent3"/>
                        </a:solidFill>
                        <a:latin typeface="Cambria Math" panose="02040503050406030204" pitchFamily="18" charset="0"/>
                      </a:rPr>
                      <m:t>𝑘</m:t>
                    </m:r>
                  </m:oMath>
                </a14:m>
                <a:r>
                  <a:rPr lang="en-CA" sz="1400" dirty="0">
                    <a:solidFill>
                      <a:schemeClr val="accent3"/>
                    </a:solidFill>
                    <a:latin typeface="Fredoka" panose="020B0604020202020204" charset="-79"/>
                    <a:cs typeface="Fredoka" panose="020B0604020202020204" charset="-79"/>
                  </a:rPr>
                  <a:t> selecting from </a:t>
                </a:r>
                <a14:m>
                  <m:oMath xmlns:m="http://schemas.openxmlformats.org/officeDocument/2006/math">
                    <m:r>
                      <a:rPr lang="en-CA" sz="1400" i="1">
                        <a:solidFill>
                          <a:schemeClr val="accent3"/>
                        </a:solidFill>
                        <a:latin typeface="Cambria Math" panose="02040503050406030204" pitchFamily="18" charset="0"/>
                      </a:rPr>
                      <m:t>𝑛</m:t>
                    </m:r>
                  </m:oMath>
                </a14:m>
                <a:r>
                  <a:rPr lang="en-CA" sz="1400" dirty="0">
                    <a:solidFill>
                      <a:schemeClr val="accent3"/>
                    </a:solidFill>
                    <a:latin typeface="Fredoka" panose="020B0604020202020204" charset="-79"/>
                    <a:cs typeface="Fredoka" panose="020B0604020202020204" charset="-79"/>
                  </a:rPr>
                  <a:t> symbols /elements, with replacement</a:t>
                </a:r>
              </a:p>
            </p:txBody>
          </p:sp>
        </mc:Choice>
        <mc:Fallback xmlns="">
          <p:sp>
            <p:nvSpPr>
              <p:cNvPr id="7" name="Rectangle: Rounded Corners 6">
                <a:extLst>
                  <a:ext uri="{FF2B5EF4-FFF2-40B4-BE49-F238E27FC236}">
                    <a16:creationId xmlns:a16="http://schemas.microsoft.com/office/drawing/2014/main" id="{E91E10E1-2B9A-1612-9596-8ED7575636B0}"/>
                  </a:ext>
                </a:extLst>
              </p:cNvPr>
              <p:cNvSpPr>
                <a:spLocks noRot="1" noChangeAspect="1" noMove="1" noResize="1" noEditPoints="1" noAdjustHandles="1" noChangeArrowheads="1" noChangeShapeType="1" noTextEdit="1"/>
              </p:cNvSpPr>
              <p:nvPr/>
            </p:nvSpPr>
            <p:spPr>
              <a:xfrm>
                <a:off x="720000" y="3074296"/>
                <a:ext cx="3740727" cy="1617203"/>
              </a:xfrm>
              <a:prstGeom prst="roundRect">
                <a:avLst/>
              </a:prstGeom>
              <a:blipFill>
                <a:blip r:embed="rId5"/>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3FD32373-8F9B-A71E-7EEC-8B06A569BCA3}"/>
                  </a:ext>
                </a:extLst>
              </p:cNvPr>
              <p:cNvSpPr/>
              <p:nvPr/>
            </p:nvSpPr>
            <p:spPr>
              <a:xfrm>
                <a:off x="4701504" y="3074296"/>
                <a:ext cx="3740727" cy="161720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A" sz="1400" b="0" dirty="0">
                    <a:solidFill>
                      <a:schemeClr val="accent3"/>
                    </a:solidFill>
                    <a:latin typeface="Fredoka" panose="020B0604020202020204" charset="-79"/>
                    <a:cs typeface="Fredoka" panose="020B0604020202020204" charset="-79"/>
                  </a:rPr>
                  <a:t> </a:t>
                </a:r>
                <a14:m>
                  <m:oMath xmlns:m="http://schemas.openxmlformats.org/officeDocument/2006/math">
                    <m:r>
                      <a:rPr lang="en-CA" sz="1400" i="1">
                        <a:solidFill>
                          <a:schemeClr val="accent3"/>
                        </a:solidFill>
                        <a:latin typeface="Cambria Math" panose="02040503050406030204" pitchFamily="18" charset="0"/>
                      </a:rPr>
                      <m:t>𝑛</m:t>
                    </m:r>
                  </m:oMath>
                </a14:m>
                <a:r>
                  <a:rPr lang="en-CA" sz="1400" b="0" dirty="0">
                    <a:solidFill>
                      <a:schemeClr val="accent3"/>
                    </a:solidFill>
                    <a:latin typeface="Fredoka" panose="020B0604020202020204" charset="-79"/>
                    <a:cs typeface="Fredoka" panose="020B0604020202020204" charset="-79"/>
                  </a:rPr>
                  <a:t> choose </a:t>
                </a:r>
                <a14:m>
                  <m:oMath xmlns:m="http://schemas.openxmlformats.org/officeDocument/2006/math">
                    <m:r>
                      <a:rPr lang="en-CA" sz="1400" b="0" i="1" smtClean="0">
                        <a:solidFill>
                          <a:schemeClr val="accent3"/>
                        </a:solidFill>
                        <a:latin typeface="Cambria Math" panose="02040503050406030204" pitchFamily="18" charset="0"/>
                      </a:rPr>
                      <m:t>𝑘</m:t>
                    </m:r>
                  </m:oMath>
                </a14:m>
                <a:r>
                  <a:rPr lang="en-CA" sz="1400" dirty="0">
                    <a:solidFill>
                      <a:schemeClr val="accent3"/>
                    </a:solidFill>
                    <a:latin typeface="Fredoka" panose="020B0604020202020204" charset="-79"/>
                    <a:cs typeface="Fredoka" panose="020B0604020202020204" charset="-79"/>
                  </a:rPr>
                  <a:t> </a:t>
                </a:r>
                <a:r>
                  <a:rPr lang="en-CA" sz="1400" b="0" dirty="0">
                    <a:solidFill>
                      <a:schemeClr val="accent3"/>
                    </a:solidFill>
                    <a:latin typeface="Fredoka" panose="020B0604020202020204" charset="-79"/>
                    <a:cs typeface="Fredoka" panose="020B0604020202020204" charset="-79"/>
                  </a:rPr>
                  <a:t>(</a:t>
                </a:r>
                <a14:m>
                  <m:oMath xmlns:m="http://schemas.openxmlformats.org/officeDocument/2006/math">
                    <m:d>
                      <m:dPr>
                        <m:ctrlPr>
                          <a:rPr lang="en-CA" sz="1400" b="0" i="1" smtClean="0">
                            <a:solidFill>
                              <a:schemeClr val="accent3"/>
                            </a:solidFill>
                            <a:latin typeface="Cambria Math" panose="02040503050406030204" pitchFamily="18" charset="0"/>
                          </a:rPr>
                        </m:ctrlPr>
                      </m:dPr>
                      <m:e>
                        <m:f>
                          <m:fPr>
                            <m:type m:val="noBar"/>
                            <m:ctrlPr>
                              <a:rPr lang="en-CA" sz="1400" b="0" i="1" smtClean="0">
                                <a:solidFill>
                                  <a:schemeClr val="accent3"/>
                                </a:solidFill>
                                <a:latin typeface="Cambria Math" panose="02040503050406030204" pitchFamily="18" charset="0"/>
                              </a:rPr>
                            </m:ctrlPr>
                          </m:fPr>
                          <m:num>
                            <m:r>
                              <a:rPr lang="en-CA" sz="1400" b="0" i="1" smtClean="0">
                                <a:solidFill>
                                  <a:schemeClr val="accent3"/>
                                </a:solidFill>
                                <a:latin typeface="Cambria Math" panose="02040503050406030204" pitchFamily="18" charset="0"/>
                              </a:rPr>
                              <m:t>𝑛</m:t>
                            </m:r>
                          </m:num>
                          <m:den>
                            <m:r>
                              <a:rPr lang="en-CA" sz="1400" b="0" i="1" smtClean="0">
                                <a:solidFill>
                                  <a:schemeClr val="accent3"/>
                                </a:solidFill>
                                <a:latin typeface="Cambria Math" panose="02040503050406030204" pitchFamily="18" charset="0"/>
                              </a:rPr>
                              <m:t>𝑘</m:t>
                            </m:r>
                          </m:den>
                        </m:f>
                      </m:e>
                    </m:d>
                  </m:oMath>
                </a14:m>
                <a:r>
                  <a:rPr lang="en-CA" sz="1400" dirty="0">
                    <a:solidFill>
                      <a:schemeClr val="accent3"/>
                    </a:solidFill>
                    <a:latin typeface="Fredoka" panose="020B0604020202020204" charset="-79"/>
                    <a:cs typeface="Fredoka" panose="020B0604020202020204" charset="-79"/>
                  </a:rPr>
                  <a:t>) – Arrangements of subsets of size </a:t>
                </a:r>
                <a14:m>
                  <m:oMath xmlns:m="http://schemas.openxmlformats.org/officeDocument/2006/math">
                    <m:r>
                      <a:rPr lang="en-CA" sz="1400" i="1">
                        <a:solidFill>
                          <a:schemeClr val="accent3"/>
                        </a:solidFill>
                        <a:latin typeface="Cambria Math" panose="02040503050406030204" pitchFamily="18" charset="0"/>
                      </a:rPr>
                      <m:t>𝑘</m:t>
                    </m:r>
                  </m:oMath>
                </a14:m>
                <a:r>
                  <a:rPr lang="en-CA" sz="1400" dirty="0">
                    <a:solidFill>
                      <a:schemeClr val="accent3"/>
                    </a:solidFill>
                    <a:latin typeface="Fredoka" panose="020B0604020202020204" charset="-79"/>
                    <a:cs typeface="Fredoka" panose="020B0604020202020204" charset="-79"/>
                  </a:rPr>
                  <a:t> choosing from </a:t>
                </a:r>
                <a14:m>
                  <m:oMath xmlns:m="http://schemas.openxmlformats.org/officeDocument/2006/math">
                    <m:r>
                      <a:rPr lang="en-CA" sz="1400" b="0" i="1" smtClean="0">
                        <a:solidFill>
                          <a:schemeClr val="accent3"/>
                        </a:solidFill>
                        <a:latin typeface="Cambria Math" panose="02040503050406030204" pitchFamily="18" charset="0"/>
                      </a:rPr>
                      <m:t>𝑛</m:t>
                    </m:r>
                  </m:oMath>
                </a14:m>
                <a:r>
                  <a:rPr lang="en-CA" sz="1400" dirty="0">
                    <a:solidFill>
                      <a:schemeClr val="accent3"/>
                    </a:solidFill>
                    <a:latin typeface="Fredoka" panose="020B0604020202020204" charset="-79"/>
                    <a:cs typeface="Fredoka" panose="020B0604020202020204" charset="-79"/>
                  </a:rPr>
                  <a:t> symbols/elements</a:t>
                </a:r>
              </a:p>
            </p:txBody>
          </p:sp>
        </mc:Choice>
        <mc:Fallback xmlns="">
          <p:sp>
            <p:nvSpPr>
              <p:cNvPr id="8" name="Rectangle: Rounded Corners 7">
                <a:extLst>
                  <a:ext uri="{FF2B5EF4-FFF2-40B4-BE49-F238E27FC236}">
                    <a16:creationId xmlns:a16="http://schemas.microsoft.com/office/drawing/2014/main" id="{3FD32373-8F9B-A71E-7EEC-8B06A569BCA3}"/>
                  </a:ext>
                </a:extLst>
              </p:cNvPr>
              <p:cNvSpPr>
                <a:spLocks noRot="1" noChangeAspect="1" noMove="1" noResize="1" noEditPoints="1" noAdjustHandles="1" noChangeArrowheads="1" noChangeShapeType="1" noTextEdit="1"/>
              </p:cNvSpPr>
              <p:nvPr/>
            </p:nvSpPr>
            <p:spPr>
              <a:xfrm>
                <a:off x="4701504" y="3074296"/>
                <a:ext cx="3740727" cy="1617203"/>
              </a:xfrm>
              <a:prstGeom prst="roundRect">
                <a:avLst/>
              </a:prstGeom>
              <a:blipFill>
                <a:blip r:embed="rId6"/>
                <a:stretch>
                  <a:fillRect/>
                </a:stretch>
              </a:blipFill>
            </p:spPr>
            <p:txBody>
              <a:bodyPr/>
              <a:lstStyle/>
              <a:p>
                <a:r>
                  <a:rPr lang="en-CA">
                    <a:noFill/>
                  </a:rPr>
                  <a:t> </a:t>
                </a:r>
              </a:p>
            </p:txBody>
          </p:sp>
        </mc:Fallback>
      </mc:AlternateContent>
      <p:sp>
        <p:nvSpPr>
          <p:cNvPr id="9" name="Rectangle: Rounded Corners 8">
            <a:extLst>
              <a:ext uri="{FF2B5EF4-FFF2-40B4-BE49-F238E27FC236}">
                <a16:creationId xmlns:a16="http://schemas.microsoft.com/office/drawing/2014/main" id="{4995A0DA-789F-2D11-B8D4-7A17948E4B64}"/>
              </a:ext>
            </a:extLst>
          </p:cNvPr>
          <p:cNvSpPr/>
          <p:nvPr/>
        </p:nvSpPr>
        <p:spPr>
          <a:xfrm>
            <a:off x="720000" y="1249627"/>
            <a:ext cx="3740727" cy="161720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39700" algn="ctr"/>
            <a:r>
              <a:rPr lang="en-CA" sz="5000" dirty="0">
                <a:solidFill>
                  <a:schemeClr val="accent3"/>
                </a:solidFill>
                <a:latin typeface="Fredoka" panose="020B0604020202020204" charset="-79"/>
                <a:cs typeface="Fredoka" panose="020B0604020202020204" charset="-79"/>
              </a:rPr>
              <a:t>1</a:t>
            </a:r>
          </a:p>
        </p:txBody>
      </p:sp>
      <p:sp>
        <p:nvSpPr>
          <p:cNvPr id="11" name="Rectangle: Rounded Corners 10">
            <a:extLst>
              <a:ext uri="{FF2B5EF4-FFF2-40B4-BE49-F238E27FC236}">
                <a16:creationId xmlns:a16="http://schemas.microsoft.com/office/drawing/2014/main" id="{A336FDCF-0DCB-8B84-888D-FBC1F2D4F8BE}"/>
              </a:ext>
            </a:extLst>
          </p:cNvPr>
          <p:cNvSpPr/>
          <p:nvPr/>
        </p:nvSpPr>
        <p:spPr>
          <a:xfrm>
            <a:off x="4683223" y="1249626"/>
            <a:ext cx="3740727" cy="161720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39700" algn="ctr"/>
            <a:r>
              <a:rPr lang="en-CA" sz="5000" dirty="0">
                <a:solidFill>
                  <a:schemeClr val="accent3"/>
                </a:solidFill>
                <a:latin typeface="Fredoka" panose="020B0604020202020204" charset="-79"/>
                <a:cs typeface="Fredoka" panose="020B0604020202020204" charset="-79"/>
              </a:rPr>
              <a:t>2</a:t>
            </a:r>
          </a:p>
        </p:txBody>
      </p:sp>
      <p:sp>
        <p:nvSpPr>
          <p:cNvPr id="14" name="Rectangle: Rounded Corners 13">
            <a:extLst>
              <a:ext uri="{FF2B5EF4-FFF2-40B4-BE49-F238E27FC236}">
                <a16:creationId xmlns:a16="http://schemas.microsoft.com/office/drawing/2014/main" id="{66E6E201-A4A2-FD6B-A5E9-C8ABC7A0FD86}"/>
              </a:ext>
            </a:extLst>
          </p:cNvPr>
          <p:cNvSpPr/>
          <p:nvPr/>
        </p:nvSpPr>
        <p:spPr>
          <a:xfrm>
            <a:off x="720000" y="3074295"/>
            <a:ext cx="3740727" cy="161720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39700" algn="ctr"/>
            <a:r>
              <a:rPr lang="en-CA" sz="5000" dirty="0">
                <a:solidFill>
                  <a:schemeClr val="accent3"/>
                </a:solidFill>
                <a:latin typeface="Fredoka" panose="020B0604020202020204" charset="-79"/>
                <a:cs typeface="Fredoka" panose="020B0604020202020204" charset="-79"/>
              </a:rPr>
              <a:t>3</a:t>
            </a:r>
          </a:p>
        </p:txBody>
      </p:sp>
      <p:sp>
        <p:nvSpPr>
          <p:cNvPr id="15" name="Rectangle: Rounded Corners 14">
            <a:extLst>
              <a:ext uri="{FF2B5EF4-FFF2-40B4-BE49-F238E27FC236}">
                <a16:creationId xmlns:a16="http://schemas.microsoft.com/office/drawing/2014/main" id="{424CF721-BC25-933E-21DD-921E9DD84932}"/>
              </a:ext>
            </a:extLst>
          </p:cNvPr>
          <p:cNvSpPr/>
          <p:nvPr/>
        </p:nvSpPr>
        <p:spPr>
          <a:xfrm>
            <a:off x="4701503" y="3074294"/>
            <a:ext cx="3740727" cy="161720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39700" algn="ctr"/>
            <a:r>
              <a:rPr lang="en-CA" sz="5000" dirty="0">
                <a:solidFill>
                  <a:schemeClr val="accent3"/>
                </a:solidFill>
                <a:latin typeface="Fredoka" panose="020B0604020202020204" charset="-79"/>
                <a:cs typeface="Fredoka" panose="020B0604020202020204" charset="-79"/>
              </a:rPr>
              <a:t>4</a:t>
            </a:r>
          </a:p>
        </p:txBody>
      </p:sp>
    </p:spTree>
    <p:extLst>
      <p:ext uri="{BB962C8B-B14F-4D97-AF65-F5344CB8AC3E}">
        <p14:creationId xmlns:p14="http://schemas.microsoft.com/office/powerpoint/2010/main" val="371396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Rectangle: Rounded Corners 22">
                <a:extLst>
                  <a:ext uri="{FF2B5EF4-FFF2-40B4-BE49-F238E27FC236}">
                    <a16:creationId xmlns:a16="http://schemas.microsoft.com/office/drawing/2014/main" id="{4B696DEF-AC01-95ED-76B5-F4CF1405BBF9}"/>
                  </a:ext>
                </a:extLst>
              </p:cNvPr>
              <p:cNvSpPr/>
              <p:nvPr/>
            </p:nvSpPr>
            <p:spPr>
              <a:xfrm>
                <a:off x="6222001" y="3312620"/>
                <a:ext cx="2415087" cy="1417563"/>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400" b="0" i="1" smtClean="0">
                          <a:solidFill>
                            <a:schemeClr val="accent3"/>
                          </a:solidFill>
                          <a:latin typeface="Cambria Math" panose="02040503050406030204" pitchFamily="18" charset="0"/>
                          <a:cs typeface="Fredoka" panose="020B0604020202020204" charset="-79"/>
                        </a:rPr>
                        <m:t>5!</m:t>
                      </m:r>
                    </m:oMath>
                  </m:oMathPara>
                </a14:m>
                <a:endParaRPr lang="en-CA" sz="2400" dirty="0">
                  <a:solidFill>
                    <a:schemeClr val="accent3"/>
                  </a:solidFill>
                  <a:latin typeface="Fredoka" panose="020B0604020202020204" charset="-79"/>
                  <a:cs typeface="Fredoka" panose="020B0604020202020204" charset="-79"/>
                </a:endParaRPr>
              </a:p>
            </p:txBody>
          </p:sp>
        </mc:Choice>
        <mc:Fallback xmlns="">
          <p:sp>
            <p:nvSpPr>
              <p:cNvPr id="23" name="Rectangle: Rounded Corners 22">
                <a:extLst>
                  <a:ext uri="{FF2B5EF4-FFF2-40B4-BE49-F238E27FC236}">
                    <a16:creationId xmlns:a16="http://schemas.microsoft.com/office/drawing/2014/main" id="{4B696DEF-AC01-95ED-76B5-F4CF1405BBF9}"/>
                  </a:ext>
                </a:extLst>
              </p:cNvPr>
              <p:cNvSpPr>
                <a:spLocks noRot="1" noChangeAspect="1" noMove="1" noResize="1" noEditPoints="1" noAdjustHandles="1" noChangeArrowheads="1" noChangeShapeType="1" noTextEdit="1"/>
              </p:cNvSpPr>
              <p:nvPr/>
            </p:nvSpPr>
            <p:spPr>
              <a:xfrm>
                <a:off x="6222001" y="3312620"/>
                <a:ext cx="2415087" cy="1417563"/>
              </a:xfrm>
              <a:prstGeom prst="roundRect">
                <a:avLst/>
              </a:prstGeom>
              <a:blipFill>
                <a:blip r:embed="rId2"/>
                <a:stretch>
                  <a:fillRect/>
                </a:stretch>
              </a:blipFill>
            </p:spPr>
            <p:txBody>
              <a:bodyPr/>
              <a:lstStyle/>
              <a:p>
                <a:r>
                  <a:rPr lang="en-CA">
                    <a:noFill/>
                  </a:rPr>
                  <a:t> </a:t>
                </a:r>
              </a:p>
            </p:txBody>
          </p:sp>
        </mc:Fallback>
      </mc:AlternateContent>
      <p:sp>
        <p:nvSpPr>
          <p:cNvPr id="9" name="Rectangle: Rounded Corners 8">
            <a:extLst>
              <a:ext uri="{FF2B5EF4-FFF2-40B4-BE49-F238E27FC236}">
                <a16:creationId xmlns:a16="http://schemas.microsoft.com/office/drawing/2014/main" id="{4EFCE9EB-925C-381E-7F9C-CC8DBF4CF2DB}"/>
              </a:ext>
            </a:extLst>
          </p:cNvPr>
          <p:cNvSpPr/>
          <p:nvPr/>
        </p:nvSpPr>
        <p:spPr>
          <a:xfrm>
            <a:off x="6221999" y="3300619"/>
            <a:ext cx="2415087" cy="1417563"/>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100" dirty="0">
                <a:solidFill>
                  <a:schemeClr val="accent3"/>
                </a:solidFill>
                <a:latin typeface="Fredoka" panose="020B0604020202020204" charset="-79"/>
                <a:cs typeface="Fredoka" panose="020B0604020202020204" charset="-79"/>
              </a:rPr>
              <a:t>(6) </a:t>
            </a:r>
            <a:r>
              <a:rPr lang="en-US" sz="1100" dirty="0">
                <a:solidFill>
                  <a:schemeClr val="accent3"/>
                </a:solidFill>
                <a:latin typeface="Fredoka" panose="020B0604020202020204" charset="-79"/>
                <a:cs typeface="Fredoka" panose="020B0604020202020204" charset="-79"/>
              </a:rPr>
              <a:t>Imagine you have 5 friends—Alice, Bob, Charlie, David, and Emma—and you want to arrange them in a row for a group photo. Each friend must sit in a unique spot, and the order of seating matters. How many ways can you arrange 5 people in a row? </a:t>
            </a:r>
            <a:endParaRPr lang="en-CA" sz="1100" dirty="0">
              <a:solidFill>
                <a:schemeClr val="accent3"/>
              </a:solidFill>
              <a:latin typeface="Fredoka" panose="020B0604020202020204" charset="-79"/>
              <a:cs typeface="Fredoka" panose="020B0604020202020204" charset="-79"/>
            </a:endParaRPr>
          </a:p>
        </p:txBody>
      </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6FC99BFC-E862-F743-07E8-1D50CFDF449C}"/>
                  </a:ext>
                </a:extLst>
              </p:cNvPr>
              <p:cNvSpPr/>
              <p:nvPr/>
            </p:nvSpPr>
            <p:spPr>
              <a:xfrm>
                <a:off x="6221999" y="1724393"/>
                <a:ext cx="2415087" cy="1417563"/>
              </a:xfrm>
              <a:prstGeom prst="roundRect">
                <a:avLst/>
              </a:prstGeom>
              <a:solidFill>
                <a:srgbClr val="E1DFF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CA" sz="2400" b="0" i="1" smtClean="0">
                              <a:solidFill>
                                <a:schemeClr val="accent3"/>
                              </a:solidFill>
                              <a:latin typeface="Cambria Math" panose="02040503050406030204" pitchFamily="18" charset="0"/>
                              <a:cs typeface="Fredoka" panose="020B0604020202020204" charset="-79"/>
                            </a:rPr>
                          </m:ctrlPr>
                        </m:sSupPr>
                        <m:e>
                          <m:r>
                            <a:rPr lang="en-CA" sz="2400" b="0" i="1" smtClean="0">
                              <a:solidFill>
                                <a:schemeClr val="accent3"/>
                              </a:solidFill>
                              <a:latin typeface="Cambria Math" panose="02040503050406030204" pitchFamily="18" charset="0"/>
                              <a:cs typeface="Fredoka" panose="020B0604020202020204" charset="-79"/>
                            </a:rPr>
                            <m:t>26</m:t>
                          </m:r>
                        </m:e>
                        <m:sup>
                          <m:r>
                            <a:rPr lang="en-CA" sz="2400" b="0" i="1" smtClean="0">
                              <a:solidFill>
                                <a:schemeClr val="accent3"/>
                              </a:solidFill>
                              <a:latin typeface="Cambria Math" panose="02040503050406030204" pitchFamily="18" charset="0"/>
                              <a:cs typeface="Fredoka" panose="020B0604020202020204" charset="-79"/>
                            </a:rPr>
                            <m:t>3</m:t>
                          </m:r>
                        </m:sup>
                      </m:sSup>
                      <m:r>
                        <a:rPr lang="en-CA" sz="2400" b="0" i="1" smtClean="0">
                          <a:solidFill>
                            <a:schemeClr val="accent3"/>
                          </a:solidFill>
                          <a:latin typeface="Cambria Math" panose="02040503050406030204" pitchFamily="18" charset="0"/>
                          <a:cs typeface="Fredoka" panose="020B0604020202020204" charset="-79"/>
                        </a:rPr>
                        <m:t>×</m:t>
                      </m:r>
                      <m:sSup>
                        <m:sSupPr>
                          <m:ctrlPr>
                            <a:rPr lang="en-CA" sz="2400" b="0" i="1" smtClean="0">
                              <a:solidFill>
                                <a:schemeClr val="accent3"/>
                              </a:solidFill>
                              <a:latin typeface="Cambria Math" panose="02040503050406030204" pitchFamily="18" charset="0"/>
                              <a:cs typeface="Fredoka" panose="020B0604020202020204" charset="-79"/>
                            </a:rPr>
                          </m:ctrlPr>
                        </m:sSupPr>
                        <m:e>
                          <m:r>
                            <a:rPr lang="en-CA" sz="2400" b="0" i="1" smtClean="0">
                              <a:solidFill>
                                <a:schemeClr val="accent3"/>
                              </a:solidFill>
                              <a:latin typeface="Cambria Math" panose="02040503050406030204" pitchFamily="18" charset="0"/>
                              <a:cs typeface="Fredoka" panose="020B0604020202020204" charset="-79"/>
                            </a:rPr>
                            <m:t>10</m:t>
                          </m:r>
                        </m:e>
                        <m:sup>
                          <m:r>
                            <a:rPr lang="en-CA" sz="2400" b="0" i="1" smtClean="0">
                              <a:solidFill>
                                <a:schemeClr val="accent3"/>
                              </a:solidFill>
                              <a:latin typeface="Cambria Math" panose="02040503050406030204" pitchFamily="18" charset="0"/>
                              <a:cs typeface="Fredoka" panose="020B0604020202020204" charset="-79"/>
                            </a:rPr>
                            <m:t>3</m:t>
                          </m:r>
                        </m:sup>
                      </m:sSup>
                    </m:oMath>
                  </m:oMathPara>
                </a14:m>
                <a:endParaRPr lang="en-CA" sz="2400" dirty="0">
                  <a:solidFill>
                    <a:schemeClr val="accent3"/>
                  </a:solidFill>
                  <a:latin typeface="Fredoka" panose="020B0604020202020204" charset="-79"/>
                  <a:cs typeface="Fredoka" panose="020B0604020202020204" charset="-79"/>
                </a:endParaRPr>
              </a:p>
            </p:txBody>
          </p:sp>
        </mc:Choice>
        <mc:Fallback xmlns="">
          <p:sp>
            <p:nvSpPr>
              <p:cNvPr id="8" name="Rectangle: Rounded Corners 7">
                <a:extLst>
                  <a:ext uri="{FF2B5EF4-FFF2-40B4-BE49-F238E27FC236}">
                    <a16:creationId xmlns:a16="http://schemas.microsoft.com/office/drawing/2014/main" id="{6FC99BFC-E862-F743-07E8-1D50CFDF449C}"/>
                  </a:ext>
                </a:extLst>
              </p:cNvPr>
              <p:cNvSpPr>
                <a:spLocks noRot="1" noChangeAspect="1" noMove="1" noResize="1" noEditPoints="1" noAdjustHandles="1" noChangeArrowheads="1" noChangeShapeType="1" noTextEdit="1"/>
              </p:cNvSpPr>
              <p:nvPr/>
            </p:nvSpPr>
            <p:spPr>
              <a:xfrm>
                <a:off x="6221999" y="1724393"/>
                <a:ext cx="2415087" cy="1417563"/>
              </a:xfrm>
              <a:prstGeom prst="roundRect">
                <a:avLst/>
              </a:prstGeom>
              <a:blipFill>
                <a:blip r:embed="rId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64AD674D-B169-B07A-0231-6FAD2BD3C1A6}"/>
                  </a:ext>
                </a:extLst>
              </p:cNvPr>
              <p:cNvSpPr/>
              <p:nvPr/>
            </p:nvSpPr>
            <p:spPr>
              <a:xfrm>
                <a:off x="3470996" y="3317224"/>
                <a:ext cx="2415087" cy="1417563"/>
              </a:xfrm>
              <a:prstGeom prst="roundRect">
                <a:avLst/>
              </a:prstGeom>
              <a:solidFill>
                <a:schemeClr val="bg1">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CA" sz="2400" b="0" i="1" smtClean="0">
                              <a:solidFill>
                                <a:schemeClr val="accent3"/>
                              </a:solidFill>
                              <a:latin typeface="Cambria Math" panose="02040503050406030204" pitchFamily="18" charset="0"/>
                              <a:cs typeface="Fredoka" panose="020B0604020202020204" charset="-79"/>
                            </a:rPr>
                          </m:ctrlPr>
                        </m:sSupPr>
                        <m:e>
                          <m:r>
                            <a:rPr lang="en-CA" sz="2400" b="0" i="1" smtClean="0">
                              <a:solidFill>
                                <a:schemeClr val="accent3"/>
                              </a:solidFill>
                              <a:latin typeface="Cambria Math" panose="02040503050406030204" pitchFamily="18" charset="0"/>
                              <a:cs typeface="Fredoka" panose="020B0604020202020204" charset="-79"/>
                            </a:rPr>
                            <m:t>10</m:t>
                          </m:r>
                        </m:e>
                        <m:sup>
                          <m:r>
                            <a:rPr lang="en-CA" sz="2400" b="0" i="1" smtClean="0">
                              <a:solidFill>
                                <a:schemeClr val="accent3"/>
                              </a:solidFill>
                              <a:latin typeface="Cambria Math" panose="02040503050406030204" pitchFamily="18" charset="0"/>
                              <a:cs typeface="Fredoka" panose="020B0604020202020204" charset="-79"/>
                            </a:rPr>
                            <m:t>(4)</m:t>
                          </m:r>
                        </m:sup>
                      </m:sSup>
                      <m:r>
                        <a:rPr lang="en-CA" sz="2400" b="0" i="1" smtClean="0">
                          <a:solidFill>
                            <a:schemeClr val="accent3"/>
                          </a:solidFill>
                          <a:latin typeface="Cambria Math" panose="02040503050406030204" pitchFamily="18" charset="0"/>
                          <a:cs typeface="Fredoka" panose="020B0604020202020204" charset="-79"/>
                        </a:rPr>
                        <m:t>−</m:t>
                      </m:r>
                      <m:sSup>
                        <m:sSupPr>
                          <m:ctrlPr>
                            <a:rPr lang="en-CA" sz="2400" b="0" i="1" smtClean="0">
                              <a:solidFill>
                                <a:schemeClr val="accent3"/>
                              </a:solidFill>
                              <a:latin typeface="Cambria Math" panose="02040503050406030204" pitchFamily="18" charset="0"/>
                              <a:cs typeface="Fredoka" panose="020B0604020202020204" charset="-79"/>
                            </a:rPr>
                          </m:ctrlPr>
                        </m:sSupPr>
                        <m:e>
                          <m:r>
                            <a:rPr lang="en-CA" sz="2400" b="0" i="1" smtClean="0">
                              <a:solidFill>
                                <a:schemeClr val="accent3"/>
                              </a:solidFill>
                              <a:latin typeface="Cambria Math" panose="02040503050406030204" pitchFamily="18" charset="0"/>
                              <a:cs typeface="Fredoka" panose="020B0604020202020204" charset="-79"/>
                            </a:rPr>
                            <m:t>9</m:t>
                          </m:r>
                        </m:e>
                        <m:sup>
                          <m:r>
                            <a:rPr lang="en-CA" sz="2400" b="0" i="1" smtClean="0">
                              <a:solidFill>
                                <a:schemeClr val="accent3"/>
                              </a:solidFill>
                              <a:latin typeface="Cambria Math" panose="02040503050406030204" pitchFamily="18" charset="0"/>
                              <a:cs typeface="Fredoka" panose="020B0604020202020204" charset="-79"/>
                            </a:rPr>
                            <m:t>(4)</m:t>
                          </m:r>
                        </m:sup>
                      </m:sSup>
                    </m:oMath>
                  </m:oMathPara>
                </a14:m>
                <a:endParaRPr lang="en-CA" sz="2400" dirty="0">
                  <a:solidFill>
                    <a:schemeClr val="accent3"/>
                  </a:solidFill>
                  <a:latin typeface="Fredoka" panose="020B0604020202020204" charset="-79"/>
                  <a:cs typeface="Fredoka" panose="020B0604020202020204" charset="-79"/>
                </a:endParaRPr>
              </a:p>
            </p:txBody>
          </p:sp>
        </mc:Choice>
        <mc:Fallback xmlns="">
          <p:sp>
            <p:nvSpPr>
              <p:cNvPr id="7" name="Rectangle: Rounded Corners 6">
                <a:extLst>
                  <a:ext uri="{FF2B5EF4-FFF2-40B4-BE49-F238E27FC236}">
                    <a16:creationId xmlns:a16="http://schemas.microsoft.com/office/drawing/2014/main" id="{64AD674D-B169-B07A-0231-6FAD2BD3C1A6}"/>
                  </a:ext>
                </a:extLst>
              </p:cNvPr>
              <p:cNvSpPr>
                <a:spLocks noRot="1" noChangeAspect="1" noMove="1" noResize="1" noEditPoints="1" noAdjustHandles="1" noChangeArrowheads="1" noChangeShapeType="1" noTextEdit="1"/>
              </p:cNvSpPr>
              <p:nvPr/>
            </p:nvSpPr>
            <p:spPr>
              <a:xfrm>
                <a:off x="3470996" y="3317224"/>
                <a:ext cx="2415087" cy="1417563"/>
              </a:xfrm>
              <a:prstGeom prst="roundRect">
                <a:avLst/>
              </a:prstGeom>
              <a:blipFill>
                <a:blip r:embed="rId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6FCB28BB-F54E-4070-03CA-A93A12773F5D}"/>
                  </a:ext>
                </a:extLst>
              </p:cNvPr>
              <p:cNvSpPr/>
              <p:nvPr/>
            </p:nvSpPr>
            <p:spPr>
              <a:xfrm>
                <a:off x="3470996" y="1724394"/>
                <a:ext cx="2415087" cy="141756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ctrlPr>
                            <a:rPr lang="en-CA" sz="2400" i="1" smtClean="0">
                              <a:solidFill>
                                <a:schemeClr val="accent3"/>
                              </a:solidFill>
                              <a:latin typeface="Cambria Math" panose="02040503050406030204" pitchFamily="18" charset="0"/>
                              <a:cs typeface="Fredoka" panose="020B0604020202020204" charset="-79"/>
                            </a:rPr>
                          </m:ctrlPr>
                        </m:dPr>
                        <m:e>
                          <m:f>
                            <m:fPr>
                              <m:type m:val="noBar"/>
                              <m:ctrlPr>
                                <a:rPr lang="en-CA" sz="2400" i="1" smtClean="0">
                                  <a:solidFill>
                                    <a:schemeClr val="accent3"/>
                                  </a:solidFill>
                                  <a:latin typeface="Cambria Math" panose="02040503050406030204" pitchFamily="18" charset="0"/>
                                  <a:cs typeface="Fredoka" panose="020B0604020202020204" charset="-79"/>
                                </a:rPr>
                              </m:ctrlPr>
                            </m:fPr>
                            <m:num>
                              <m:r>
                                <a:rPr lang="en-CA" sz="2400" b="0" i="1" smtClean="0">
                                  <a:solidFill>
                                    <a:schemeClr val="accent3"/>
                                  </a:solidFill>
                                  <a:latin typeface="Cambria Math" panose="02040503050406030204" pitchFamily="18" charset="0"/>
                                  <a:cs typeface="Fredoka" panose="020B0604020202020204" charset="-79"/>
                                </a:rPr>
                                <m:t>13</m:t>
                              </m:r>
                            </m:num>
                            <m:den>
                              <m:r>
                                <a:rPr lang="en-CA" sz="2400" b="0" i="1" smtClean="0">
                                  <a:solidFill>
                                    <a:schemeClr val="accent3"/>
                                  </a:solidFill>
                                  <a:latin typeface="Cambria Math" panose="02040503050406030204" pitchFamily="18" charset="0"/>
                                  <a:cs typeface="Fredoka" panose="020B0604020202020204" charset="-79"/>
                                </a:rPr>
                                <m:t>5</m:t>
                              </m:r>
                            </m:den>
                          </m:f>
                        </m:e>
                      </m:d>
                    </m:oMath>
                  </m:oMathPara>
                </a14:m>
                <a:endParaRPr lang="en-CA" sz="2400" dirty="0">
                  <a:solidFill>
                    <a:schemeClr val="accent3"/>
                  </a:solidFill>
                  <a:latin typeface="Fredoka" panose="020B0604020202020204" charset="-79"/>
                  <a:cs typeface="Fredoka" panose="020B0604020202020204" charset="-79"/>
                </a:endParaRPr>
              </a:p>
            </p:txBody>
          </p:sp>
        </mc:Choice>
        <mc:Fallback xmlns="">
          <p:sp>
            <p:nvSpPr>
              <p:cNvPr id="5" name="Rectangle: Rounded Corners 4">
                <a:extLst>
                  <a:ext uri="{FF2B5EF4-FFF2-40B4-BE49-F238E27FC236}">
                    <a16:creationId xmlns:a16="http://schemas.microsoft.com/office/drawing/2014/main" id="{6FCB28BB-F54E-4070-03CA-A93A12773F5D}"/>
                  </a:ext>
                </a:extLst>
              </p:cNvPr>
              <p:cNvSpPr>
                <a:spLocks noRot="1" noChangeAspect="1" noMove="1" noResize="1" noEditPoints="1" noAdjustHandles="1" noChangeArrowheads="1" noChangeShapeType="1" noTextEdit="1"/>
              </p:cNvSpPr>
              <p:nvPr/>
            </p:nvSpPr>
            <p:spPr>
              <a:xfrm>
                <a:off x="3470996" y="1724394"/>
                <a:ext cx="2415087" cy="1417563"/>
              </a:xfrm>
              <a:prstGeom prst="roundRect">
                <a:avLst/>
              </a:prstGeom>
              <a:blipFill>
                <a:blip r:embed="rId5"/>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8" name="Rectangle: Rounded Corners 27">
                <a:extLst>
                  <a:ext uri="{FF2B5EF4-FFF2-40B4-BE49-F238E27FC236}">
                    <a16:creationId xmlns:a16="http://schemas.microsoft.com/office/drawing/2014/main" id="{5D7656CE-3EF3-5CA5-1072-122455DCF152}"/>
                  </a:ext>
                </a:extLst>
              </p:cNvPr>
              <p:cNvSpPr/>
              <p:nvPr/>
            </p:nvSpPr>
            <p:spPr>
              <a:xfrm>
                <a:off x="719996" y="1724394"/>
                <a:ext cx="2415087" cy="141756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CA" sz="2400" b="0" i="1" smtClean="0">
                              <a:solidFill>
                                <a:schemeClr val="accent3"/>
                              </a:solidFill>
                              <a:latin typeface="Cambria Math" panose="02040503050406030204" pitchFamily="18" charset="0"/>
                              <a:cs typeface="Fredoka" panose="020B0604020202020204" charset="-79"/>
                            </a:rPr>
                          </m:ctrlPr>
                        </m:sSupPr>
                        <m:e>
                          <m:r>
                            <a:rPr lang="en-CA" sz="2400" b="0" i="1" smtClean="0">
                              <a:solidFill>
                                <a:schemeClr val="accent3"/>
                              </a:solidFill>
                              <a:latin typeface="Cambria Math" panose="02040503050406030204" pitchFamily="18" charset="0"/>
                              <a:cs typeface="Fredoka" panose="020B0604020202020204" charset="-79"/>
                            </a:rPr>
                            <m:t>10</m:t>
                          </m:r>
                        </m:e>
                        <m:sup>
                          <m:r>
                            <a:rPr lang="en-CA" sz="2400" b="0" i="1" smtClean="0">
                              <a:solidFill>
                                <a:schemeClr val="accent3"/>
                              </a:solidFill>
                              <a:latin typeface="Cambria Math" panose="02040503050406030204" pitchFamily="18" charset="0"/>
                              <a:cs typeface="Fredoka" panose="020B0604020202020204" charset="-79"/>
                            </a:rPr>
                            <m:t>4</m:t>
                          </m:r>
                        </m:sup>
                      </m:sSup>
                    </m:oMath>
                  </m:oMathPara>
                </a14:m>
                <a:endParaRPr lang="en-CA" sz="2400" dirty="0">
                  <a:solidFill>
                    <a:schemeClr val="accent3"/>
                  </a:solidFill>
                  <a:latin typeface="Fredoka" panose="020B0604020202020204" charset="-79"/>
                  <a:cs typeface="Fredoka" panose="020B0604020202020204" charset="-79"/>
                </a:endParaRPr>
              </a:p>
            </p:txBody>
          </p:sp>
        </mc:Choice>
        <mc:Fallback xmlns="">
          <p:sp>
            <p:nvSpPr>
              <p:cNvPr id="28" name="Rectangle: Rounded Corners 27">
                <a:extLst>
                  <a:ext uri="{FF2B5EF4-FFF2-40B4-BE49-F238E27FC236}">
                    <a16:creationId xmlns:a16="http://schemas.microsoft.com/office/drawing/2014/main" id="{5D7656CE-3EF3-5CA5-1072-122455DCF152}"/>
                  </a:ext>
                </a:extLst>
              </p:cNvPr>
              <p:cNvSpPr>
                <a:spLocks noRot="1" noChangeAspect="1" noMove="1" noResize="1" noEditPoints="1" noAdjustHandles="1" noChangeArrowheads="1" noChangeShapeType="1" noTextEdit="1"/>
              </p:cNvSpPr>
              <p:nvPr/>
            </p:nvSpPr>
            <p:spPr>
              <a:xfrm>
                <a:off x="719996" y="1724394"/>
                <a:ext cx="2415087" cy="1417563"/>
              </a:xfrm>
              <a:prstGeom prst="roundRect">
                <a:avLst/>
              </a:prstGeom>
              <a:blipFill>
                <a:blip r:embed="rId6"/>
                <a:stretch>
                  <a:fillRect/>
                </a:stretch>
              </a:blipFill>
            </p:spPr>
            <p:txBody>
              <a:bodyPr/>
              <a:lstStyle/>
              <a:p>
                <a:r>
                  <a:rPr lang="en-CA">
                    <a:noFill/>
                  </a:rPr>
                  <a:t> </a:t>
                </a:r>
              </a:p>
            </p:txBody>
          </p:sp>
        </mc:Fallback>
      </mc:AlternateContent>
      <p:sp>
        <p:nvSpPr>
          <p:cNvPr id="18" name="Rectangle: Rounded Corners 17">
            <a:extLst>
              <a:ext uri="{FF2B5EF4-FFF2-40B4-BE49-F238E27FC236}">
                <a16:creationId xmlns:a16="http://schemas.microsoft.com/office/drawing/2014/main" id="{26A7AB62-7E4F-4283-31A2-FBC8CBA07AB7}"/>
              </a:ext>
            </a:extLst>
          </p:cNvPr>
          <p:cNvSpPr/>
          <p:nvPr/>
        </p:nvSpPr>
        <p:spPr>
          <a:xfrm>
            <a:off x="719995" y="1724393"/>
            <a:ext cx="2415087" cy="141756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accent3"/>
                </a:solidFill>
                <a:latin typeface="Fredoka" panose="020B0604020202020204" charset="-79"/>
                <a:cs typeface="Fredoka" panose="020B0604020202020204" charset="-79"/>
              </a:rPr>
              <a:t>(1) </a:t>
            </a:r>
            <a:r>
              <a:rPr lang="en-US" dirty="0">
                <a:solidFill>
                  <a:schemeClr val="accent3"/>
                </a:solidFill>
                <a:latin typeface="Fredoka" panose="020B0604020202020204" charset="-79"/>
                <a:cs typeface="Fredoka" panose="020B0604020202020204" charset="-79"/>
              </a:rPr>
              <a:t>A password of length 4 is formed by randomly selecting with replacement 4 digits from the set {0, 1, 2, 3, 4, 5, 6, 7, 8, 9}</a:t>
            </a:r>
            <a:endParaRPr lang="en-CA" dirty="0">
              <a:solidFill>
                <a:schemeClr val="accent3"/>
              </a:solidFill>
              <a:latin typeface="Fredoka" panose="020B0604020202020204" charset="-79"/>
              <a:cs typeface="Fredoka" panose="020B0604020202020204" charset="-79"/>
            </a:endParaRPr>
          </a:p>
        </p:txBody>
      </p:sp>
      <mc:AlternateContent xmlns:mc="http://schemas.openxmlformats.org/markup-compatibility/2006" xmlns:a14="http://schemas.microsoft.com/office/drawing/2010/main">
        <mc:Choice Requires="a14">
          <p:sp>
            <p:nvSpPr>
              <p:cNvPr id="29" name="Rectangle: Rounded Corners 28">
                <a:extLst>
                  <a:ext uri="{FF2B5EF4-FFF2-40B4-BE49-F238E27FC236}">
                    <a16:creationId xmlns:a16="http://schemas.microsoft.com/office/drawing/2014/main" id="{EC898B71-6DDB-F6C8-30E6-E9C7123FB3AD}"/>
                  </a:ext>
                </a:extLst>
              </p:cNvPr>
              <p:cNvSpPr/>
              <p:nvPr/>
            </p:nvSpPr>
            <p:spPr>
              <a:xfrm>
                <a:off x="719996" y="3312617"/>
                <a:ext cx="2415087" cy="1417563"/>
              </a:xfrm>
              <a:prstGeom prst="round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CA" sz="2400" b="0" i="1" smtClean="0">
                              <a:solidFill>
                                <a:schemeClr val="accent3"/>
                              </a:solidFill>
                              <a:latin typeface="Cambria Math" panose="02040503050406030204" pitchFamily="18" charset="0"/>
                              <a:cs typeface="Fredoka" panose="020B0604020202020204" charset="-79"/>
                            </a:rPr>
                          </m:ctrlPr>
                        </m:sSupPr>
                        <m:e>
                          <m:r>
                            <a:rPr lang="en-CA" sz="2400" b="0" i="1" smtClean="0">
                              <a:solidFill>
                                <a:schemeClr val="accent3"/>
                              </a:solidFill>
                              <a:latin typeface="Cambria Math" panose="02040503050406030204" pitchFamily="18" charset="0"/>
                              <a:cs typeface="Fredoka" panose="020B0604020202020204" charset="-79"/>
                            </a:rPr>
                            <m:t>10</m:t>
                          </m:r>
                        </m:e>
                        <m:sup>
                          <m:r>
                            <a:rPr lang="en-CA" sz="2400" b="0" i="1" smtClean="0">
                              <a:solidFill>
                                <a:schemeClr val="accent3"/>
                              </a:solidFill>
                              <a:latin typeface="Cambria Math" panose="02040503050406030204" pitchFamily="18" charset="0"/>
                              <a:cs typeface="Fredoka" panose="020B0604020202020204" charset="-79"/>
                            </a:rPr>
                            <m:t>(4)</m:t>
                          </m:r>
                        </m:sup>
                      </m:sSup>
                    </m:oMath>
                  </m:oMathPara>
                </a14:m>
                <a:endParaRPr lang="en-CA" sz="2400" dirty="0">
                  <a:solidFill>
                    <a:schemeClr val="accent3"/>
                  </a:solidFill>
                  <a:latin typeface="Fredoka" panose="020B0604020202020204" charset="-79"/>
                  <a:cs typeface="Fredoka" panose="020B0604020202020204" charset="-79"/>
                </a:endParaRPr>
              </a:p>
            </p:txBody>
          </p:sp>
        </mc:Choice>
        <mc:Fallback xmlns="">
          <p:sp>
            <p:nvSpPr>
              <p:cNvPr id="29" name="Rectangle: Rounded Corners 28">
                <a:extLst>
                  <a:ext uri="{FF2B5EF4-FFF2-40B4-BE49-F238E27FC236}">
                    <a16:creationId xmlns:a16="http://schemas.microsoft.com/office/drawing/2014/main" id="{EC898B71-6DDB-F6C8-30E6-E9C7123FB3AD}"/>
                  </a:ext>
                </a:extLst>
              </p:cNvPr>
              <p:cNvSpPr>
                <a:spLocks noRot="1" noChangeAspect="1" noMove="1" noResize="1" noEditPoints="1" noAdjustHandles="1" noChangeArrowheads="1" noChangeShapeType="1" noTextEdit="1"/>
              </p:cNvSpPr>
              <p:nvPr/>
            </p:nvSpPr>
            <p:spPr>
              <a:xfrm>
                <a:off x="719996" y="3312617"/>
                <a:ext cx="2415087" cy="1417563"/>
              </a:xfrm>
              <a:prstGeom prst="roundRect">
                <a:avLst/>
              </a:prstGeom>
              <a:blipFill>
                <a:blip r:embed="rId7"/>
                <a:stretch>
                  <a:fillRect/>
                </a:stretch>
              </a:blipFill>
            </p:spPr>
            <p:txBody>
              <a:bodyPr/>
              <a:lstStyle/>
              <a:p>
                <a:r>
                  <a:rPr lang="en-CA">
                    <a:noFill/>
                  </a:rPr>
                  <a:t> </a:t>
                </a:r>
              </a:p>
            </p:txBody>
          </p:sp>
        </mc:Fallback>
      </mc:AlternateContent>
      <p:sp>
        <p:nvSpPr>
          <p:cNvPr id="2" name="Title 1">
            <a:extLst>
              <a:ext uri="{FF2B5EF4-FFF2-40B4-BE49-F238E27FC236}">
                <a16:creationId xmlns:a16="http://schemas.microsoft.com/office/drawing/2014/main" id="{133B9BB1-25E7-DD5C-A006-D6BD74D4BD05}"/>
              </a:ext>
            </a:extLst>
          </p:cNvPr>
          <p:cNvSpPr>
            <a:spLocks noGrp="1"/>
          </p:cNvSpPr>
          <p:nvPr>
            <p:ph type="title"/>
          </p:nvPr>
        </p:nvSpPr>
        <p:spPr>
          <a:solidFill>
            <a:schemeClr val="accent2"/>
          </a:solidFill>
        </p:spPr>
        <p:txBody>
          <a:bodyPr/>
          <a:lstStyle/>
          <a:p>
            <a:r>
              <a:rPr lang="en-CA" dirty="0"/>
              <a:t>Example - Determining event/sample space size</a:t>
            </a:r>
          </a:p>
        </p:txBody>
      </p:sp>
      <p:grpSp>
        <p:nvGrpSpPr>
          <p:cNvPr id="3" name="Group 2">
            <a:extLst>
              <a:ext uri="{FF2B5EF4-FFF2-40B4-BE49-F238E27FC236}">
                <a16:creationId xmlns:a16="http://schemas.microsoft.com/office/drawing/2014/main" id="{F5911C52-9B17-0C58-4B4D-33612A214BC0}"/>
              </a:ext>
            </a:extLst>
          </p:cNvPr>
          <p:cNvGrpSpPr/>
          <p:nvPr/>
        </p:nvGrpSpPr>
        <p:grpSpPr>
          <a:xfrm>
            <a:off x="8394461" y="659465"/>
            <a:ext cx="215065" cy="191069"/>
            <a:chOff x="8401880" y="657705"/>
            <a:chExt cx="215065" cy="191069"/>
          </a:xfrm>
          <a:solidFill>
            <a:schemeClr val="accent3"/>
          </a:solidFill>
        </p:grpSpPr>
        <p:sp>
          <p:nvSpPr>
            <p:cNvPr id="6" name="Isosceles Triangle 5">
              <a:hlinkClick r:id="rId8" action="ppaction://hlinksldjump"/>
              <a:extLst>
                <a:ext uri="{FF2B5EF4-FFF2-40B4-BE49-F238E27FC236}">
                  <a16:creationId xmlns:a16="http://schemas.microsoft.com/office/drawing/2014/main" id="{BF8A603B-4F73-6C73-5505-E9828544A1E4}"/>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Isosceles Triangle 15">
              <a:hlinkClick r:id="rId8" action="ppaction://hlinksldjump"/>
              <a:extLst>
                <a:ext uri="{FF2B5EF4-FFF2-40B4-BE49-F238E27FC236}">
                  <a16:creationId xmlns:a16="http://schemas.microsoft.com/office/drawing/2014/main" id="{6E42F0A5-2E85-5352-7347-5ACC9756A91A}"/>
                </a:ext>
              </a:extLst>
            </p:cNvPr>
            <p:cNvSpPr/>
            <p:nvPr/>
          </p:nvSpPr>
          <p:spPr>
            <a:xfrm rot="5400000">
              <a:off x="8473639"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7" name="Subtitle 3">
            <a:extLst>
              <a:ext uri="{FF2B5EF4-FFF2-40B4-BE49-F238E27FC236}">
                <a16:creationId xmlns:a16="http://schemas.microsoft.com/office/drawing/2014/main" id="{756292AB-0353-3CBD-2D01-7A5AC16CBE25}"/>
              </a:ext>
            </a:extLst>
          </p:cNvPr>
          <p:cNvSpPr txBox="1">
            <a:spLocks/>
          </p:cNvSpPr>
          <p:nvPr/>
        </p:nvSpPr>
        <p:spPr>
          <a:xfrm>
            <a:off x="719999" y="1134099"/>
            <a:ext cx="8093992" cy="514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2000" dirty="0">
                <a:solidFill>
                  <a:schemeClr val="accent3"/>
                </a:solidFill>
                <a:latin typeface="Staatliches" pitchFamily="2" charset="0"/>
              </a:rPr>
              <a:t>Determine how we would determine the sample space/event size for each question</a:t>
            </a:r>
          </a:p>
        </p:txBody>
      </p:sp>
      <p:sp>
        <p:nvSpPr>
          <p:cNvPr id="19" name="Rectangle: Rounded Corners 18">
            <a:extLst>
              <a:ext uri="{FF2B5EF4-FFF2-40B4-BE49-F238E27FC236}">
                <a16:creationId xmlns:a16="http://schemas.microsoft.com/office/drawing/2014/main" id="{0FC69CFA-7C21-0413-7C03-DF11CD271952}"/>
              </a:ext>
            </a:extLst>
          </p:cNvPr>
          <p:cNvSpPr/>
          <p:nvPr/>
        </p:nvSpPr>
        <p:spPr>
          <a:xfrm>
            <a:off x="719991" y="3312617"/>
            <a:ext cx="2415087" cy="1417563"/>
          </a:xfrm>
          <a:prstGeom prst="round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accent3"/>
                </a:solidFill>
                <a:latin typeface="Fredoka" panose="020B0604020202020204" charset="-79"/>
                <a:cs typeface="Fredoka" panose="020B0604020202020204" charset="-79"/>
              </a:rPr>
              <a:t>(2) </a:t>
            </a:r>
            <a:r>
              <a:rPr lang="en-US" dirty="0">
                <a:solidFill>
                  <a:schemeClr val="accent3"/>
                </a:solidFill>
                <a:latin typeface="Fredoka" panose="020B0604020202020204" charset="-79"/>
                <a:cs typeface="Fredoka" panose="020B0604020202020204" charset="-79"/>
              </a:rPr>
              <a:t>A password of length 4 is formed by randomly selecting without replacement 4 digits from the set {0, 1, 2, 3, 4, 5, 6, 7, 8, 9}</a:t>
            </a:r>
            <a:endParaRPr lang="en-CA" dirty="0">
              <a:solidFill>
                <a:schemeClr val="accent3"/>
              </a:solidFill>
              <a:latin typeface="Fredoka" panose="020B0604020202020204" charset="-79"/>
              <a:cs typeface="Fredoka" panose="020B0604020202020204" charset="-79"/>
            </a:endParaRPr>
          </a:p>
        </p:txBody>
      </p:sp>
      <p:sp>
        <p:nvSpPr>
          <p:cNvPr id="20" name="Rectangle: Rounded Corners 19">
            <a:extLst>
              <a:ext uri="{FF2B5EF4-FFF2-40B4-BE49-F238E27FC236}">
                <a16:creationId xmlns:a16="http://schemas.microsoft.com/office/drawing/2014/main" id="{3D1C9B0E-B6CA-0567-EFE6-2F3753438F29}"/>
              </a:ext>
            </a:extLst>
          </p:cNvPr>
          <p:cNvSpPr/>
          <p:nvPr/>
        </p:nvSpPr>
        <p:spPr>
          <a:xfrm>
            <a:off x="3470995" y="1719787"/>
            <a:ext cx="2415087" cy="141756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accent3"/>
                </a:solidFill>
                <a:latin typeface="Fredoka" panose="020B0604020202020204" charset="-79"/>
                <a:cs typeface="Fredoka" panose="020B0604020202020204" charset="-79"/>
              </a:rPr>
              <a:t>(3) </a:t>
            </a:r>
            <a:r>
              <a:rPr lang="en-US" sz="1200" dirty="0">
                <a:solidFill>
                  <a:schemeClr val="accent3"/>
                </a:solidFill>
                <a:latin typeface="Fredoka" panose="020B0604020202020204" charset="-79"/>
                <a:cs typeface="Fredoka" panose="020B0604020202020204" charset="-79"/>
              </a:rPr>
              <a:t>Consider a group of six third-year undergraduate students and seven fourth-year undergraduate students. A committee of size five is randomly formed</a:t>
            </a:r>
            <a:endParaRPr lang="en-CA" sz="1200" dirty="0">
              <a:solidFill>
                <a:schemeClr val="accent3"/>
              </a:solidFill>
              <a:latin typeface="Fredoka" panose="020B0604020202020204" charset="-79"/>
              <a:cs typeface="Fredoka" panose="020B0604020202020204" charset="-79"/>
            </a:endParaRPr>
          </a:p>
        </p:txBody>
      </p:sp>
      <p:sp>
        <p:nvSpPr>
          <p:cNvPr id="21" name="Rectangle: Rounded Corners 20">
            <a:extLst>
              <a:ext uri="{FF2B5EF4-FFF2-40B4-BE49-F238E27FC236}">
                <a16:creationId xmlns:a16="http://schemas.microsoft.com/office/drawing/2014/main" id="{507CE42D-9E91-7893-E2E6-1913FC89F7B9}"/>
              </a:ext>
            </a:extLst>
          </p:cNvPr>
          <p:cNvSpPr/>
          <p:nvPr/>
        </p:nvSpPr>
        <p:spPr>
          <a:xfrm>
            <a:off x="3470991" y="3312617"/>
            <a:ext cx="2415087" cy="1417563"/>
          </a:xfrm>
          <a:prstGeom prst="roundRect">
            <a:avLst/>
          </a:prstGeom>
          <a:solidFill>
            <a:schemeClr val="bg1">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accent3"/>
                </a:solidFill>
                <a:latin typeface="Fredoka" panose="020B0604020202020204" charset="-79"/>
                <a:cs typeface="Fredoka" panose="020B0604020202020204" charset="-79"/>
              </a:rPr>
              <a:t>(4) </a:t>
            </a:r>
            <a:r>
              <a:rPr lang="en-US" sz="1200" dirty="0">
                <a:solidFill>
                  <a:schemeClr val="accent3"/>
                </a:solidFill>
                <a:latin typeface="Fredoka" panose="020B0604020202020204" charset="-79"/>
                <a:cs typeface="Fredoka" panose="020B0604020202020204" charset="-79"/>
              </a:rPr>
              <a:t>Suppose instead that a password of length 4 is formed by randomly selecting without replacement 4 digits from the set {0, 1, 2, 3, 4, 5, 6, 7, 8, 9}. How many passwords begin or end with a 2</a:t>
            </a:r>
            <a:endParaRPr lang="en-CA" sz="1200" dirty="0">
              <a:solidFill>
                <a:schemeClr val="accent3"/>
              </a:solidFill>
              <a:latin typeface="Fredoka" panose="020B0604020202020204" charset="-79"/>
              <a:cs typeface="Fredoka" panose="020B0604020202020204" charset="-79"/>
            </a:endParaRPr>
          </a:p>
        </p:txBody>
      </p:sp>
      <p:sp>
        <p:nvSpPr>
          <p:cNvPr id="22" name="Rectangle: Rounded Corners 21">
            <a:extLst>
              <a:ext uri="{FF2B5EF4-FFF2-40B4-BE49-F238E27FC236}">
                <a16:creationId xmlns:a16="http://schemas.microsoft.com/office/drawing/2014/main" id="{9715496A-4DCC-AEA4-30A3-2F2E343252B7}"/>
              </a:ext>
            </a:extLst>
          </p:cNvPr>
          <p:cNvSpPr/>
          <p:nvPr/>
        </p:nvSpPr>
        <p:spPr>
          <a:xfrm>
            <a:off x="6221999" y="1719787"/>
            <a:ext cx="2415087" cy="1417563"/>
          </a:xfrm>
          <a:prstGeom prst="roundRect">
            <a:avLst/>
          </a:prstGeom>
          <a:solidFill>
            <a:srgbClr val="E1DFF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100" dirty="0">
                <a:solidFill>
                  <a:schemeClr val="accent3"/>
                </a:solidFill>
                <a:latin typeface="Fredoka" panose="020B0604020202020204" charset="-79"/>
                <a:cs typeface="Fredoka" panose="020B0604020202020204" charset="-79"/>
              </a:rPr>
              <a:t>(5) </a:t>
            </a:r>
            <a:r>
              <a:rPr lang="en-US" sz="1100" dirty="0">
                <a:solidFill>
                  <a:schemeClr val="accent3"/>
                </a:solidFill>
                <a:latin typeface="Fredoka" panose="020B0604020202020204" charset="-79"/>
                <a:cs typeface="Fredoka" panose="020B0604020202020204" charset="-79"/>
              </a:rPr>
              <a:t>Canadian postal codes consist of 3 letters (chosen from the 26 possible letters available) alternated with 3 digits (chosen from the 10 possible digits available), starting with a letter in the first position (e.g., N2L 3G1). </a:t>
            </a:r>
            <a:endParaRPr lang="en-CA" sz="1100" dirty="0">
              <a:solidFill>
                <a:schemeClr val="accent3"/>
              </a:solidFill>
              <a:latin typeface="Fredoka" panose="020B0604020202020204" charset="-79"/>
              <a:cs typeface="Fredoka" panose="020B0604020202020204" charset="-79"/>
            </a:endParaRPr>
          </a:p>
        </p:txBody>
      </p:sp>
    </p:spTree>
    <p:extLst>
      <p:ext uri="{BB962C8B-B14F-4D97-AF65-F5344CB8AC3E}">
        <p14:creationId xmlns:p14="http://schemas.microsoft.com/office/powerpoint/2010/main" val="340496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2"/>
                                        </p:tgtEl>
                                      </p:cBhvr>
                                    </p:animEffect>
                                    <p:set>
                                      <p:cBhvr>
                                        <p:cTn id="27" dur="1" fill="hold">
                                          <p:stCondLst>
                                            <p:cond delay="499"/>
                                          </p:stCondLst>
                                        </p:cTn>
                                        <p:tgtEl>
                                          <p:spTgt spid="2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19" grpId="0" animBg="1"/>
      <p:bldP spid="20" grpId="0" animBg="1"/>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E5389-BC7D-5480-8F34-800A0B293227}"/>
              </a:ext>
            </a:extLst>
          </p:cNvPr>
          <p:cNvSpPr>
            <a:spLocks noGrp="1"/>
          </p:cNvSpPr>
          <p:nvPr>
            <p:ph type="title"/>
          </p:nvPr>
        </p:nvSpPr>
        <p:spPr>
          <a:solidFill>
            <a:schemeClr val="accent2"/>
          </a:solidFill>
        </p:spPr>
        <p:txBody>
          <a:bodyPr/>
          <a:lstStyle/>
          <a:p>
            <a:r>
              <a:rPr lang="en-CA" dirty="0"/>
              <a:t>Counting rules</a:t>
            </a:r>
          </a:p>
        </p:txBody>
      </p:sp>
      <p:grpSp>
        <p:nvGrpSpPr>
          <p:cNvPr id="4" name="Group 3">
            <a:extLst>
              <a:ext uri="{FF2B5EF4-FFF2-40B4-BE49-F238E27FC236}">
                <a16:creationId xmlns:a16="http://schemas.microsoft.com/office/drawing/2014/main" id="{F1EBE6B6-2B20-58CD-BE01-80AD76BDEBDB}"/>
              </a:ext>
            </a:extLst>
          </p:cNvPr>
          <p:cNvGrpSpPr/>
          <p:nvPr/>
        </p:nvGrpSpPr>
        <p:grpSpPr>
          <a:xfrm>
            <a:off x="4812631" y="1451981"/>
            <a:ext cx="3611369" cy="2865637"/>
            <a:chOff x="4812631" y="1527608"/>
            <a:chExt cx="3611369" cy="2865637"/>
          </a:xfrm>
        </p:grpSpPr>
        <p:sp>
          <p:nvSpPr>
            <p:cNvPr id="5" name="Title 1">
              <a:extLst>
                <a:ext uri="{FF2B5EF4-FFF2-40B4-BE49-F238E27FC236}">
                  <a16:creationId xmlns:a16="http://schemas.microsoft.com/office/drawing/2014/main" id="{429AB7F8-4983-448D-5D46-CDE9F8DAF0D6}"/>
                </a:ext>
              </a:extLst>
            </p:cNvPr>
            <p:cNvSpPr txBox="1">
              <a:spLocks/>
            </p:cNvSpPr>
            <p:nvPr/>
          </p:nvSpPr>
          <p:spPr>
            <a:xfrm>
              <a:off x="4812631" y="1527608"/>
              <a:ext cx="3611369" cy="606000"/>
            </a:xfrm>
            <a:prstGeom prst="rect">
              <a:avLst/>
            </a:prstGeom>
            <a:solidFill>
              <a:schemeClr val="accent1"/>
            </a:solidFill>
            <a:ln w="9525"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500"/>
                <a:buFont typeface="Staatliches"/>
                <a:buNone/>
                <a:defRPr sz="3000" b="0" i="0" u="none" strike="noStrike" cap="none">
                  <a:solidFill>
                    <a:schemeClr val="accent3"/>
                  </a:solidFill>
                  <a:latin typeface="Staatliches"/>
                  <a:ea typeface="Staatliches"/>
                  <a:cs typeface="Staatliches"/>
                  <a:sym typeface="Staatliches"/>
                </a:defRPr>
              </a:lvl1pPr>
              <a:lvl2pPr marR="0" lvl="1"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2pPr>
              <a:lvl3pPr marR="0" lvl="2"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3pPr>
              <a:lvl4pPr marR="0" lvl="3"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4pPr>
              <a:lvl5pPr marR="0" lvl="4"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5pPr>
              <a:lvl6pPr marR="0" lvl="5"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6pPr>
              <a:lvl7pPr marR="0" lvl="6"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7pPr>
              <a:lvl8pPr marR="0" lvl="7"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8pPr>
              <a:lvl9pPr marR="0" lvl="8"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9pPr>
            </a:lstStyle>
            <a:p>
              <a:r>
                <a:rPr lang="en-CA" sz="2800" dirty="0"/>
                <a:t>Multiplication Rule</a:t>
              </a:r>
            </a:p>
          </p:txBody>
        </p:sp>
        <mc:AlternateContent xmlns:mc="http://schemas.openxmlformats.org/markup-compatibility/2006" xmlns:a14="http://schemas.microsoft.com/office/drawing/2010/main">
          <mc:Choice Requires="a14">
            <p:sp>
              <p:nvSpPr>
                <p:cNvPr id="6" name="Subtitle 2">
                  <a:extLst>
                    <a:ext uri="{FF2B5EF4-FFF2-40B4-BE49-F238E27FC236}">
                      <a16:creationId xmlns:a16="http://schemas.microsoft.com/office/drawing/2014/main" id="{4827E195-23C3-04D0-0ECC-DC5B8494A4EA}"/>
                    </a:ext>
                  </a:extLst>
                </p:cNvPr>
                <p:cNvSpPr txBox="1">
                  <a:spLocks/>
                </p:cNvSpPr>
                <p:nvPr/>
              </p:nvSpPr>
              <p:spPr>
                <a:xfrm>
                  <a:off x="4812631" y="2133609"/>
                  <a:ext cx="3611369" cy="2259636"/>
                </a:xfrm>
                <a:prstGeom prst="rect">
                  <a:avLst/>
                </a:prstGeom>
                <a:noFill/>
                <a:ln>
                  <a:solidFill>
                    <a:schemeClr val="accent4"/>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1pPr>
                  <a:lvl2pPr marL="914400" marR="0" lvl="1"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2pPr>
                  <a:lvl3pPr marL="1371600" marR="0" lvl="2"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3pPr>
                  <a:lvl4pPr marL="1828800" marR="0" lvl="3"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4pPr>
                  <a:lvl5pPr marL="2286000" marR="0" lvl="4"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5pPr>
                  <a:lvl6pPr marL="2743200" marR="0" lvl="5"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6pPr>
                  <a:lvl7pPr marL="3200400" marR="0" lvl="6"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7pPr>
                  <a:lvl8pPr marL="3657600" marR="0" lvl="7"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8pPr>
                  <a:lvl9pPr marL="4114800" marR="0" lvl="8"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9pPr>
                </a:lstStyle>
                <a:p>
                  <a:pPr marL="139700" indent="0">
                    <a:buNone/>
                  </a:pPr>
                  <a:r>
                    <a:rPr lang="en-CA" sz="1800" dirty="0"/>
                    <a:t>If you can do job 1 </a:t>
                  </a:r>
                  <a14:m>
                    <m:oMath xmlns:m="http://schemas.openxmlformats.org/officeDocument/2006/math">
                      <m:r>
                        <a:rPr lang="en-CA" sz="1800" b="0" i="1" smtClean="0">
                          <a:latin typeface="Cambria Math" panose="02040503050406030204" pitchFamily="18" charset="0"/>
                        </a:rPr>
                        <m:t>𝑝</m:t>
                      </m:r>
                    </m:oMath>
                  </a14:m>
                  <a:r>
                    <a:rPr lang="en-CA" sz="1800" dirty="0"/>
                    <a:t> ways and job 2 in </a:t>
                  </a:r>
                  <a14:m>
                    <m:oMath xmlns:m="http://schemas.openxmlformats.org/officeDocument/2006/math">
                      <m:r>
                        <a:rPr lang="en-CA" sz="1800" b="0" i="1" smtClean="0">
                          <a:latin typeface="Cambria Math" panose="02040503050406030204" pitchFamily="18" charset="0"/>
                        </a:rPr>
                        <m:t>𝑞</m:t>
                      </m:r>
                    </m:oMath>
                  </a14:m>
                  <a:r>
                    <a:rPr lang="en-CA" sz="1800" dirty="0"/>
                    <a:t> ways. Then you can do either job 1 </a:t>
                  </a:r>
                  <a:r>
                    <a:rPr lang="en-CA" sz="1800" dirty="0">
                      <a:solidFill>
                        <a:schemeClr val="accent2">
                          <a:lumMod val="50000"/>
                        </a:schemeClr>
                      </a:solidFill>
                    </a:rPr>
                    <a:t>AND</a:t>
                  </a:r>
                  <a:r>
                    <a:rPr lang="en-CA" sz="1800" dirty="0"/>
                    <a:t> job 2 in </a:t>
                  </a:r>
                  <a:br>
                    <a:rPr lang="en-CA" sz="1800" dirty="0"/>
                  </a:br>
                  <a14:m>
                    <m:oMath xmlns:m="http://schemas.openxmlformats.org/officeDocument/2006/math">
                      <m:r>
                        <a:rPr lang="en-CA" sz="1800" i="1">
                          <a:latin typeface="Cambria Math" panose="02040503050406030204" pitchFamily="18" charset="0"/>
                        </a:rPr>
                        <m:t>𝑝</m:t>
                      </m:r>
                      <m:r>
                        <a:rPr lang="en-CA" sz="1800" b="0" i="1" smtClean="0">
                          <a:latin typeface="Cambria Math" panose="02040503050406030204" pitchFamily="18" charset="0"/>
                        </a:rPr>
                        <m:t>×</m:t>
                      </m:r>
                      <m:r>
                        <a:rPr lang="en-CA" sz="1800" b="0" i="1" smtClean="0">
                          <a:latin typeface="Cambria Math" panose="02040503050406030204" pitchFamily="18" charset="0"/>
                        </a:rPr>
                        <m:t>𝑞</m:t>
                      </m:r>
                    </m:oMath>
                  </a14:m>
                  <a:r>
                    <a:rPr lang="en-CA" sz="1800" dirty="0"/>
                    <a:t> ways</a:t>
                  </a:r>
                </a:p>
                <a:p>
                  <a:pPr marL="139700" indent="0">
                    <a:buNone/>
                  </a:pPr>
                  <a:endParaRPr lang="en-CA" dirty="0"/>
                </a:p>
                <a:p>
                  <a:pPr marL="139700" indent="0">
                    <a:buNone/>
                  </a:pPr>
                  <a:r>
                    <a:rPr lang="en-CA" i="1" dirty="0"/>
                    <a:t>Example</a:t>
                  </a:r>
                  <a:r>
                    <a:rPr lang="en-CA" dirty="0"/>
                    <a:t>. Given a deck of cards, what is the probability that you draw a heart </a:t>
                  </a:r>
                  <a:r>
                    <a:rPr lang="en-CA" dirty="0">
                      <a:solidFill>
                        <a:schemeClr val="accent2">
                          <a:lumMod val="50000"/>
                        </a:schemeClr>
                      </a:solidFill>
                    </a:rPr>
                    <a:t>AND</a:t>
                  </a:r>
                  <a:r>
                    <a:rPr lang="en-CA" dirty="0"/>
                    <a:t> a queen?</a:t>
                  </a:r>
                </a:p>
                <a:p>
                  <a:pPr marL="139700" indent="0">
                    <a:buNone/>
                  </a:pPr>
                  <a:endParaRPr lang="en-CA" sz="1800" dirty="0"/>
                </a:p>
              </p:txBody>
            </p:sp>
          </mc:Choice>
          <mc:Fallback xmlns="">
            <p:sp>
              <p:nvSpPr>
                <p:cNvPr id="6" name="Subtitle 2">
                  <a:extLst>
                    <a:ext uri="{FF2B5EF4-FFF2-40B4-BE49-F238E27FC236}">
                      <a16:creationId xmlns:a16="http://schemas.microsoft.com/office/drawing/2014/main" id="{4827E195-23C3-04D0-0ECC-DC5B8494A4EA}"/>
                    </a:ext>
                  </a:extLst>
                </p:cNvPr>
                <p:cNvSpPr txBox="1">
                  <a:spLocks noRot="1" noChangeAspect="1" noMove="1" noResize="1" noEditPoints="1" noAdjustHandles="1" noChangeArrowheads="1" noChangeShapeType="1" noTextEdit="1"/>
                </p:cNvSpPr>
                <p:nvPr/>
              </p:nvSpPr>
              <p:spPr>
                <a:xfrm>
                  <a:off x="4812631" y="2133609"/>
                  <a:ext cx="3611369" cy="2259636"/>
                </a:xfrm>
                <a:prstGeom prst="rect">
                  <a:avLst/>
                </a:prstGeom>
                <a:blipFill>
                  <a:blip r:embed="rId2"/>
                  <a:stretch>
                    <a:fillRect/>
                  </a:stretch>
                </a:blipFill>
                <a:ln>
                  <a:solidFill>
                    <a:schemeClr val="accent4"/>
                  </a:solidFill>
                </a:ln>
              </p:spPr>
              <p:txBody>
                <a:bodyPr/>
                <a:lstStyle/>
                <a:p>
                  <a:r>
                    <a:rPr lang="en-CA">
                      <a:noFill/>
                    </a:rPr>
                    <a:t> </a:t>
                  </a:r>
                </a:p>
              </p:txBody>
            </p:sp>
          </mc:Fallback>
        </mc:AlternateContent>
      </p:grpSp>
      <p:grpSp>
        <p:nvGrpSpPr>
          <p:cNvPr id="7" name="Group 6">
            <a:extLst>
              <a:ext uri="{FF2B5EF4-FFF2-40B4-BE49-F238E27FC236}">
                <a16:creationId xmlns:a16="http://schemas.microsoft.com/office/drawing/2014/main" id="{3D611468-FFF9-11FA-FB60-53FCB25A3F3F}"/>
              </a:ext>
            </a:extLst>
          </p:cNvPr>
          <p:cNvGrpSpPr/>
          <p:nvPr/>
        </p:nvGrpSpPr>
        <p:grpSpPr>
          <a:xfrm>
            <a:off x="720000" y="1451981"/>
            <a:ext cx="3611369" cy="2865637"/>
            <a:chOff x="4812631" y="1527608"/>
            <a:chExt cx="3611369" cy="2865637"/>
          </a:xfrm>
        </p:grpSpPr>
        <p:sp>
          <p:nvSpPr>
            <p:cNvPr id="8" name="Title 1">
              <a:extLst>
                <a:ext uri="{FF2B5EF4-FFF2-40B4-BE49-F238E27FC236}">
                  <a16:creationId xmlns:a16="http://schemas.microsoft.com/office/drawing/2014/main" id="{D69ABB57-BAB9-9E01-5E92-5CD569E36767}"/>
                </a:ext>
              </a:extLst>
            </p:cNvPr>
            <p:cNvSpPr txBox="1">
              <a:spLocks/>
            </p:cNvSpPr>
            <p:nvPr/>
          </p:nvSpPr>
          <p:spPr>
            <a:xfrm>
              <a:off x="4812631" y="1527608"/>
              <a:ext cx="3611369" cy="606000"/>
            </a:xfrm>
            <a:prstGeom prst="rect">
              <a:avLst/>
            </a:prstGeom>
            <a:solidFill>
              <a:schemeClr val="accent1"/>
            </a:solidFill>
            <a:ln w="9525"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500"/>
                <a:buFont typeface="Staatliches"/>
                <a:buNone/>
                <a:defRPr sz="3000" b="0" i="0" u="none" strike="noStrike" cap="none">
                  <a:solidFill>
                    <a:schemeClr val="accent3"/>
                  </a:solidFill>
                  <a:latin typeface="Staatliches"/>
                  <a:ea typeface="Staatliches"/>
                  <a:cs typeface="Staatliches"/>
                  <a:sym typeface="Staatliches"/>
                </a:defRPr>
              </a:lvl1pPr>
              <a:lvl2pPr marR="0" lvl="1"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2pPr>
              <a:lvl3pPr marR="0" lvl="2"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3pPr>
              <a:lvl4pPr marR="0" lvl="3"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4pPr>
              <a:lvl5pPr marR="0" lvl="4"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5pPr>
              <a:lvl6pPr marR="0" lvl="5"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6pPr>
              <a:lvl7pPr marR="0" lvl="6"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7pPr>
              <a:lvl8pPr marR="0" lvl="7"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8pPr>
              <a:lvl9pPr marR="0" lvl="8"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9pPr>
            </a:lstStyle>
            <a:p>
              <a:r>
                <a:rPr lang="en-CA" sz="2800" dirty="0"/>
                <a:t>Addition Rule</a:t>
              </a:r>
            </a:p>
          </p:txBody>
        </p:sp>
        <mc:AlternateContent xmlns:mc="http://schemas.openxmlformats.org/markup-compatibility/2006" xmlns:a14="http://schemas.microsoft.com/office/drawing/2010/main">
          <mc:Choice Requires="a14">
            <p:sp>
              <p:nvSpPr>
                <p:cNvPr id="9" name="Subtitle 2">
                  <a:extLst>
                    <a:ext uri="{FF2B5EF4-FFF2-40B4-BE49-F238E27FC236}">
                      <a16:creationId xmlns:a16="http://schemas.microsoft.com/office/drawing/2014/main" id="{935D80C5-CEB1-81D5-D896-A90B1C46D78B}"/>
                    </a:ext>
                  </a:extLst>
                </p:cNvPr>
                <p:cNvSpPr txBox="1">
                  <a:spLocks/>
                </p:cNvSpPr>
                <p:nvPr/>
              </p:nvSpPr>
              <p:spPr>
                <a:xfrm>
                  <a:off x="4812631" y="2133609"/>
                  <a:ext cx="3611369" cy="2259636"/>
                </a:xfrm>
                <a:prstGeom prst="rect">
                  <a:avLst/>
                </a:prstGeom>
                <a:noFill/>
                <a:ln>
                  <a:solidFill>
                    <a:schemeClr val="accent4"/>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1pPr>
                  <a:lvl2pPr marL="914400" marR="0" lvl="1"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2pPr>
                  <a:lvl3pPr marL="1371600" marR="0" lvl="2"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3pPr>
                  <a:lvl4pPr marL="1828800" marR="0" lvl="3"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4pPr>
                  <a:lvl5pPr marL="2286000" marR="0" lvl="4"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5pPr>
                  <a:lvl6pPr marL="2743200" marR="0" lvl="5"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6pPr>
                  <a:lvl7pPr marL="3200400" marR="0" lvl="6"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7pPr>
                  <a:lvl8pPr marL="3657600" marR="0" lvl="7"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8pPr>
                  <a:lvl9pPr marL="4114800" marR="0" lvl="8"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9pPr>
                </a:lstStyle>
                <a:p>
                  <a:pPr marL="139700" indent="0">
                    <a:buNone/>
                  </a:pPr>
                  <a:r>
                    <a:rPr lang="en-CA" sz="1800" dirty="0"/>
                    <a:t>If you can do job 1 </a:t>
                  </a:r>
                  <a14:m>
                    <m:oMath xmlns:m="http://schemas.openxmlformats.org/officeDocument/2006/math">
                      <m:r>
                        <a:rPr lang="en-CA" sz="1800" b="0" i="1" smtClean="0">
                          <a:latin typeface="Cambria Math" panose="02040503050406030204" pitchFamily="18" charset="0"/>
                        </a:rPr>
                        <m:t>𝑝</m:t>
                      </m:r>
                    </m:oMath>
                  </a14:m>
                  <a:r>
                    <a:rPr lang="en-CA" sz="1800" dirty="0"/>
                    <a:t> ways and job 2 in </a:t>
                  </a:r>
                  <a14:m>
                    <m:oMath xmlns:m="http://schemas.openxmlformats.org/officeDocument/2006/math">
                      <m:r>
                        <a:rPr lang="en-CA" sz="1800" b="0" i="1" smtClean="0">
                          <a:latin typeface="Cambria Math" panose="02040503050406030204" pitchFamily="18" charset="0"/>
                        </a:rPr>
                        <m:t>𝑞</m:t>
                      </m:r>
                    </m:oMath>
                  </a14:m>
                  <a:r>
                    <a:rPr lang="en-CA" sz="1800" dirty="0"/>
                    <a:t> ways. Then you can do either job 1 </a:t>
                  </a:r>
                  <a:r>
                    <a:rPr lang="en-CA" sz="1800" dirty="0">
                      <a:solidFill>
                        <a:schemeClr val="accent2">
                          <a:lumMod val="50000"/>
                        </a:schemeClr>
                      </a:solidFill>
                    </a:rPr>
                    <a:t>OR</a:t>
                  </a:r>
                  <a:r>
                    <a:rPr lang="en-CA" sz="1800" dirty="0"/>
                    <a:t> job 2 (but not both) in </a:t>
                  </a:r>
                  <a14:m>
                    <m:oMath xmlns:m="http://schemas.openxmlformats.org/officeDocument/2006/math">
                      <m:r>
                        <a:rPr lang="en-CA" sz="1800" i="1">
                          <a:latin typeface="Cambria Math" panose="02040503050406030204" pitchFamily="18" charset="0"/>
                        </a:rPr>
                        <m:t>𝑝</m:t>
                      </m:r>
                      <m:r>
                        <a:rPr lang="en-CA" sz="1800" b="0" i="1" smtClean="0">
                          <a:latin typeface="Cambria Math" panose="02040503050406030204" pitchFamily="18" charset="0"/>
                        </a:rPr>
                        <m:t>+</m:t>
                      </m:r>
                      <m:r>
                        <a:rPr lang="en-CA" sz="1800" b="0" i="1" smtClean="0">
                          <a:latin typeface="Cambria Math" panose="02040503050406030204" pitchFamily="18" charset="0"/>
                        </a:rPr>
                        <m:t>𝑞</m:t>
                      </m:r>
                    </m:oMath>
                  </a14:m>
                  <a:r>
                    <a:rPr lang="en-CA" sz="1800" dirty="0"/>
                    <a:t> ways</a:t>
                  </a:r>
                </a:p>
                <a:p>
                  <a:pPr marL="139700" indent="0">
                    <a:buNone/>
                  </a:pPr>
                  <a:endParaRPr lang="en-CA" dirty="0"/>
                </a:p>
                <a:p>
                  <a:pPr marL="139700" indent="0">
                    <a:buNone/>
                  </a:pPr>
                  <a:r>
                    <a:rPr lang="en-CA" i="1" dirty="0"/>
                    <a:t>Example</a:t>
                  </a:r>
                  <a:r>
                    <a:rPr lang="en-CA" dirty="0"/>
                    <a:t>. Given a deck of cards, what is the probability that you draw a heart </a:t>
                  </a:r>
                  <a:r>
                    <a:rPr lang="en-CA" dirty="0">
                      <a:solidFill>
                        <a:schemeClr val="accent2">
                          <a:lumMod val="50000"/>
                        </a:schemeClr>
                      </a:solidFill>
                    </a:rPr>
                    <a:t>OR</a:t>
                  </a:r>
                  <a:r>
                    <a:rPr lang="en-CA" dirty="0"/>
                    <a:t> a queen?</a:t>
                  </a:r>
                </a:p>
              </p:txBody>
            </p:sp>
          </mc:Choice>
          <mc:Fallback xmlns="">
            <p:sp>
              <p:nvSpPr>
                <p:cNvPr id="9" name="Subtitle 2">
                  <a:extLst>
                    <a:ext uri="{FF2B5EF4-FFF2-40B4-BE49-F238E27FC236}">
                      <a16:creationId xmlns:a16="http://schemas.microsoft.com/office/drawing/2014/main" id="{935D80C5-CEB1-81D5-D896-A90B1C46D78B}"/>
                    </a:ext>
                  </a:extLst>
                </p:cNvPr>
                <p:cNvSpPr txBox="1">
                  <a:spLocks noRot="1" noChangeAspect="1" noMove="1" noResize="1" noEditPoints="1" noAdjustHandles="1" noChangeArrowheads="1" noChangeShapeType="1" noTextEdit="1"/>
                </p:cNvSpPr>
                <p:nvPr/>
              </p:nvSpPr>
              <p:spPr>
                <a:xfrm>
                  <a:off x="4812631" y="2133609"/>
                  <a:ext cx="3611369" cy="2259636"/>
                </a:xfrm>
                <a:prstGeom prst="rect">
                  <a:avLst/>
                </a:prstGeom>
                <a:blipFill>
                  <a:blip r:embed="rId3"/>
                  <a:stretch>
                    <a:fillRect r="-2353"/>
                  </a:stretch>
                </a:blipFill>
                <a:ln>
                  <a:solidFill>
                    <a:schemeClr val="accent4"/>
                  </a:solidFill>
                </a:ln>
              </p:spPr>
              <p:txBody>
                <a:bodyPr/>
                <a:lstStyle/>
                <a:p>
                  <a:r>
                    <a:rPr lang="en-CA">
                      <a:noFill/>
                    </a:rPr>
                    <a:t> </a:t>
                  </a:r>
                </a:p>
              </p:txBody>
            </p:sp>
          </mc:Fallback>
        </mc:AlternateContent>
      </p:grpSp>
      <p:grpSp>
        <p:nvGrpSpPr>
          <p:cNvPr id="10" name="Group 9">
            <a:extLst>
              <a:ext uri="{FF2B5EF4-FFF2-40B4-BE49-F238E27FC236}">
                <a16:creationId xmlns:a16="http://schemas.microsoft.com/office/drawing/2014/main" id="{A50138EA-BB2F-4CA0-025C-714AF00E6A30}"/>
              </a:ext>
            </a:extLst>
          </p:cNvPr>
          <p:cNvGrpSpPr/>
          <p:nvPr/>
        </p:nvGrpSpPr>
        <p:grpSpPr>
          <a:xfrm>
            <a:off x="8394461" y="659465"/>
            <a:ext cx="215065" cy="191069"/>
            <a:chOff x="8401880" y="657705"/>
            <a:chExt cx="215065" cy="191069"/>
          </a:xfrm>
          <a:solidFill>
            <a:schemeClr val="accent3"/>
          </a:solidFill>
        </p:grpSpPr>
        <p:sp>
          <p:nvSpPr>
            <p:cNvPr id="11" name="Isosceles Triangle 10">
              <a:hlinkClick r:id="rId4" action="ppaction://hlinksldjump"/>
              <a:extLst>
                <a:ext uri="{FF2B5EF4-FFF2-40B4-BE49-F238E27FC236}">
                  <a16:creationId xmlns:a16="http://schemas.microsoft.com/office/drawing/2014/main" id="{80DBF73B-0F3F-1454-445E-0CB5E16E72D6}"/>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Isosceles Triangle 11">
              <a:hlinkClick r:id="rId4" action="ppaction://hlinksldjump"/>
              <a:extLst>
                <a:ext uri="{FF2B5EF4-FFF2-40B4-BE49-F238E27FC236}">
                  <a16:creationId xmlns:a16="http://schemas.microsoft.com/office/drawing/2014/main" id="{259AB49B-37F3-90B2-5C90-2F18A5A921AC}"/>
                </a:ext>
              </a:extLst>
            </p:cNvPr>
            <p:cNvSpPr/>
            <p:nvPr/>
          </p:nvSpPr>
          <p:spPr>
            <a:xfrm rot="5400000">
              <a:off x="8473639"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2640174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E5389-BC7D-5480-8F34-800A0B293227}"/>
              </a:ext>
            </a:extLst>
          </p:cNvPr>
          <p:cNvSpPr>
            <a:spLocks noGrp="1"/>
          </p:cNvSpPr>
          <p:nvPr>
            <p:ph type="title"/>
          </p:nvPr>
        </p:nvSpPr>
        <p:spPr>
          <a:solidFill>
            <a:schemeClr val="accent2"/>
          </a:solidFill>
        </p:spPr>
        <p:txBody>
          <a:bodyPr/>
          <a:lstStyle/>
          <a:p>
            <a:r>
              <a:rPr lang="en-CA" dirty="0"/>
              <a:t>Example – Counting Rules</a:t>
            </a:r>
          </a:p>
        </p:txBody>
      </p:sp>
      <p:sp>
        <p:nvSpPr>
          <p:cNvPr id="3" name="Text Placeholder 2">
            <a:extLst>
              <a:ext uri="{FF2B5EF4-FFF2-40B4-BE49-F238E27FC236}">
                <a16:creationId xmlns:a16="http://schemas.microsoft.com/office/drawing/2014/main" id="{1F7D62B2-9809-DFD9-F606-FD30732F9BA8}"/>
              </a:ext>
            </a:extLst>
          </p:cNvPr>
          <p:cNvSpPr>
            <a:spLocks noGrp="1"/>
          </p:cNvSpPr>
          <p:nvPr>
            <p:ph type="body" idx="1"/>
          </p:nvPr>
        </p:nvSpPr>
        <p:spPr>
          <a:xfrm>
            <a:off x="720000" y="1134098"/>
            <a:ext cx="7703950" cy="3613161"/>
          </a:xfrm>
        </p:spPr>
        <p:txBody>
          <a:bodyPr anchor="t"/>
          <a:lstStyle/>
          <a:p>
            <a:pPr marL="139700" indent="0">
              <a:buNone/>
            </a:pPr>
            <a:r>
              <a:rPr lang="en-US" sz="1800" dirty="0"/>
              <a:t>Canadian postal codes consist of 3 letters (of 26 possible letters) alternated with 3 digits (of the 10 possible), starting with a letter (e.g. N2L 3G1). Assume no other restrictions on the construction of postal codes. For a postal code chosen at random, what is the probability:</a:t>
            </a:r>
          </a:p>
          <a:p>
            <a:pPr marL="482600" indent="-342900">
              <a:buFont typeface="+mj-lt"/>
              <a:buAutoNum type="alphaUcPeriod"/>
            </a:pPr>
            <a:r>
              <a:rPr lang="en-US" sz="1800" dirty="0"/>
              <a:t>all 3 letters are the same?</a:t>
            </a:r>
          </a:p>
          <a:p>
            <a:pPr marL="482600" indent="-342900">
              <a:buFont typeface="+mj-lt"/>
              <a:buAutoNum type="alphaUcPeriod"/>
            </a:pPr>
            <a:r>
              <a:rPr lang="en-US" sz="1800" dirty="0"/>
              <a:t>the digits are all even or all odd? Treat 0 as being neither even nor odd</a:t>
            </a:r>
          </a:p>
        </p:txBody>
      </p:sp>
      <p:grpSp>
        <p:nvGrpSpPr>
          <p:cNvPr id="4" name="Group 3">
            <a:extLst>
              <a:ext uri="{FF2B5EF4-FFF2-40B4-BE49-F238E27FC236}">
                <a16:creationId xmlns:a16="http://schemas.microsoft.com/office/drawing/2014/main" id="{D1C8EA37-54FD-F133-6B68-DA4BE6448011}"/>
              </a:ext>
            </a:extLst>
          </p:cNvPr>
          <p:cNvGrpSpPr/>
          <p:nvPr/>
        </p:nvGrpSpPr>
        <p:grpSpPr>
          <a:xfrm>
            <a:off x="8394461" y="659465"/>
            <a:ext cx="215065" cy="191069"/>
            <a:chOff x="8401880" y="657705"/>
            <a:chExt cx="215065" cy="191069"/>
          </a:xfrm>
          <a:solidFill>
            <a:schemeClr val="accent3"/>
          </a:solidFill>
        </p:grpSpPr>
        <p:sp>
          <p:nvSpPr>
            <p:cNvPr id="5" name="Isosceles Triangle 4">
              <a:hlinkClick r:id="rId2" action="ppaction://hlinksldjump"/>
              <a:extLst>
                <a:ext uri="{FF2B5EF4-FFF2-40B4-BE49-F238E27FC236}">
                  <a16:creationId xmlns:a16="http://schemas.microsoft.com/office/drawing/2014/main" id="{F30C09E7-D938-4323-930F-ED240EEFCA01}"/>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Isosceles Triangle 5">
              <a:hlinkClick r:id="rId2" action="ppaction://hlinksldjump"/>
              <a:extLst>
                <a:ext uri="{FF2B5EF4-FFF2-40B4-BE49-F238E27FC236}">
                  <a16:creationId xmlns:a16="http://schemas.microsoft.com/office/drawing/2014/main" id="{F7DDD332-F3DC-D26A-0682-80A130DE521E}"/>
                </a:ext>
              </a:extLst>
            </p:cNvPr>
            <p:cNvSpPr/>
            <p:nvPr/>
          </p:nvSpPr>
          <p:spPr>
            <a:xfrm rot="5400000">
              <a:off x="8473639"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1218591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C7EEE9C-5868-CA9A-9826-3DA2747C4993}"/>
                  </a:ext>
                </a:extLst>
              </p:cNvPr>
              <p:cNvSpPr txBox="1"/>
              <p:nvPr/>
            </p:nvSpPr>
            <p:spPr>
              <a:xfrm>
                <a:off x="1684349" y="1996864"/>
                <a:ext cx="4753368" cy="307777"/>
              </a:xfrm>
              <a:prstGeom prst="rect">
                <a:avLst/>
              </a:prstGeom>
              <a:noFill/>
            </p:spPr>
            <p:txBody>
              <a:bodyPr wrap="square">
                <a:spAutoFit/>
              </a:bodyPr>
              <a:lstStyle/>
              <a:p>
                <a14:m>
                  <m:oMath xmlns:m="http://schemas.openxmlformats.org/officeDocument/2006/math">
                    <m:d>
                      <m:dPr>
                        <m:begChr m:val="|"/>
                        <m:endChr m:val="|"/>
                        <m:ctrlPr>
                          <a:rPr lang="en-CA" sz="1400" b="0" i="1" smtClean="0">
                            <a:latin typeface="Cambria Math" panose="02040503050406030204" pitchFamily="18" charset="0"/>
                          </a:rPr>
                        </m:ctrlPr>
                      </m:dPr>
                      <m:e>
                        <m:r>
                          <a:rPr lang="en-CA" sz="1400" b="0" i="1" smtClean="0">
                            <a:latin typeface="Cambria Math" panose="02040503050406030204" pitchFamily="18" charset="0"/>
                          </a:rPr>
                          <m:t>𝑆</m:t>
                        </m:r>
                      </m:e>
                    </m:d>
                    <m:r>
                      <a:rPr lang="en-CA" sz="1400" b="0" i="1" smtClean="0">
                        <a:latin typeface="Cambria Math" panose="02040503050406030204" pitchFamily="18" charset="0"/>
                      </a:rPr>
                      <m:t>=</m:t>
                    </m:r>
                    <m:sSup>
                      <m:sSupPr>
                        <m:ctrlPr>
                          <a:rPr lang="en-CA" sz="1400" b="0" i="1" smtClean="0">
                            <a:latin typeface="Cambria Math" panose="02040503050406030204" pitchFamily="18" charset="0"/>
                          </a:rPr>
                        </m:ctrlPr>
                      </m:sSupPr>
                      <m:e>
                        <m:r>
                          <a:rPr lang="en-CA" sz="1400" b="0" i="1" smtClean="0">
                            <a:latin typeface="Cambria Math" panose="02040503050406030204" pitchFamily="18" charset="0"/>
                          </a:rPr>
                          <m:t>26</m:t>
                        </m:r>
                      </m:e>
                      <m:sup>
                        <m:r>
                          <a:rPr lang="en-CA" sz="1400" b="0" i="1" smtClean="0">
                            <a:latin typeface="Cambria Math" panose="02040503050406030204" pitchFamily="18" charset="0"/>
                          </a:rPr>
                          <m:t>3</m:t>
                        </m:r>
                      </m:sup>
                    </m:sSup>
                    <m:r>
                      <a:rPr lang="en-CA" sz="1400" b="0" i="1" smtClean="0">
                        <a:latin typeface="Cambria Math" panose="02040503050406030204" pitchFamily="18" charset="0"/>
                      </a:rPr>
                      <m:t>×</m:t>
                    </m:r>
                    <m:sSup>
                      <m:sSupPr>
                        <m:ctrlPr>
                          <a:rPr lang="en-CA" sz="1400" b="0" i="1" smtClean="0">
                            <a:latin typeface="Cambria Math" panose="02040503050406030204" pitchFamily="18" charset="0"/>
                          </a:rPr>
                        </m:ctrlPr>
                      </m:sSupPr>
                      <m:e>
                        <m:r>
                          <a:rPr lang="en-CA" sz="1400" b="0" i="1" smtClean="0">
                            <a:latin typeface="Cambria Math" panose="02040503050406030204" pitchFamily="18" charset="0"/>
                          </a:rPr>
                          <m:t>10</m:t>
                        </m:r>
                      </m:e>
                      <m:sup>
                        <m:r>
                          <a:rPr lang="en-CA" sz="1400" b="0" i="1" smtClean="0">
                            <a:latin typeface="Cambria Math" panose="02040503050406030204" pitchFamily="18" charset="0"/>
                          </a:rPr>
                          <m:t>3</m:t>
                        </m:r>
                      </m:sup>
                    </m:sSup>
                  </m:oMath>
                </a14:m>
                <a:r>
                  <a:rPr lang="en-CA" sz="1400" b="0" dirty="0"/>
                  <a:t> </a:t>
                </a:r>
                <a:endParaRPr lang="en-CA" dirty="0"/>
              </a:p>
            </p:txBody>
          </p:sp>
        </mc:Choice>
        <mc:Fallback xmlns="">
          <p:sp>
            <p:nvSpPr>
              <p:cNvPr id="20" name="TextBox 19">
                <a:extLst>
                  <a:ext uri="{FF2B5EF4-FFF2-40B4-BE49-F238E27FC236}">
                    <a16:creationId xmlns:a16="http://schemas.microsoft.com/office/drawing/2014/main" id="{BC7EEE9C-5868-CA9A-9826-3DA2747C4993}"/>
                  </a:ext>
                </a:extLst>
              </p:cNvPr>
              <p:cNvSpPr txBox="1">
                <a:spLocks noRot="1" noChangeAspect="1" noMove="1" noResize="1" noEditPoints="1" noAdjustHandles="1" noChangeArrowheads="1" noChangeShapeType="1" noTextEdit="1"/>
              </p:cNvSpPr>
              <p:nvPr/>
            </p:nvSpPr>
            <p:spPr>
              <a:xfrm>
                <a:off x="1684349" y="1996864"/>
                <a:ext cx="4753368" cy="307777"/>
              </a:xfrm>
              <a:prstGeom prst="rect">
                <a:avLst/>
              </a:prstGeom>
              <a:blipFill>
                <a:blip r:embed="rId2"/>
                <a:stretch>
                  <a:fillRect/>
                </a:stretch>
              </a:blipFill>
            </p:spPr>
            <p:txBody>
              <a:bodyPr/>
              <a:lstStyle/>
              <a:p>
                <a:r>
                  <a:rPr lang="en-CA">
                    <a:noFill/>
                  </a:rPr>
                  <a:t> </a:t>
                </a:r>
              </a:p>
            </p:txBody>
          </p:sp>
        </mc:Fallback>
      </mc:AlternateContent>
      <p:sp>
        <p:nvSpPr>
          <p:cNvPr id="2" name="Title 1">
            <a:extLst>
              <a:ext uri="{FF2B5EF4-FFF2-40B4-BE49-F238E27FC236}">
                <a16:creationId xmlns:a16="http://schemas.microsoft.com/office/drawing/2014/main" id="{0C9E5389-BC7D-5480-8F34-800A0B293227}"/>
              </a:ext>
            </a:extLst>
          </p:cNvPr>
          <p:cNvSpPr>
            <a:spLocks noGrp="1"/>
          </p:cNvSpPr>
          <p:nvPr>
            <p:ph type="title"/>
          </p:nvPr>
        </p:nvSpPr>
        <p:spPr>
          <a:solidFill>
            <a:schemeClr val="accent2"/>
          </a:solidFill>
        </p:spPr>
        <p:txBody>
          <a:bodyPr/>
          <a:lstStyle/>
          <a:p>
            <a:r>
              <a:rPr lang="en-CA" dirty="0"/>
              <a:t>Example – Counting Rules</a:t>
            </a:r>
          </a:p>
        </p:txBody>
      </p:sp>
      <p:sp>
        <p:nvSpPr>
          <p:cNvPr id="3" name="Text Placeholder 2">
            <a:extLst>
              <a:ext uri="{FF2B5EF4-FFF2-40B4-BE49-F238E27FC236}">
                <a16:creationId xmlns:a16="http://schemas.microsoft.com/office/drawing/2014/main" id="{1F7D62B2-9809-DFD9-F606-FD30732F9BA8}"/>
              </a:ext>
            </a:extLst>
          </p:cNvPr>
          <p:cNvSpPr>
            <a:spLocks noGrp="1"/>
          </p:cNvSpPr>
          <p:nvPr>
            <p:ph type="body" idx="1"/>
          </p:nvPr>
        </p:nvSpPr>
        <p:spPr>
          <a:xfrm>
            <a:off x="720000" y="1134098"/>
            <a:ext cx="7703950" cy="3613161"/>
          </a:xfrm>
        </p:spPr>
        <p:txBody>
          <a:bodyPr anchor="t"/>
          <a:lstStyle/>
          <a:p>
            <a:pPr marL="139700" indent="0">
              <a:buNone/>
            </a:pPr>
            <a:r>
              <a:rPr lang="en-US" sz="1800" dirty="0"/>
              <a:t>A. all 3 letters are the same?</a:t>
            </a:r>
          </a:p>
          <a:p>
            <a:pPr marL="139700" indent="0">
              <a:buNone/>
            </a:pPr>
            <a:endParaRPr lang="en-US" sz="1800" dirty="0"/>
          </a:p>
          <a:p>
            <a:pPr marL="139700" indent="0">
              <a:buNone/>
            </a:pPr>
            <a:endParaRPr lang="en-US" sz="1800" dirty="0"/>
          </a:p>
          <a:p>
            <a:pPr marL="139700" indent="0">
              <a:buNone/>
            </a:pPr>
            <a:endParaRPr lang="en-US" sz="1800" dirty="0"/>
          </a:p>
          <a:p>
            <a:pPr marL="139700" indent="0">
              <a:buNone/>
            </a:pPr>
            <a:endParaRPr lang="en-US" sz="1800" dirty="0"/>
          </a:p>
          <a:p>
            <a:pPr marL="139700" indent="0">
              <a:buNone/>
            </a:pPr>
            <a:endParaRPr lang="en-US" sz="1800" dirty="0"/>
          </a:p>
        </p:txBody>
      </p:sp>
      <p:grpSp>
        <p:nvGrpSpPr>
          <p:cNvPr id="4" name="Group 3">
            <a:extLst>
              <a:ext uri="{FF2B5EF4-FFF2-40B4-BE49-F238E27FC236}">
                <a16:creationId xmlns:a16="http://schemas.microsoft.com/office/drawing/2014/main" id="{D1C8EA37-54FD-F133-6B68-DA4BE6448011}"/>
              </a:ext>
            </a:extLst>
          </p:cNvPr>
          <p:cNvGrpSpPr/>
          <p:nvPr/>
        </p:nvGrpSpPr>
        <p:grpSpPr>
          <a:xfrm>
            <a:off x="8394461" y="659465"/>
            <a:ext cx="215065" cy="191069"/>
            <a:chOff x="8401880" y="657705"/>
            <a:chExt cx="215065" cy="191069"/>
          </a:xfrm>
          <a:solidFill>
            <a:schemeClr val="accent3"/>
          </a:solidFill>
        </p:grpSpPr>
        <p:sp>
          <p:nvSpPr>
            <p:cNvPr id="5" name="Isosceles Triangle 4">
              <a:hlinkClick r:id="rId3" action="ppaction://hlinksldjump"/>
              <a:extLst>
                <a:ext uri="{FF2B5EF4-FFF2-40B4-BE49-F238E27FC236}">
                  <a16:creationId xmlns:a16="http://schemas.microsoft.com/office/drawing/2014/main" id="{F30C09E7-D938-4323-930F-ED240EEFCA01}"/>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Isosceles Triangle 5">
              <a:hlinkClick r:id="rId3" action="ppaction://hlinksldjump"/>
              <a:extLst>
                <a:ext uri="{FF2B5EF4-FFF2-40B4-BE49-F238E27FC236}">
                  <a16:creationId xmlns:a16="http://schemas.microsoft.com/office/drawing/2014/main" id="{F7DDD332-F3DC-D26A-0682-80A130DE521E}"/>
                </a:ext>
              </a:extLst>
            </p:cNvPr>
            <p:cNvSpPr/>
            <p:nvPr/>
          </p:nvSpPr>
          <p:spPr>
            <a:xfrm rot="5400000">
              <a:off x="8473639"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3" name="Subtitle 2">
            <a:extLst>
              <a:ext uri="{FF2B5EF4-FFF2-40B4-BE49-F238E27FC236}">
                <a16:creationId xmlns:a16="http://schemas.microsoft.com/office/drawing/2014/main" id="{2D5BF05F-E87D-95C1-11A6-0FD31B0B93A3}"/>
              </a:ext>
            </a:extLst>
          </p:cNvPr>
          <p:cNvSpPr txBox="1">
            <a:spLocks/>
          </p:cNvSpPr>
          <p:nvPr/>
        </p:nvSpPr>
        <p:spPr>
          <a:xfrm>
            <a:off x="1545600" y="1935329"/>
            <a:ext cx="6052799" cy="406324"/>
          </a:xfrm>
          <a:prstGeom prst="rect">
            <a:avLst/>
          </a:prstGeom>
          <a:solidFill>
            <a:schemeClr val="accent6"/>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1pPr>
            <a:lvl2pPr marL="914400" marR="0" lvl="1"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2pPr>
            <a:lvl3pPr marL="1371600" marR="0" lvl="2"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3pPr>
            <a:lvl4pPr marL="1828800" marR="0" lvl="3"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4pPr>
            <a:lvl5pPr marL="2286000" marR="0" lvl="4"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5pPr>
            <a:lvl6pPr marL="2743200" marR="0" lvl="5"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6pPr>
            <a:lvl7pPr marL="3200400" marR="0" lvl="6"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7pPr>
            <a:lvl8pPr marL="3657600" marR="0" lvl="7"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8pPr>
            <a:lvl9pPr marL="4114800" marR="0" lvl="8"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9pPr>
          </a:lstStyle>
          <a:p>
            <a:pPr marL="139700" indent="0">
              <a:buNone/>
            </a:pPr>
            <a:r>
              <a:rPr lang="en-CA" sz="1600" dirty="0"/>
              <a:t>Define the sample space as simple events</a:t>
            </a:r>
          </a:p>
        </p:txBody>
      </p:sp>
      <p:sp>
        <p:nvSpPr>
          <p:cNvPr id="15" name="Oval 14">
            <a:extLst>
              <a:ext uri="{FF2B5EF4-FFF2-40B4-BE49-F238E27FC236}">
                <a16:creationId xmlns:a16="http://schemas.microsoft.com/office/drawing/2014/main" id="{BF31E8CE-0F9A-9D5E-FE10-A590964DF702}"/>
              </a:ext>
            </a:extLst>
          </p:cNvPr>
          <p:cNvSpPr/>
          <p:nvPr/>
        </p:nvSpPr>
        <p:spPr>
          <a:xfrm>
            <a:off x="768704" y="1766753"/>
            <a:ext cx="776896" cy="768000"/>
          </a:xfrm>
          <a:prstGeom prst="ellipse">
            <a:avLst/>
          </a:prstGeom>
          <a:solidFill>
            <a:schemeClr val="bg1"/>
          </a:solidFill>
          <a:ln w="63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3000" dirty="0">
                <a:solidFill>
                  <a:schemeClr val="accent3"/>
                </a:solidFill>
                <a:latin typeface="Staatliches" pitchFamily="2" charset="0"/>
              </a:rPr>
              <a:t>1</a:t>
            </a:r>
          </a:p>
        </p:txBody>
      </p:sp>
      <p:sp>
        <p:nvSpPr>
          <p:cNvPr id="16" name="Oval 15">
            <a:extLst>
              <a:ext uri="{FF2B5EF4-FFF2-40B4-BE49-F238E27FC236}">
                <a16:creationId xmlns:a16="http://schemas.microsoft.com/office/drawing/2014/main" id="{AFD5C7CC-BC75-308A-819C-4D1EB7241ACB}"/>
              </a:ext>
            </a:extLst>
          </p:cNvPr>
          <p:cNvSpPr/>
          <p:nvPr/>
        </p:nvSpPr>
        <p:spPr>
          <a:xfrm>
            <a:off x="768704" y="2714181"/>
            <a:ext cx="776896" cy="768000"/>
          </a:xfrm>
          <a:prstGeom prst="ellipse">
            <a:avLst/>
          </a:prstGeom>
          <a:solidFill>
            <a:schemeClr val="bg2"/>
          </a:solidFill>
          <a:ln w="63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3000" dirty="0">
                <a:solidFill>
                  <a:schemeClr val="accent3"/>
                </a:solidFill>
                <a:latin typeface="Staatliches" pitchFamily="2" charset="0"/>
              </a:rPr>
              <a:t>2</a:t>
            </a:r>
          </a:p>
        </p:txBody>
      </p:sp>
      <p:sp>
        <p:nvSpPr>
          <p:cNvPr id="17" name="Oval 16">
            <a:extLst>
              <a:ext uri="{FF2B5EF4-FFF2-40B4-BE49-F238E27FC236}">
                <a16:creationId xmlns:a16="http://schemas.microsoft.com/office/drawing/2014/main" id="{A5B0B7A1-D19E-A60C-889C-C40A0D4DACF4}"/>
              </a:ext>
            </a:extLst>
          </p:cNvPr>
          <p:cNvSpPr/>
          <p:nvPr/>
        </p:nvSpPr>
        <p:spPr>
          <a:xfrm>
            <a:off x="768705" y="3661610"/>
            <a:ext cx="776896" cy="768000"/>
          </a:xfrm>
          <a:prstGeom prst="ellipse">
            <a:avLst/>
          </a:prstGeom>
          <a:solidFill>
            <a:schemeClr val="tx2"/>
          </a:solidFill>
          <a:ln w="63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3000" dirty="0">
                <a:solidFill>
                  <a:schemeClr val="accent3"/>
                </a:solidFill>
                <a:latin typeface="Staatliches" pitchFamily="2" charset="0"/>
              </a:rPr>
              <a:t>3</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025A8133-2F0D-0E93-705D-5B566FB7CACA}"/>
                  </a:ext>
                </a:extLst>
              </p:cNvPr>
              <p:cNvSpPr txBox="1"/>
              <p:nvPr/>
            </p:nvSpPr>
            <p:spPr>
              <a:xfrm>
                <a:off x="1716855" y="2944291"/>
                <a:ext cx="4753368" cy="307777"/>
              </a:xfrm>
              <a:prstGeom prst="rect">
                <a:avLst/>
              </a:prstGeom>
              <a:noFill/>
            </p:spPr>
            <p:txBody>
              <a:bodyPr wrap="square">
                <a:spAutoFit/>
              </a:bodyPr>
              <a:lstStyle/>
              <a:p>
                <a14:m>
                  <m:oMath xmlns:m="http://schemas.openxmlformats.org/officeDocument/2006/math">
                    <m:r>
                      <a:rPr lang="en-CA" sz="1400" b="0" i="1" smtClean="0">
                        <a:latin typeface="Cambria Math" panose="02040503050406030204" pitchFamily="18" charset="0"/>
                      </a:rPr>
                      <m:t>𝐴</m:t>
                    </m:r>
                    <m:r>
                      <a:rPr lang="en-CA" sz="1400" b="0" i="1" smtClean="0">
                        <a:latin typeface="Cambria Math" panose="02040503050406030204" pitchFamily="18" charset="0"/>
                      </a:rPr>
                      <m:t>=26×</m:t>
                    </m:r>
                    <m:sSup>
                      <m:sSupPr>
                        <m:ctrlPr>
                          <a:rPr lang="en-CA" sz="1400" b="0" i="1" smtClean="0">
                            <a:latin typeface="Cambria Math" panose="02040503050406030204" pitchFamily="18" charset="0"/>
                          </a:rPr>
                        </m:ctrlPr>
                      </m:sSupPr>
                      <m:e>
                        <m:r>
                          <a:rPr lang="en-CA" sz="1400" b="0" i="1" smtClean="0">
                            <a:latin typeface="Cambria Math" panose="02040503050406030204" pitchFamily="18" charset="0"/>
                          </a:rPr>
                          <m:t>10</m:t>
                        </m:r>
                      </m:e>
                      <m:sup>
                        <m:r>
                          <a:rPr lang="en-CA" sz="1400" b="0" i="1" smtClean="0">
                            <a:latin typeface="Cambria Math" panose="02040503050406030204" pitchFamily="18" charset="0"/>
                          </a:rPr>
                          <m:t>3</m:t>
                        </m:r>
                      </m:sup>
                    </m:sSup>
                  </m:oMath>
                </a14:m>
                <a:r>
                  <a:rPr lang="en-CA" sz="1400" b="0" dirty="0"/>
                  <a:t> </a:t>
                </a:r>
                <a:endParaRPr lang="en-CA" dirty="0"/>
              </a:p>
            </p:txBody>
          </p:sp>
        </mc:Choice>
        <mc:Fallback xmlns="">
          <p:sp>
            <p:nvSpPr>
              <p:cNvPr id="22" name="TextBox 21">
                <a:extLst>
                  <a:ext uri="{FF2B5EF4-FFF2-40B4-BE49-F238E27FC236}">
                    <a16:creationId xmlns:a16="http://schemas.microsoft.com/office/drawing/2014/main" id="{025A8133-2F0D-0E93-705D-5B566FB7CACA}"/>
                  </a:ext>
                </a:extLst>
              </p:cNvPr>
              <p:cNvSpPr txBox="1">
                <a:spLocks noRot="1" noChangeAspect="1" noMove="1" noResize="1" noEditPoints="1" noAdjustHandles="1" noChangeArrowheads="1" noChangeShapeType="1" noTextEdit="1"/>
              </p:cNvSpPr>
              <p:nvPr/>
            </p:nvSpPr>
            <p:spPr>
              <a:xfrm>
                <a:off x="1716855" y="2944291"/>
                <a:ext cx="4753368" cy="307777"/>
              </a:xfrm>
              <a:prstGeom prst="rect">
                <a:avLst/>
              </a:prstGeom>
              <a:blipFill>
                <a:blip r:embed="rId4"/>
                <a:stretch>
                  <a:fillRect/>
                </a:stretch>
              </a:blipFill>
            </p:spPr>
            <p:txBody>
              <a:bodyPr/>
              <a:lstStyle/>
              <a:p>
                <a:r>
                  <a:rPr lang="en-CA">
                    <a:noFill/>
                  </a:rPr>
                  <a:t> </a:t>
                </a:r>
              </a:p>
            </p:txBody>
          </p:sp>
        </mc:Fallback>
      </mc:AlternateContent>
      <p:sp>
        <p:nvSpPr>
          <p:cNvPr id="14" name="TextBox 13">
            <a:extLst>
              <a:ext uri="{FF2B5EF4-FFF2-40B4-BE49-F238E27FC236}">
                <a16:creationId xmlns:a16="http://schemas.microsoft.com/office/drawing/2014/main" id="{95409F63-81CE-F3C7-7418-151F3C3B9618}"/>
              </a:ext>
            </a:extLst>
          </p:cNvPr>
          <p:cNvSpPr txBox="1"/>
          <p:nvPr/>
        </p:nvSpPr>
        <p:spPr>
          <a:xfrm>
            <a:off x="1716855" y="2805793"/>
            <a:ext cx="5861311" cy="584775"/>
          </a:xfrm>
          <a:prstGeom prst="rect">
            <a:avLst/>
          </a:prstGeom>
          <a:solidFill>
            <a:schemeClr val="accent6"/>
          </a:solidFill>
        </p:spPr>
        <p:txBody>
          <a:bodyPr wrap="square" rtlCol="0" anchor="ctr">
            <a:spAutoFit/>
          </a:bodyPr>
          <a:lstStyle/>
          <a:p>
            <a:pPr lvl="1"/>
            <a:r>
              <a:rPr lang="en-CA" sz="1600" dirty="0">
                <a:solidFill>
                  <a:schemeClr val="accent3"/>
                </a:solidFill>
                <a:latin typeface="Fredoka" panose="020B0604020202020204" charset="-79"/>
                <a:cs typeface="Fredoka" panose="020B0604020202020204" charset="-79"/>
              </a:rPr>
              <a:t>Define the complex events as a combination of simple events in the sample space</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46803B7-3147-09D1-7619-A42400B888A8}"/>
                  </a:ext>
                </a:extLst>
              </p:cNvPr>
              <p:cNvSpPr txBox="1"/>
              <p:nvPr/>
            </p:nvSpPr>
            <p:spPr>
              <a:xfrm>
                <a:off x="1545600" y="3859803"/>
                <a:ext cx="4753368" cy="397866"/>
              </a:xfrm>
              <a:prstGeom prst="rect">
                <a:avLst/>
              </a:prstGeom>
              <a:noFill/>
            </p:spPr>
            <p:txBody>
              <a:bodyPr wrap="square">
                <a:spAutoFit/>
              </a:bodyPr>
              <a:lstStyle/>
              <a:p>
                <a:pPr marL="139700"/>
                <a14:m>
                  <m:oMath xmlns:m="http://schemas.openxmlformats.org/officeDocument/2006/math">
                    <m:r>
                      <a:rPr lang="en-CA" sz="1400" b="0" i="1" smtClean="0">
                        <a:latin typeface="Cambria Math" panose="02040503050406030204" pitchFamily="18" charset="0"/>
                      </a:rPr>
                      <m:t>𝑃</m:t>
                    </m:r>
                    <m:d>
                      <m:dPr>
                        <m:ctrlPr>
                          <a:rPr lang="en-CA" sz="1400" b="0" i="1" smtClean="0">
                            <a:latin typeface="Cambria Math" panose="02040503050406030204" pitchFamily="18" charset="0"/>
                          </a:rPr>
                        </m:ctrlPr>
                      </m:dPr>
                      <m:e>
                        <m:r>
                          <a:rPr lang="en-CA" sz="1400" b="0" i="1" smtClean="0">
                            <a:latin typeface="Cambria Math" panose="02040503050406030204" pitchFamily="18" charset="0"/>
                          </a:rPr>
                          <m:t>𝐴</m:t>
                        </m:r>
                      </m:e>
                    </m:d>
                    <m:r>
                      <a:rPr lang="en-CA" sz="1400" b="0" i="1" smtClean="0">
                        <a:latin typeface="Cambria Math" panose="02040503050406030204" pitchFamily="18" charset="0"/>
                      </a:rPr>
                      <m:t>=</m:t>
                    </m:r>
                    <m:f>
                      <m:fPr>
                        <m:ctrlPr>
                          <a:rPr lang="en-CA" sz="1400" b="0" i="1" smtClean="0">
                            <a:latin typeface="Cambria Math" panose="02040503050406030204" pitchFamily="18" charset="0"/>
                          </a:rPr>
                        </m:ctrlPr>
                      </m:fPr>
                      <m:num>
                        <m:r>
                          <a:rPr lang="en-CA" sz="1400" b="0" i="1" smtClean="0">
                            <a:latin typeface="Cambria Math" panose="02040503050406030204" pitchFamily="18" charset="0"/>
                          </a:rPr>
                          <m:t>1</m:t>
                        </m:r>
                      </m:num>
                      <m:den>
                        <m:sSup>
                          <m:sSupPr>
                            <m:ctrlPr>
                              <a:rPr lang="en-CA" sz="1400" b="0" i="1" smtClean="0">
                                <a:latin typeface="Cambria Math" panose="02040503050406030204" pitchFamily="18" charset="0"/>
                              </a:rPr>
                            </m:ctrlPr>
                          </m:sSupPr>
                          <m:e>
                            <m:r>
                              <a:rPr lang="en-CA" sz="1400" b="0" i="1" smtClean="0">
                                <a:latin typeface="Cambria Math" panose="02040503050406030204" pitchFamily="18" charset="0"/>
                              </a:rPr>
                              <m:t>26</m:t>
                            </m:r>
                          </m:e>
                          <m:sup>
                            <m:r>
                              <a:rPr lang="en-CA" sz="1400" b="0" i="1" smtClean="0">
                                <a:latin typeface="Cambria Math" panose="02040503050406030204" pitchFamily="18" charset="0"/>
                              </a:rPr>
                              <m:t>2</m:t>
                            </m:r>
                          </m:sup>
                        </m:sSup>
                      </m:den>
                    </m:f>
                    <m:r>
                      <a:rPr lang="en-CA" sz="1400" b="0" i="1" smtClean="0">
                        <a:latin typeface="Cambria Math" panose="02040503050406030204" pitchFamily="18" charset="0"/>
                      </a:rPr>
                      <m:t>=</m:t>
                    </m:r>
                    <m:f>
                      <m:fPr>
                        <m:ctrlPr>
                          <a:rPr lang="en-CA" sz="1400" b="0" i="1" smtClean="0">
                            <a:latin typeface="Cambria Math" panose="02040503050406030204" pitchFamily="18" charset="0"/>
                          </a:rPr>
                        </m:ctrlPr>
                      </m:fPr>
                      <m:num>
                        <m:r>
                          <a:rPr lang="en-CA" sz="1400" b="0" i="1" smtClean="0">
                            <a:latin typeface="Cambria Math" panose="02040503050406030204" pitchFamily="18" charset="0"/>
                          </a:rPr>
                          <m:t>1</m:t>
                        </m:r>
                      </m:num>
                      <m:den>
                        <m:r>
                          <a:rPr lang="en-CA" sz="1400" b="0" i="1" smtClean="0">
                            <a:latin typeface="Cambria Math" panose="02040503050406030204" pitchFamily="18" charset="0"/>
                          </a:rPr>
                          <m:t>676</m:t>
                        </m:r>
                      </m:den>
                    </m:f>
                  </m:oMath>
                </a14:m>
                <a:r>
                  <a:rPr lang="en-CA" sz="1400" b="0" dirty="0"/>
                  <a:t> </a:t>
                </a:r>
                <a:endParaRPr lang="en-CA" sz="1400" dirty="0"/>
              </a:p>
            </p:txBody>
          </p:sp>
        </mc:Choice>
        <mc:Fallback xmlns="">
          <p:sp>
            <p:nvSpPr>
              <p:cNvPr id="24" name="TextBox 23">
                <a:extLst>
                  <a:ext uri="{FF2B5EF4-FFF2-40B4-BE49-F238E27FC236}">
                    <a16:creationId xmlns:a16="http://schemas.microsoft.com/office/drawing/2014/main" id="{646803B7-3147-09D1-7619-A42400B888A8}"/>
                  </a:ext>
                </a:extLst>
              </p:cNvPr>
              <p:cNvSpPr txBox="1">
                <a:spLocks noRot="1" noChangeAspect="1" noMove="1" noResize="1" noEditPoints="1" noAdjustHandles="1" noChangeArrowheads="1" noChangeShapeType="1" noTextEdit="1"/>
              </p:cNvSpPr>
              <p:nvPr/>
            </p:nvSpPr>
            <p:spPr>
              <a:xfrm>
                <a:off x="1545600" y="3859803"/>
                <a:ext cx="4753368" cy="397866"/>
              </a:xfrm>
              <a:prstGeom prst="rect">
                <a:avLst/>
              </a:prstGeom>
              <a:blipFill>
                <a:blip r:embed="rId5"/>
                <a:stretch>
                  <a:fillRect/>
                </a:stretch>
              </a:blipFill>
            </p:spPr>
            <p:txBody>
              <a:bodyPr/>
              <a:lstStyle/>
              <a:p>
                <a:r>
                  <a:rPr lang="en-CA">
                    <a:noFill/>
                  </a:rPr>
                  <a:t> </a:t>
                </a:r>
              </a:p>
            </p:txBody>
          </p:sp>
        </mc:Fallback>
      </mc:AlternateContent>
      <p:sp>
        <p:nvSpPr>
          <p:cNvPr id="18" name="TextBox 17">
            <a:extLst>
              <a:ext uri="{FF2B5EF4-FFF2-40B4-BE49-F238E27FC236}">
                <a16:creationId xmlns:a16="http://schemas.microsoft.com/office/drawing/2014/main" id="{1605643E-CEFD-2036-6FB6-088D094952ED}"/>
              </a:ext>
            </a:extLst>
          </p:cNvPr>
          <p:cNvSpPr txBox="1"/>
          <p:nvPr/>
        </p:nvSpPr>
        <p:spPr>
          <a:xfrm>
            <a:off x="1684349" y="3753222"/>
            <a:ext cx="5914050" cy="584775"/>
          </a:xfrm>
          <a:prstGeom prst="rect">
            <a:avLst/>
          </a:prstGeom>
          <a:solidFill>
            <a:schemeClr val="accent6"/>
          </a:solidFill>
        </p:spPr>
        <p:txBody>
          <a:bodyPr wrap="square" rtlCol="0" anchor="ctr">
            <a:spAutoFit/>
          </a:bodyPr>
          <a:lstStyle/>
          <a:p>
            <a:r>
              <a:rPr lang="en-CA" sz="1600" dirty="0">
                <a:solidFill>
                  <a:schemeClr val="accent3"/>
                </a:solidFill>
                <a:latin typeface="Fredoka" panose="020B0604020202020204" charset="-79"/>
                <a:cs typeface="Fredoka" panose="020B0604020202020204" charset="-79"/>
              </a:rPr>
              <a:t>Calculate the probability using the simple events that make up the complex event</a:t>
            </a:r>
          </a:p>
        </p:txBody>
      </p:sp>
    </p:spTree>
    <p:extLst>
      <p:ext uri="{BB962C8B-B14F-4D97-AF65-F5344CB8AC3E}">
        <p14:creationId xmlns:p14="http://schemas.microsoft.com/office/powerpoint/2010/main" val="16941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7D62B2-9809-DFD9-F606-FD30732F9BA8}"/>
              </a:ext>
            </a:extLst>
          </p:cNvPr>
          <p:cNvSpPr>
            <a:spLocks noGrp="1"/>
          </p:cNvSpPr>
          <p:nvPr>
            <p:ph type="body" idx="1"/>
          </p:nvPr>
        </p:nvSpPr>
        <p:spPr>
          <a:xfrm>
            <a:off x="720000" y="1134098"/>
            <a:ext cx="7703950" cy="3613161"/>
          </a:xfrm>
        </p:spPr>
        <p:txBody>
          <a:bodyPr anchor="t"/>
          <a:lstStyle/>
          <a:p>
            <a:pPr marL="139700" indent="0">
              <a:buNone/>
            </a:pPr>
            <a:r>
              <a:rPr lang="en-US" sz="1800" dirty="0"/>
              <a:t>B. the digits are all even or all odd? </a:t>
            </a:r>
          </a:p>
          <a:p>
            <a:pPr marL="139700" indent="0">
              <a:buNone/>
            </a:pPr>
            <a:endParaRPr lang="en-US" sz="1800" dirty="0"/>
          </a:p>
          <a:p>
            <a:pPr marL="139700" indent="0">
              <a:buNone/>
            </a:pPr>
            <a:endParaRPr lang="en-US" sz="1800" dirty="0"/>
          </a:p>
          <a:p>
            <a:pPr marL="139700" indent="0">
              <a:buNone/>
            </a:pPr>
            <a:endParaRPr lang="en-US" sz="1800" dirty="0"/>
          </a:p>
          <a:p>
            <a:pPr marL="139700" indent="0">
              <a:buNone/>
            </a:pPr>
            <a:endParaRPr lang="en-US" sz="1800" dirty="0"/>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C7EEE9C-5868-CA9A-9826-3DA2747C4993}"/>
                  </a:ext>
                </a:extLst>
              </p:cNvPr>
              <p:cNvSpPr txBox="1"/>
              <p:nvPr/>
            </p:nvSpPr>
            <p:spPr>
              <a:xfrm>
                <a:off x="1684349" y="1996864"/>
                <a:ext cx="4753368" cy="307777"/>
              </a:xfrm>
              <a:prstGeom prst="rect">
                <a:avLst/>
              </a:prstGeom>
              <a:noFill/>
            </p:spPr>
            <p:txBody>
              <a:bodyPr wrap="square">
                <a:spAutoFit/>
              </a:bodyPr>
              <a:lstStyle/>
              <a:p>
                <a14:m>
                  <m:oMath xmlns:m="http://schemas.openxmlformats.org/officeDocument/2006/math">
                    <m:d>
                      <m:dPr>
                        <m:begChr m:val="|"/>
                        <m:endChr m:val="|"/>
                        <m:ctrlPr>
                          <a:rPr lang="en-CA" sz="1400" b="0" i="1" smtClean="0">
                            <a:latin typeface="Cambria Math" panose="02040503050406030204" pitchFamily="18" charset="0"/>
                          </a:rPr>
                        </m:ctrlPr>
                      </m:dPr>
                      <m:e>
                        <m:r>
                          <a:rPr lang="en-CA" sz="1400" b="0" i="1" smtClean="0">
                            <a:latin typeface="Cambria Math" panose="02040503050406030204" pitchFamily="18" charset="0"/>
                          </a:rPr>
                          <m:t>𝑆</m:t>
                        </m:r>
                      </m:e>
                    </m:d>
                    <m:r>
                      <a:rPr lang="en-CA" sz="1400" b="0" i="1" smtClean="0">
                        <a:latin typeface="Cambria Math" panose="02040503050406030204" pitchFamily="18" charset="0"/>
                      </a:rPr>
                      <m:t>=</m:t>
                    </m:r>
                    <m:sSup>
                      <m:sSupPr>
                        <m:ctrlPr>
                          <a:rPr lang="en-CA" sz="1400" b="0" i="1" smtClean="0">
                            <a:latin typeface="Cambria Math" panose="02040503050406030204" pitchFamily="18" charset="0"/>
                          </a:rPr>
                        </m:ctrlPr>
                      </m:sSupPr>
                      <m:e>
                        <m:r>
                          <a:rPr lang="en-CA" sz="1400" b="0" i="1" smtClean="0">
                            <a:latin typeface="Cambria Math" panose="02040503050406030204" pitchFamily="18" charset="0"/>
                          </a:rPr>
                          <m:t>26</m:t>
                        </m:r>
                      </m:e>
                      <m:sup>
                        <m:r>
                          <a:rPr lang="en-CA" sz="1400" b="0" i="1" smtClean="0">
                            <a:latin typeface="Cambria Math" panose="02040503050406030204" pitchFamily="18" charset="0"/>
                          </a:rPr>
                          <m:t>3</m:t>
                        </m:r>
                      </m:sup>
                    </m:sSup>
                    <m:r>
                      <a:rPr lang="en-CA" sz="1400" b="0" i="1" smtClean="0">
                        <a:latin typeface="Cambria Math" panose="02040503050406030204" pitchFamily="18" charset="0"/>
                      </a:rPr>
                      <m:t>×</m:t>
                    </m:r>
                    <m:sSup>
                      <m:sSupPr>
                        <m:ctrlPr>
                          <a:rPr lang="en-CA" sz="1400" b="0" i="1" smtClean="0">
                            <a:latin typeface="Cambria Math" panose="02040503050406030204" pitchFamily="18" charset="0"/>
                          </a:rPr>
                        </m:ctrlPr>
                      </m:sSupPr>
                      <m:e>
                        <m:r>
                          <a:rPr lang="en-CA" sz="1400" b="0" i="1" smtClean="0">
                            <a:latin typeface="Cambria Math" panose="02040503050406030204" pitchFamily="18" charset="0"/>
                          </a:rPr>
                          <m:t>10</m:t>
                        </m:r>
                      </m:e>
                      <m:sup>
                        <m:r>
                          <a:rPr lang="en-CA" sz="1400" b="0" i="1" smtClean="0">
                            <a:latin typeface="Cambria Math" panose="02040503050406030204" pitchFamily="18" charset="0"/>
                          </a:rPr>
                          <m:t>3</m:t>
                        </m:r>
                      </m:sup>
                    </m:sSup>
                  </m:oMath>
                </a14:m>
                <a:r>
                  <a:rPr lang="en-CA" sz="1400" b="0" dirty="0"/>
                  <a:t> </a:t>
                </a:r>
                <a:endParaRPr lang="en-CA" dirty="0"/>
              </a:p>
            </p:txBody>
          </p:sp>
        </mc:Choice>
        <mc:Fallback xmlns="">
          <p:sp>
            <p:nvSpPr>
              <p:cNvPr id="20" name="TextBox 19">
                <a:extLst>
                  <a:ext uri="{FF2B5EF4-FFF2-40B4-BE49-F238E27FC236}">
                    <a16:creationId xmlns:a16="http://schemas.microsoft.com/office/drawing/2014/main" id="{BC7EEE9C-5868-CA9A-9826-3DA2747C4993}"/>
                  </a:ext>
                </a:extLst>
              </p:cNvPr>
              <p:cNvSpPr txBox="1">
                <a:spLocks noRot="1" noChangeAspect="1" noMove="1" noResize="1" noEditPoints="1" noAdjustHandles="1" noChangeArrowheads="1" noChangeShapeType="1" noTextEdit="1"/>
              </p:cNvSpPr>
              <p:nvPr/>
            </p:nvSpPr>
            <p:spPr>
              <a:xfrm>
                <a:off x="1684349" y="1996864"/>
                <a:ext cx="4753368" cy="307777"/>
              </a:xfrm>
              <a:prstGeom prst="rect">
                <a:avLst/>
              </a:prstGeom>
              <a:blipFill>
                <a:blip r:embed="rId2"/>
                <a:stretch>
                  <a:fillRect/>
                </a:stretch>
              </a:blipFill>
            </p:spPr>
            <p:txBody>
              <a:bodyPr/>
              <a:lstStyle/>
              <a:p>
                <a:r>
                  <a:rPr lang="en-CA">
                    <a:noFill/>
                  </a:rPr>
                  <a:t> </a:t>
                </a:r>
              </a:p>
            </p:txBody>
          </p:sp>
        </mc:Fallback>
      </mc:AlternateContent>
      <p:sp>
        <p:nvSpPr>
          <p:cNvPr id="2" name="Title 1">
            <a:extLst>
              <a:ext uri="{FF2B5EF4-FFF2-40B4-BE49-F238E27FC236}">
                <a16:creationId xmlns:a16="http://schemas.microsoft.com/office/drawing/2014/main" id="{0C9E5389-BC7D-5480-8F34-800A0B293227}"/>
              </a:ext>
            </a:extLst>
          </p:cNvPr>
          <p:cNvSpPr>
            <a:spLocks noGrp="1"/>
          </p:cNvSpPr>
          <p:nvPr>
            <p:ph type="title"/>
          </p:nvPr>
        </p:nvSpPr>
        <p:spPr>
          <a:solidFill>
            <a:schemeClr val="accent2"/>
          </a:solidFill>
        </p:spPr>
        <p:txBody>
          <a:bodyPr/>
          <a:lstStyle/>
          <a:p>
            <a:r>
              <a:rPr lang="en-CA" dirty="0"/>
              <a:t>Example – Counting Rules</a:t>
            </a:r>
          </a:p>
        </p:txBody>
      </p:sp>
      <p:grpSp>
        <p:nvGrpSpPr>
          <p:cNvPr id="4" name="Group 3">
            <a:extLst>
              <a:ext uri="{FF2B5EF4-FFF2-40B4-BE49-F238E27FC236}">
                <a16:creationId xmlns:a16="http://schemas.microsoft.com/office/drawing/2014/main" id="{D1C8EA37-54FD-F133-6B68-DA4BE6448011}"/>
              </a:ext>
            </a:extLst>
          </p:cNvPr>
          <p:cNvGrpSpPr/>
          <p:nvPr/>
        </p:nvGrpSpPr>
        <p:grpSpPr>
          <a:xfrm>
            <a:off x="8394461" y="659465"/>
            <a:ext cx="215065" cy="191069"/>
            <a:chOff x="8401880" y="657705"/>
            <a:chExt cx="215065" cy="191069"/>
          </a:xfrm>
          <a:solidFill>
            <a:schemeClr val="accent3"/>
          </a:solidFill>
        </p:grpSpPr>
        <p:sp>
          <p:nvSpPr>
            <p:cNvPr id="5" name="Isosceles Triangle 4">
              <a:hlinkClick r:id="rId3" action="ppaction://hlinksldjump"/>
              <a:extLst>
                <a:ext uri="{FF2B5EF4-FFF2-40B4-BE49-F238E27FC236}">
                  <a16:creationId xmlns:a16="http://schemas.microsoft.com/office/drawing/2014/main" id="{F30C09E7-D938-4323-930F-ED240EEFCA01}"/>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Isosceles Triangle 5">
              <a:hlinkClick r:id="rId3" action="ppaction://hlinksldjump"/>
              <a:extLst>
                <a:ext uri="{FF2B5EF4-FFF2-40B4-BE49-F238E27FC236}">
                  <a16:creationId xmlns:a16="http://schemas.microsoft.com/office/drawing/2014/main" id="{F7DDD332-F3DC-D26A-0682-80A130DE521E}"/>
                </a:ext>
              </a:extLst>
            </p:cNvPr>
            <p:cNvSpPr/>
            <p:nvPr/>
          </p:nvSpPr>
          <p:spPr>
            <a:xfrm rot="5400000">
              <a:off x="8473639"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3" name="Subtitle 2">
            <a:extLst>
              <a:ext uri="{FF2B5EF4-FFF2-40B4-BE49-F238E27FC236}">
                <a16:creationId xmlns:a16="http://schemas.microsoft.com/office/drawing/2014/main" id="{2D5BF05F-E87D-95C1-11A6-0FD31B0B93A3}"/>
              </a:ext>
            </a:extLst>
          </p:cNvPr>
          <p:cNvSpPr txBox="1">
            <a:spLocks/>
          </p:cNvSpPr>
          <p:nvPr/>
        </p:nvSpPr>
        <p:spPr>
          <a:xfrm>
            <a:off x="1545600" y="1935329"/>
            <a:ext cx="6052799" cy="406324"/>
          </a:xfrm>
          <a:prstGeom prst="rect">
            <a:avLst/>
          </a:prstGeom>
          <a:solidFill>
            <a:schemeClr val="accent6"/>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1pPr>
            <a:lvl2pPr marL="914400" marR="0" lvl="1"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2pPr>
            <a:lvl3pPr marL="1371600" marR="0" lvl="2"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3pPr>
            <a:lvl4pPr marL="1828800" marR="0" lvl="3"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4pPr>
            <a:lvl5pPr marL="2286000" marR="0" lvl="4"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5pPr>
            <a:lvl6pPr marL="2743200" marR="0" lvl="5"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6pPr>
            <a:lvl7pPr marL="3200400" marR="0" lvl="6"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7pPr>
            <a:lvl8pPr marL="3657600" marR="0" lvl="7"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8pPr>
            <a:lvl9pPr marL="4114800" marR="0" lvl="8"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9pPr>
          </a:lstStyle>
          <a:p>
            <a:pPr marL="139700" indent="0">
              <a:buNone/>
            </a:pPr>
            <a:r>
              <a:rPr lang="en-CA" sz="1600" dirty="0"/>
              <a:t>Define the sample space as simple events</a:t>
            </a:r>
          </a:p>
        </p:txBody>
      </p:sp>
      <p:sp>
        <p:nvSpPr>
          <p:cNvPr id="15" name="Oval 14">
            <a:extLst>
              <a:ext uri="{FF2B5EF4-FFF2-40B4-BE49-F238E27FC236}">
                <a16:creationId xmlns:a16="http://schemas.microsoft.com/office/drawing/2014/main" id="{BF31E8CE-0F9A-9D5E-FE10-A590964DF702}"/>
              </a:ext>
            </a:extLst>
          </p:cNvPr>
          <p:cNvSpPr/>
          <p:nvPr/>
        </p:nvSpPr>
        <p:spPr>
          <a:xfrm>
            <a:off x="768704" y="1766753"/>
            <a:ext cx="776896" cy="768000"/>
          </a:xfrm>
          <a:prstGeom prst="ellipse">
            <a:avLst/>
          </a:prstGeom>
          <a:solidFill>
            <a:schemeClr val="bg1"/>
          </a:solidFill>
          <a:ln w="63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3000" dirty="0">
                <a:solidFill>
                  <a:schemeClr val="accent3"/>
                </a:solidFill>
                <a:latin typeface="Staatliches" pitchFamily="2" charset="0"/>
              </a:rPr>
              <a:t>1</a:t>
            </a:r>
          </a:p>
        </p:txBody>
      </p:sp>
      <p:sp>
        <p:nvSpPr>
          <p:cNvPr id="16" name="Oval 15">
            <a:extLst>
              <a:ext uri="{FF2B5EF4-FFF2-40B4-BE49-F238E27FC236}">
                <a16:creationId xmlns:a16="http://schemas.microsoft.com/office/drawing/2014/main" id="{AFD5C7CC-BC75-308A-819C-4D1EB7241ACB}"/>
              </a:ext>
            </a:extLst>
          </p:cNvPr>
          <p:cNvSpPr/>
          <p:nvPr/>
        </p:nvSpPr>
        <p:spPr>
          <a:xfrm>
            <a:off x="768704" y="2714181"/>
            <a:ext cx="776896" cy="768000"/>
          </a:xfrm>
          <a:prstGeom prst="ellipse">
            <a:avLst/>
          </a:prstGeom>
          <a:solidFill>
            <a:schemeClr val="bg2"/>
          </a:solidFill>
          <a:ln w="63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3000" dirty="0">
                <a:solidFill>
                  <a:schemeClr val="accent3"/>
                </a:solidFill>
                <a:latin typeface="Staatliches" pitchFamily="2" charset="0"/>
              </a:rPr>
              <a:t>2</a:t>
            </a:r>
          </a:p>
        </p:txBody>
      </p:sp>
      <p:sp>
        <p:nvSpPr>
          <p:cNvPr id="17" name="Oval 16">
            <a:extLst>
              <a:ext uri="{FF2B5EF4-FFF2-40B4-BE49-F238E27FC236}">
                <a16:creationId xmlns:a16="http://schemas.microsoft.com/office/drawing/2014/main" id="{A5B0B7A1-D19E-A60C-889C-C40A0D4DACF4}"/>
              </a:ext>
            </a:extLst>
          </p:cNvPr>
          <p:cNvSpPr/>
          <p:nvPr/>
        </p:nvSpPr>
        <p:spPr>
          <a:xfrm>
            <a:off x="768705" y="3661610"/>
            <a:ext cx="776896" cy="768000"/>
          </a:xfrm>
          <a:prstGeom prst="ellipse">
            <a:avLst/>
          </a:prstGeom>
          <a:solidFill>
            <a:schemeClr val="tx2"/>
          </a:solidFill>
          <a:ln w="63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3000" dirty="0">
                <a:solidFill>
                  <a:schemeClr val="accent3"/>
                </a:solidFill>
                <a:latin typeface="Staatliches" pitchFamily="2" charset="0"/>
              </a:rPr>
              <a:t>3</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025A8133-2F0D-0E93-705D-5B566FB7CACA}"/>
                  </a:ext>
                </a:extLst>
              </p:cNvPr>
              <p:cNvSpPr txBox="1"/>
              <p:nvPr/>
            </p:nvSpPr>
            <p:spPr>
              <a:xfrm>
                <a:off x="1716855" y="2944291"/>
                <a:ext cx="4753368" cy="307777"/>
              </a:xfrm>
              <a:prstGeom prst="rect">
                <a:avLst/>
              </a:prstGeom>
              <a:noFill/>
            </p:spPr>
            <p:txBody>
              <a:bodyPr wrap="square">
                <a:spAutoFit/>
              </a:bodyPr>
              <a:lstStyle/>
              <a:p>
                <a14:m>
                  <m:oMath xmlns:m="http://schemas.openxmlformats.org/officeDocument/2006/math">
                    <m:r>
                      <a:rPr lang="en-CA" i="1">
                        <a:latin typeface="Cambria Math" panose="02040503050406030204" pitchFamily="18" charset="0"/>
                      </a:rPr>
                      <m:t>𝐵</m:t>
                    </m:r>
                    <m:r>
                      <a:rPr lang="en-CA" i="1">
                        <a:latin typeface="Cambria Math" panose="02040503050406030204" pitchFamily="18" charset="0"/>
                      </a:rPr>
                      <m:t>=</m:t>
                    </m:r>
                    <m:sSup>
                      <m:sSupPr>
                        <m:ctrlPr>
                          <a:rPr lang="en-CA" i="1">
                            <a:latin typeface="Cambria Math" panose="02040503050406030204" pitchFamily="18" charset="0"/>
                          </a:rPr>
                        </m:ctrlPr>
                      </m:sSupPr>
                      <m:e>
                        <m:r>
                          <a:rPr lang="en-CA" i="1">
                            <a:latin typeface="Cambria Math" panose="02040503050406030204" pitchFamily="18" charset="0"/>
                          </a:rPr>
                          <m:t>26</m:t>
                        </m:r>
                      </m:e>
                      <m:sup>
                        <m:r>
                          <a:rPr lang="en-CA" i="1">
                            <a:latin typeface="Cambria Math" panose="02040503050406030204" pitchFamily="18" charset="0"/>
                          </a:rPr>
                          <m:t>3</m:t>
                        </m:r>
                      </m:sup>
                    </m:sSup>
                    <m:r>
                      <a:rPr lang="en-CA" i="1">
                        <a:latin typeface="Cambria Math" panose="02040503050406030204" pitchFamily="18" charset="0"/>
                      </a:rPr>
                      <m:t>×</m:t>
                    </m:r>
                    <m:d>
                      <m:dPr>
                        <m:ctrlPr>
                          <a:rPr lang="en-CA" i="1">
                            <a:latin typeface="Cambria Math" panose="02040503050406030204" pitchFamily="18" charset="0"/>
                          </a:rPr>
                        </m:ctrlPr>
                      </m:dPr>
                      <m:e>
                        <m:sSup>
                          <m:sSupPr>
                            <m:ctrlPr>
                              <a:rPr lang="en-CA" i="1">
                                <a:latin typeface="Cambria Math" panose="02040503050406030204" pitchFamily="18" charset="0"/>
                              </a:rPr>
                            </m:ctrlPr>
                          </m:sSupPr>
                          <m:e>
                            <m:r>
                              <a:rPr lang="en-CA" i="1">
                                <a:latin typeface="Cambria Math" panose="02040503050406030204" pitchFamily="18" charset="0"/>
                              </a:rPr>
                              <m:t>5</m:t>
                            </m:r>
                          </m:e>
                          <m:sup>
                            <m:r>
                              <a:rPr lang="en-CA" i="1">
                                <a:latin typeface="Cambria Math" panose="02040503050406030204" pitchFamily="18" charset="0"/>
                              </a:rPr>
                              <m:t>3</m:t>
                            </m:r>
                          </m:sup>
                        </m:sSup>
                        <m:r>
                          <a:rPr lang="en-CA" i="1">
                            <a:latin typeface="Cambria Math" panose="02040503050406030204" pitchFamily="18" charset="0"/>
                          </a:rPr>
                          <m:t>+</m:t>
                        </m:r>
                        <m:sSup>
                          <m:sSupPr>
                            <m:ctrlPr>
                              <a:rPr lang="en-CA" i="1">
                                <a:latin typeface="Cambria Math" panose="02040503050406030204" pitchFamily="18" charset="0"/>
                              </a:rPr>
                            </m:ctrlPr>
                          </m:sSupPr>
                          <m:e>
                            <m:r>
                              <a:rPr lang="en-CA" i="1">
                                <a:latin typeface="Cambria Math" panose="02040503050406030204" pitchFamily="18" charset="0"/>
                              </a:rPr>
                              <m:t>5</m:t>
                            </m:r>
                          </m:e>
                          <m:sup>
                            <m:r>
                              <a:rPr lang="en-CA" i="1">
                                <a:latin typeface="Cambria Math" panose="02040503050406030204" pitchFamily="18" charset="0"/>
                              </a:rPr>
                              <m:t>3</m:t>
                            </m:r>
                          </m:sup>
                        </m:sSup>
                      </m:e>
                    </m:d>
                  </m:oMath>
                </a14:m>
                <a:r>
                  <a:rPr lang="en-CA" dirty="0"/>
                  <a:t> </a:t>
                </a:r>
              </a:p>
            </p:txBody>
          </p:sp>
        </mc:Choice>
        <mc:Fallback xmlns="">
          <p:sp>
            <p:nvSpPr>
              <p:cNvPr id="22" name="TextBox 21">
                <a:extLst>
                  <a:ext uri="{FF2B5EF4-FFF2-40B4-BE49-F238E27FC236}">
                    <a16:creationId xmlns:a16="http://schemas.microsoft.com/office/drawing/2014/main" id="{025A8133-2F0D-0E93-705D-5B566FB7CACA}"/>
                  </a:ext>
                </a:extLst>
              </p:cNvPr>
              <p:cNvSpPr txBox="1">
                <a:spLocks noRot="1" noChangeAspect="1" noMove="1" noResize="1" noEditPoints="1" noAdjustHandles="1" noChangeArrowheads="1" noChangeShapeType="1" noTextEdit="1"/>
              </p:cNvSpPr>
              <p:nvPr/>
            </p:nvSpPr>
            <p:spPr>
              <a:xfrm>
                <a:off x="1716855" y="2944291"/>
                <a:ext cx="4753368" cy="307777"/>
              </a:xfrm>
              <a:prstGeom prst="rect">
                <a:avLst/>
              </a:prstGeom>
              <a:blipFill>
                <a:blip r:embed="rId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46803B7-3147-09D1-7619-A42400B888A8}"/>
                  </a:ext>
                </a:extLst>
              </p:cNvPr>
              <p:cNvSpPr txBox="1"/>
              <p:nvPr/>
            </p:nvSpPr>
            <p:spPr>
              <a:xfrm>
                <a:off x="1545600" y="3859803"/>
                <a:ext cx="4753368" cy="428515"/>
              </a:xfrm>
              <a:prstGeom prst="rect">
                <a:avLst/>
              </a:prstGeom>
              <a:noFill/>
            </p:spPr>
            <p:txBody>
              <a:bodyPr wrap="square">
                <a:spAutoFit/>
              </a:bodyPr>
              <a:lstStyle/>
              <a:p>
                <a:pPr marL="139700"/>
                <a14:m>
                  <m:oMath xmlns:m="http://schemas.openxmlformats.org/officeDocument/2006/math">
                    <m:r>
                      <a:rPr lang="en-CA" i="1">
                        <a:latin typeface="Cambria Math" panose="02040503050406030204" pitchFamily="18" charset="0"/>
                      </a:rPr>
                      <m:t>𝑃</m:t>
                    </m:r>
                    <m:d>
                      <m:dPr>
                        <m:ctrlPr>
                          <a:rPr lang="en-CA" i="1">
                            <a:latin typeface="Cambria Math" panose="02040503050406030204" pitchFamily="18" charset="0"/>
                          </a:rPr>
                        </m:ctrlPr>
                      </m:dPr>
                      <m:e>
                        <m:r>
                          <a:rPr lang="en-CA" i="1">
                            <a:latin typeface="Cambria Math" panose="02040503050406030204" pitchFamily="18" charset="0"/>
                          </a:rPr>
                          <m:t>𝐵</m:t>
                        </m:r>
                      </m:e>
                    </m:d>
                    <m:r>
                      <a:rPr lang="en-CA" i="1">
                        <a:latin typeface="Cambria Math" panose="02040503050406030204" pitchFamily="18" charset="0"/>
                      </a:rPr>
                      <m:t>=</m:t>
                    </m:r>
                    <m:f>
                      <m:fPr>
                        <m:ctrlPr>
                          <a:rPr lang="en-CA" i="1">
                            <a:latin typeface="Cambria Math" panose="02040503050406030204" pitchFamily="18" charset="0"/>
                          </a:rPr>
                        </m:ctrlPr>
                      </m:fPr>
                      <m:num>
                        <m:sSup>
                          <m:sSupPr>
                            <m:ctrlPr>
                              <a:rPr lang="en-CA" i="1">
                                <a:latin typeface="Cambria Math" panose="02040503050406030204" pitchFamily="18" charset="0"/>
                              </a:rPr>
                            </m:ctrlPr>
                          </m:sSupPr>
                          <m:e>
                            <m:r>
                              <a:rPr lang="en-CA" i="1">
                                <a:latin typeface="Cambria Math" panose="02040503050406030204" pitchFamily="18" charset="0"/>
                              </a:rPr>
                              <m:t>5</m:t>
                            </m:r>
                          </m:e>
                          <m:sup>
                            <m:r>
                              <a:rPr lang="en-CA" i="1">
                                <a:latin typeface="Cambria Math" panose="02040503050406030204" pitchFamily="18" charset="0"/>
                              </a:rPr>
                              <m:t>3</m:t>
                            </m:r>
                          </m:sup>
                        </m:sSup>
                        <m:r>
                          <a:rPr lang="en-CA" i="1">
                            <a:latin typeface="Cambria Math" panose="02040503050406030204" pitchFamily="18" charset="0"/>
                          </a:rPr>
                          <m:t>+</m:t>
                        </m:r>
                        <m:sSup>
                          <m:sSupPr>
                            <m:ctrlPr>
                              <a:rPr lang="en-CA" i="1">
                                <a:latin typeface="Cambria Math" panose="02040503050406030204" pitchFamily="18" charset="0"/>
                              </a:rPr>
                            </m:ctrlPr>
                          </m:sSupPr>
                          <m:e>
                            <m:r>
                              <a:rPr lang="en-CA" i="1">
                                <a:latin typeface="Cambria Math" panose="02040503050406030204" pitchFamily="18" charset="0"/>
                              </a:rPr>
                              <m:t>5</m:t>
                            </m:r>
                          </m:e>
                          <m:sup>
                            <m:r>
                              <a:rPr lang="en-CA" i="1">
                                <a:latin typeface="Cambria Math" panose="02040503050406030204" pitchFamily="18" charset="0"/>
                              </a:rPr>
                              <m:t>3</m:t>
                            </m:r>
                          </m:sup>
                        </m:sSup>
                      </m:num>
                      <m:den>
                        <m:sSup>
                          <m:sSupPr>
                            <m:ctrlPr>
                              <a:rPr lang="en-CA" i="1">
                                <a:latin typeface="Cambria Math" panose="02040503050406030204" pitchFamily="18" charset="0"/>
                              </a:rPr>
                            </m:ctrlPr>
                          </m:sSupPr>
                          <m:e>
                            <m:r>
                              <a:rPr lang="en-CA" i="1">
                                <a:latin typeface="Cambria Math" panose="02040503050406030204" pitchFamily="18" charset="0"/>
                              </a:rPr>
                              <m:t>10</m:t>
                            </m:r>
                          </m:e>
                          <m:sup>
                            <m:r>
                              <a:rPr lang="en-CA" i="1">
                                <a:latin typeface="Cambria Math" panose="02040503050406030204" pitchFamily="18" charset="0"/>
                              </a:rPr>
                              <m:t>3</m:t>
                            </m:r>
                          </m:sup>
                        </m:sSup>
                      </m:den>
                    </m:f>
                    <m:r>
                      <a:rPr lang="en-CA" i="1">
                        <a:latin typeface="Cambria Math" panose="02040503050406030204" pitchFamily="18" charset="0"/>
                      </a:rPr>
                      <m:t>=</m:t>
                    </m:r>
                    <m:f>
                      <m:fPr>
                        <m:ctrlPr>
                          <a:rPr lang="en-CA" i="1">
                            <a:latin typeface="Cambria Math" panose="02040503050406030204" pitchFamily="18" charset="0"/>
                          </a:rPr>
                        </m:ctrlPr>
                      </m:fPr>
                      <m:num>
                        <m:r>
                          <a:rPr lang="en-CA" i="1">
                            <a:latin typeface="Cambria Math" panose="02040503050406030204" pitchFamily="18" charset="0"/>
                          </a:rPr>
                          <m:t>1</m:t>
                        </m:r>
                      </m:num>
                      <m:den>
                        <m:r>
                          <a:rPr lang="en-CA" i="1">
                            <a:latin typeface="Cambria Math" panose="02040503050406030204" pitchFamily="18" charset="0"/>
                          </a:rPr>
                          <m:t>4</m:t>
                        </m:r>
                      </m:den>
                    </m:f>
                  </m:oMath>
                </a14:m>
                <a:r>
                  <a:rPr lang="en-CA" sz="1400" dirty="0"/>
                  <a:t> </a:t>
                </a:r>
              </a:p>
            </p:txBody>
          </p:sp>
        </mc:Choice>
        <mc:Fallback xmlns="">
          <p:sp>
            <p:nvSpPr>
              <p:cNvPr id="24" name="TextBox 23">
                <a:extLst>
                  <a:ext uri="{FF2B5EF4-FFF2-40B4-BE49-F238E27FC236}">
                    <a16:creationId xmlns:a16="http://schemas.microsoft.com/office/drawing/2014/main" id="{646803B7-3147-09D1-7619-A42400B888A8}"/>
                  </a:ext>
                </a:extLst>
              </p:cNvPr>
              <p:cNvSpPr txBox="1">
                <a:spLocks noRot="1" noChangeAspect="1" noMove="1" noResize="1" noEditPoints="1" noAdjustHandles="1" noChangeArrowheads="1" noChangeShapeType="1" noTextEdit="1"/>
              </p:cNvSpPr>
              <p:nvPr/>
            </p:nvSpPr>
            <p:spPr>
              <a:xfrm>
                <a:off x="1545600" y="3859803"/>
                <a:ext cx="4753368" cy="428515"/>
              </a:xfrm>
              <a:prstGeom prst="rect">
                <a:avLst/>
              </a:prstGeom>
              <a:blipFill>
                <a:blip r:embed="rId5"/>
                <a:stretch>
                  <a:fillRect/>
                </a:stretch>
              </a:blipFill>
            </p:spPr>
            <p:txBody>
              <a:bodyPr/>
              <a:lstStyle/>
              <a:p>
                <a:r>
                  <a:rPr lang="en-CA">
                    <a:noFill/>
                  </a:rPr>
                  <a:t> </a:t>
                </a:r>
              </a:p>
            </p:txBody>
          </p:sp>
        </mc:Fallback>
      </mc:AlternateContent>
      <p:sp>
        <p:nvSpPr>
          <p:cNvPr id="14" name="TextBox 13">
            <a:extLst>
              <a:ext uri="{FF2B5EF4-FFF2-40B4-BE49-F238E27FC236}">
                <a16:creationId xmlns:a16="http://schemas.microsoft.com/office/drawing/2014/main" id="{95409F63-81CE-F3C7-7418-151F3C3B9618}"/>
              </a:ext>
            </a:extLst>
          </p:cNvPr>
          <p:cNvSpPr txBox="1"/>
          <p:nvPr/>
        </p:nvSpPr>
        <p:spPr>
          <a:xfrm>
            <a:off x="1716855" y="2805793"/>
            <a:ext cx="5861311" cy="584775"/>
          </a:xfrm>
          <a:prstGeom prst="rect">
            <a:avLst/>
          </a:prstGeom>
          <a:solidFill>
            <a:schemeClr val="accent6"/>
          </a:solidFill>
        </p:spPr>
        <p:txBody>
          <a:bodyPr wrap="square" rtlCol="0" anchor="ctr">
            <a:spAutoFit/>
          </a:bodyPr>
          <a:lstStyle/>
          <a:p>
            <a:pPr lvl="1"/>
            <a:r>
              <a:rPr lang="en-CA" sz="1600" dirty="0">
                <a:solidFill>
                  <a:schemeClr val="accent3"/>
                </a:solidFill>
                <a:latin typeface="Fredoka" panose="020B0604020202020204" charset="-79"/>
                <a:cs typeface="Fredoka" panose="020B0604020202020204" charset="-79"/>
              </a:rPr>
              <a:t>Define the complex events as a combination of simple events in the sample space</a:t>
            </a:r>
          </a:p>
        </p:txBody>
      </p:sp>
      <p:sp>
        <p:nvSpPr>
          <p:cNvPr id="18" name="TextBox 17">
            <a:extLst>
              <a:ext uri="{FF2B5EF4-FFF2-40B4-BE49-F238E27FC236}">
                <a16:creationId xmlns:a16="http://schemas.microsoft.com/office/drawing/2014/main" id="{1605643E-CEFD-2036-6FB6-088D094952ED}"/>
              </a:ext>
            </a:extLst>
          </p:cNvPr>
          <p:cNvSpPr txBox="1"/>
          <p:nvPr/>
        </p:nvSpPr>
        <p:spPr>
          <a:xfrm>
            <a:off x="1684349" y="3753222"/>
            <a:ext cx="5914050" cy="584775"/>
          </a:xfrm>
          <a:prstGeom prst="rect">
            <a:avLst/>
          </a:prstGeom>
          <a:solidFill>
            <a:schemeClr val="accent6"/>
          </a:solidFill>
        </p:spPr>
        <p:txBody>
          <a:bodyPr wrap="square" rtlCol="0" anchor="ctr">
            <a:spAutoFit/>
          </a:bodyPr>
          <a:lstStyle/>
          <a:p>
            <a:r>
              <a:rPr lang="en-CA" sz="1600" dirty="0">
                <a:solidFill>
                  <a:schemeClr val="accent3"/>
                </a:solidFill>
                <a:latin typeface="Fredoka" panose="020B0604020202020204" charset="-79"/>
                <a:cs typeface="Fredoka" panose="020B0604020202020204" charset="-79"/>
              </a:rPr>
              <a:t>Calculate the probability using the simple events that make up the complex event</a:t>
            </a:r>
          </a:p>
        </p:txBody>
      </p:sp>
    </p:spTree>
    <p:extLst>
      <p:ext uri="{BB962C8B-B14F-4D97-AF65-F5344CB8AC3E}">
        <p14:creationId xmlns:p14="http://schemas.microsoft.com/office/powerpoint/2010/main" val="322606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E5389-BC7D-5480-8F34-800A0B293227}"/>
              </a:ext>
            </a:extLst>
          </p:cNvPr>
          <p:cNvSpPr>
            <a:spLocks noGrp="1"/>
          </p:cNvSpPr>
          <p:nvPr>
            <p:ph type="title"/>
          </p:nvPr>
        </p:nvSpPr>
        <p:spPr>
          <a:solidFill>
            <a:schemeClr val="accent2"/>
          </a:solidFill>
        </p:spPr>
        <p:txBody>
          <a:bodyPr/>
          <a:lstStyle/>
          <a:p>
            <a:r>
              <a:rPr lang="en-CA" dirty="0"/>
              <a:t>Example – Counting Rules</a:t>
            </a:r>
          </a:p>
        </p:txBody>
      </p:sp>
      <p:sp>
        <p:nvSpPr>
          <p:cNvPr id="3" name="Text Placeholder 2">
            <a:extLst>
              <a:ext uri="{FF2B5EF4-FFF2-40B4-BE49-F238E27FC236}">
                <a16:creationId xmlns:a16="http://schemas.microsoft.com/office/drawing/2014/main" id="{1F7D62B2-9809-DFD9-F606-FD30732F9BA8}"/>
              </a:ext>
            </a:extLst>
          </p:cNvPr>
          <p:cNvSpPr>
            <a:spLocks noGrp="1"/>
          </p:cNvSpPr>
          <p:nvPr>
            <p:ph type="body" idx="1"/>
          </p:nvPr>
        </p:nvSpPr>
        <p:spPr>
          <a:xfrm>
            <a:off x="720000" y="1134098"/>
            <a:ext cx="7703950" cy="3613161"/>
          </a:xfrm>
        </p:spPr>
        <p:txBody>
          <a:bodyPr anchor="t"/>
          <a:lstStyle/>
          <a:p>
            <a:pPr marL="139700" indent="0">
              <a:buNone/>
            </a:pPr>
            <a:r>
              <a:rPr lang="en-US" sz="1800" dirty="0"/>
              <a:t>A factory parking lot has 160 cars in it, of which 35 have faulty emission controls. An air quality inspector does spot checks on 8 random cars on the lot. Give an expression for the probability that at least 3 of these 8 cars will have faulty emission controls?</a:t>
            </a:r>
          </a:p>
        </p:txBody>
      </p:sp>
      <p:grpSp>
        <p:nvGrpSpPr>
          <p:cNvPr id="4" name="Group 3">
            <a:extLst>
              <a:ext uri="{FF2B5EF4-FFF2-40B4-BE49-F238E27FC236}">
                <a16:creationId xmlns:a16="http://schemas.microsoft.com/office/drawing/2014/main" id="{D1C8EA37-54FD-F133-6B68-DA4BE6448011}"/>
              </a:ext>
            </a:extLst>
          </p:cNvPr>
          <p:cNvGrpSpPr/>
          <p:nvPr/>
        </p:nvGrpSpPr>
        <p:grpSpPr>
          <a:xfrm>
            <a:off x="8394461" y="659465"/>
            <a:ext cx="215065" cy="191069"/>
            <a:chOff x="8401880" y="657705"/>
            <a:chExt cx="215065" cy="191069"/>
          </a:xfrm>
          <a:solidFill>
            <a:schemeClr val="accent3"/>
          </a:solidFill>
        </p:grpSpPr>
        <p:sp>
          <p:nvSpPr>
            <p:cNvPr id="5" name="Isosceles Triangle 4">
              <a:hlinkClick r:id="rId2" action="ppaction://hlinksldjump"/>
              <a:extLst>
                <a:ext uri="{FF2B5EF4-FFF2-40B4-BE49-F238E27FC236}">
                  <a16:creationId xmlns:a16="http://schemas.microsoft.com/office/drawing/2014/main" id="{F30C09E7-D938-4323-930F-ED240EEFCA01}"/>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Isosceles Triangle 5">
              <a:hlinkClick r:id="rId2" action="ppaction://hlinksldjump"/>
              <a:extLst>
                <a:ext uri="{FF2B5EF4-FFF2-40B4-BE49-F238E27FC236}">
                  <a16:creationId xmlns:a16="http://schemas.microsoft.com/office/drawing/2014/main" id="{F7DDD332-F3DC-D26A-0682-80A130DE521E}"/>
                </a:ext>
              </a:extLst>
            </p:cNvPr>
            <p:cNvSpPr/>
            <p:nvPr/>
          </p:nvSpPr>
          <p:spPr>
            <a:xfrm rot="5400000">
              <a:off x="8473639"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1443983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E40B3-7BA8-90AF-78A5-4ED5DBD89E19}"/>
              </a:ext>
            </a:extLst>
          </p:cNvPr>
          <p:cNvSpPr>
            <a:spLocks noGrp="1"/>
          </p:cNvSpPr>
          <p:nvPr>
            <p:ph type="title"/>
          </p:nvPr>
        </p:nvSpPr>
        <p:spPr>
          <a:solidFill>
            <a:schemeClr val="accent2"/>
          </a:solidFill>
        </p:spPr>
        <p:txBody>
          <a:bodyPr/>
          <a:lstStyle/>
          <a:p>
            <a:r>
              <a:rPr lang="en-CA" dirty="0"/>
              <a:t>Join stats club!!</a:t>
            </a:r>
          </a:p>
        </p:txBody>
      </p:sp>
      <p:pic>
        <p:nvPicPr>
          <p:cNvPr id="1026" name="Picture 2">
            <a:extLst>
              <a:ext uri="{FF2B5EF4-FFF2-40B4-BE49-F238E27FC236}">
                <a16:creationId xmlns:a16="http://schemas.microsoft.com/office/drawing/2014/main" id="{3910B1FB-0776-CE02-621E-AC7E25942B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0008" y="1226176"/>
            <a:ext cx="5423884" cy="3131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865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025A8133-2F0D-0E93-705D-5B566FB7CACA}"/>
                  </a:ext>
                </a:extLst>
              </p:cNvPr>
              <p:cNvSpPr txBox="1"/>
              <p:nvPr/>
            </p:nvSpPr>
            <p:spPr>
              <a:xfrm>
                <a:off x="1684349" y="2748273"/>
                <a:ext cx="5824006" cy="355931"/>
              </a:xfrm>
              <a:prstGeom prst="rect">
                <a:avLst/>
              </a:prstGeom>
              <a:noFill/>
            </p:spPr>
            <p:txBody>
              <a:bodyPr wrap="square">
                <a:spAutoFit/>
              </a:bodyPr>
              <a:lstStyle/>
              <a:p>
                <a14:m>
                  <m:oMath xmlns:m="http://schemas.openxmlformats.org/officeDocument/2006/math">
                    <m:r>
                      <a:rPr lang="en-CA" sz="1400" b="0" i="1" smtClean="0">
                        <a:latin typeface="Cambria Math" panose="02040503050406030204" pitchFamily="18" charset="0"/>
                      </a:rPr>
                      <m:t>𝐴</m:t>
                    </m:r>
                    <m:r>
                      <a:rPr lang="en-CA" sz="1400" b="0" i="1" smtClean="0">
                        <a:latin typeface="Cambria Math" panose="02040503050406030204" pitchFamily="18" charset="0"/>
                      </a:rPr>
                      <m:t>=</m:t>
                    </m:r>
                    <m:r>
                      <a:rPr lang="en-CA" sz="1400" b="0" i="1" smtClean="0">
                        <a:latin typeface="Cambria Math" panose="02040503050406030204" pitchFamily="18" charset="0"/>
                      </a:rPr>
                      <m:t>𝑥</m:t>
                    </m:r>
                    <m:r>
                      <a:rPr lang="en-CA" sz="1400" b="0" i="1" smtClean="0">
                        <a:latin typeface="Cambria Math" panose="02040503050406030204" pitchFamily="18" charset="0"/>
                      </a:rPr>
                      <m:t>≥3=1−</m:t>
                    </m:r>
                    <m:d>
                      <m:dPr>
                        <m:ctrlPr>
                          <a:rPr lang="en-CA" sz="1400" b="0" i="1" smtClean="0">
                            <a:latin typeface="Cambria Math" panose="02040503050406030204" pitchFamily="18" charset="0"/>
                          </a:rPr>
                        </m:ctrlPr>
                      </m:dPr>
                      <m:e>
                        <m:r>
                          <a:rPr lang="en-CA" sz="1400" b="0" i="1" smtClean="0">
                            <a:latin typeface="Cambria Math" panose="02040503050406030204" pitchFamily="18" charset="0"/>
                          </a:rPr>
                          <m:t>𝑥</m:t>
                        </m:r>
                        <m:r>
                          <a:rPr lang="en-CA" sz="1400" b="0" i="1" smtClean="0">
                            <a:latin typeface="Cambria Math" panose="02040503050406030204" pitchFamily="18" charset="0"/>
                          </a:rPr>
                          <m:t>&lt;3</m:t>
                        </m:r>
                      </m:e>
                    </m:d>
                    <m:r>
                      <a:rPr lang="en-CA" sz="1400" b="0" i="1" smtClean="0">
                        <a:latin typeface="Cambria Math" panose="02040503050406030204" pitchFamily="18" charset="0"/>
                      </a:rPr>
                      <m:t>=(</m:t>
                    </m:r>
                    <m:d>
                      <m:dPr>
                        <m:ctrlPr>
                          <a:rPr lang="en-CA" sz="1400" b="0" i="1" smtClean="0">
                            <a:latin typeface="Cambria Math" panose="02040503050406030204" pitchFamily="18" charset="0"/>
                          </a:rPr>
                        </m:ctrlPr>
                      </m:dPr>
                      <m:e>
                        <m:f>
                          <m:fPr>
                            <m:type m:val="noBar"/>
                            <m:ctrlPr>
                              <a:rPr lang="en-CA" sz="1400" b="0" i="1" smtClean="0">
                                <a:latin typeface="Cambria Math" panose="02040503050406030204" pitchFamily="18" charset="0"/>
                              </a:rPr>
                            </m:ctrlPr>
                          </m:fPr>
                          <m:num>
                            <m:r>
                              <a:rPr lang="en-CA" sz="1400" b="0" i="1" smtClean="0">
                                <a:latin typeface="Cambria Math" panose="02040503050406030204" pitchFamily="18" charset="0"/>
                              </a:rPr>
                              <m:t>35</m:t>
                            </m:r>
                          </m:num>
                          <m:den>
                            <m:r>
                              <a:rPr lang="en-CA" sz="1400" b="0" i="1" smtClean="0">
                                <a:latin typeface="Cambria Math" panose="02040503050406030204" pitchFamily="18" charset="0"/>
                              </a:rPr>
                              <m:t>0</m:t>
                            </m:r>
                          </m:den>
                        </m:f>
                      </m:e>
                    </m:d>
                    <m:d>
                      <m:dPr>
                        <m:ctrlPr>
                          <a:rPr lang="en-CA" sz="1400" b="0" i="1" smtClean="0">
                            <a:latin typeface="Cambria Math" panose="02040503050406030204" pitchFamily="18" charset="0"/>
                          </a:rPr>
                        </m:ctrlPr>
                      </m:dPr>
                      <m:e>
                        <m:f>
                          <m:fPr>
                            <m:type m:val="noBar"/>
                            <m:ctrlPr>
                              <a:rPr lang="en-CA" sz="1400" b="0" i="1" smtClean="0">
                                <a:latin typeface="Cambria Math" panose="02040503050406030204" pitchFamily="18" charset="0"/>
                              </a:rPr>
                            </m:ctrlPr>
                          </m:fPr>
                          <m:num>
                            <m:r>
                              <a:rPr lang="en-CA" sz="1400" b="0" i="1" smtClean="0">
                                <a:latin typeface="Cambria Math" panose="02040503050406030204" pitchFamily="18" charset="0"/>
                              </a:rPr>
                              <m:t>125</m:t>
                            </m:r>
                          </m:num>
                          <m:den>
                            <m:r>
                              <a:rPr lang="en-CA" sz="1400" b="0" i="1" smtClean="0">
                                <a:latin typeface="Cambria Math" panose="02040503050406030204" pitchFamily="18" charset="0"/>
                              </a:rPr>
                              <m:t>8</m:t>
                            </m:r>
                          </m:den>
                        </m:f>
                      </m:e>
                    </m:d>
                    <m:r>
                      <a:rPr lang="en-CA" sz="1400" b="0" i="1" smtClean="0">
                        <a:latin typeface="Cambria Math" panose="02040503050406030204" pitchFamily="18" charset="0"/>
                      </a:rPr>
                      <m:t>+</m:t>
                    </m:r>
                    <m:d>
                      <m:dPr>
                        <m:ctrlPr>
                          <a:rPr lang="en-CA" i="1">
                            <a:latin typeface="Cambria Math" panose="02040503050406030204" pitchFamily="18" charset="0"/>
                          </a:rPr>
                        </m:ctrlPr>
                      </m:dPr>
                      <m:e>
                        <m:f>
                          <m:fPr>
                            <m:type m:val="noBar"/>
                            <m:ctrlPr>
                              <a:rPr lang="en-CA" i="1">
                                <a:latin typeface="Cambria Math" panose="02040503050406030204" pitchFamily="18" charset="0"/>
                              </a:rPr>
                            </m:ctrlPr>
                          </m:fPr>
                          <m:num>
                            <m:r>
                              <a:rPr lang="en-CA" i="1">
                                <a:latin typeface="Cambria Math" panose="02040503050406030204" pitchFamily="18" charset="0"/>
                              </a:rPr>
                              <m:t>35</m:t>
                            </m:r>
                          </m:num>
                          <m:den>
                            <m:r>
                              <a:rPr lang="en-CA" b="0" i="1" smtClean="0">
                                <a:latin typeface="Cambria Math" panose="02040503050406030204" pitchFamily="18" charset="0"/>
                              </a:rPr>
                              <m:t>1</m:t>
                            </m:r>
                          </m:den>
                        </m:f>
                      </m:e>
                    </m:d>
                    <m:d>
                      <m:dPr>
                        <m:ctrlPr>
                          <a:rPr lang="en-CA" i="1">
                            <a:latin typeface="Cambria Math" panose="02040503050406030204" pitchFamily="18" charset="0"/>
                          </a:rPr>
                        </m:ctrlPr>
                      </m:dPr>
                      <m:e>
                        <m:f>
                          <m:fPr>
                            <m:type m:val="noBar"/>
                            <m:ctrlPr>
                              <a:rPr lang="en-CA" i="1">
                                <a:latin typeface="Cambria Math" panose="02040503050406030204" pitchFamily="18" charset="0"/>
                              </a:rPr>
                            </m:ctrlPr>
                          </m:fPr>
                          <m:num>
                            <m:r>
                              <a:rPr lang="en-CA" i="1">
                                <a:latin typeface="Cambria Math" panose="02040503050406030204" pitchFamily="18" charset="0"/>
                              </a:rPr>
                              <m:t>125</m:t>
                            </m:r>
                          </m:num>
                          <m:den>
                            <m:r>
                              <a:rPr lang="en-CA" b="0" i="1" smtClean="0">
                                <a:latin typeface="Cambria Math" panose="02040503050406030204" pitchFamily="18" charset="0"/>
                              </a:rPr>
                              <m:t>7</m:t>
                            </m:r>
                          </m:den>
                        </m:f>
                      </m:e>
                    </m:d>
                    <m:r>
                      <a:rPr lang="en-CA" b="0" i="1" smtClean="0">
                        <a:latin typeface="Cambria Math" panose="02040503050406030204" pitchFamily="18" charset="0"/>
                      </a:rPr>
                      <m:t>+</m:t>
                    </m:r>
                    <m:d>
                      <m:dPr>
                        <m:ctrlPr>
                          <a:rPr lang="en-CA" i="1">
                            <a:latin typeface="Cambria Math" panose="02040503050406030204" pitchFamily="18" charset="0"/>
                          </a:rPr>
                        </m:ctrlPr>
                      </m:dPr>
                      <m:e>
                        <m:f>
                          <m:fPr>
                            <m:type m:val="noBar"/>
                            <m:ctrlPr>
                              <a:rPr lang="en-CA" i="1">
                                <a:latin typeface="Cambria Math" panose="02040503050406030204" pitchFamily="18" charset="0"/>
                              </a:rPr>
                            </m:ctrlPr>
                          </m:fPr>
                          <m:num>
                            <m:r>
                              <a:rPr lang="en-CA" i="1">
                                <a:latin typeface="Cambria Math" panose="02040503050406030204" pitchFamily="18" charset="0"/>
                              </a:rPr>
                              <m:t>35</m:t>
                            </m:r>
                          </m:num>
                          <m:den>
                            <m:r>
                              <a:rPr lang="en-CA" b="0" i="1" smtClean="0">
                                <a:latin typeface="Cambria Math" panose="02040503050406030204" pitchFamily="18" charset="0"/>
                              </a:rPr>
                              <m:t>2</m:t>
                            </m:r>
                          </m:den>
                        </m:f>
                      </m:e>
                    </m:d>
                    <m:d>
                      <m:dPr>
                        <m:ctrlPr>
                          <a:rPr lang="en-CA" i="1">
                            <a:latin typeface="Cambria Math" panose="02040503050406030204" pitchFamily="18" charset="0"/>
                          </a:rPr>
                        </m:ctrlPr>
                      </m:dPr>
                      <m:e>
                        <m:f>
                          <m:fPr>
                            <m:type m:val="noBar"/>
                            <m:ctrlPr>
                              <a:rPr lang="en-CA" i="1">
                                <a:latin typeface="Cambria Math" panose="02040503050406030204" pitchFamily="18" charset="0"/>
                              </a:rPr>
                            </m:ctrlPr>
                          </m:fPr>
                          <m:num>
                            <m:r>
                              <a:rPr lang="en-CA" i="1">
                                <a:latin typeface="Cambria Math" panose="02040503050406030204" pitchFamily="18" charset="0"/>
                              </a:rPr>
                              <m:t>125</m:t>
                            </m:r>
                          </m:num>
                          <m:den>
                            <m:r>
                              <a:rPr lang="en-CA" b="0" i="1" smtClean="0">
                                <a:latin typeface="Cambria Math" panose="02040503050406030204" pitchFamily="18" charset="0"/>
                              </a:rPr>
                              <m:t>6</m:t>
                            </m:r>
                          </m:den>
                        </m:f>
                      </m:e>
                    </m:d>
                    <m:r>
                      <a:rPr lang="en-CA" b="0" i="1" smtClean="0">
                        <a:latin typeface="Cambria Math" panose="02040503050406030204" pitchFamily="18" charset="0"/>
                      </a:rPr>
                      <m:t>)</m:t>
                    </m:r>
                  </m:oMath>
                </a14:m>
                <a:r>
                  <a:rPr lang="en-CA" dirty="0"/>
                  <a:t> </a:t>
                </a:r>
              </a:p>
            </p:txBody>
          </p:sp>
        </mc:Choice>
        <mc:Fallback xmlns="">
          <p:sp>
            <p:nvSpPr>
              <p:cNvPr id="22" name="TextBox 21">
                <a:extLst>
                  <a:ext uri="{FF2B5EF4-FFF2-40B4-BE49-F238E27FC236}">
                    <a16:creationId xmlns:a16="http://schemas.microsoft.com/office/drawing/2014/main" id="{025A8133-2F0D-0E93-705D-5B566FB7CACA}"/>
                  </a:ext>
                </a:extLst>
              </p:cNvPr>
              <p:cNvSpPr txBox="1">
                <a:spLocks noRot="1" noChangeAspect="1" noMove="1" noResize="1" noEditPoints="1" noAdjustHandles="1" noChangeArrowheads="1" noChangeShapeType="1" noTextEdit="1"/>
              </p:cNvSpPr>
              <p:nvPr/>
            </p:nvSpPr>
            <p:spPr>
              <a:xfrm>
                <a:off x="1684349" y="2748273"/>
                <a:ext cx="5824006" cy="355931"/>
              </a:xfrm>
              <a:prstGeom prst="rect">
                <a:avLst/>
              </a:prstGeom>
              <a:blipFill>
                <a:blip r:embed="rId2"/>
                <a:stretch>
                  <a:fillRect b="-1724"/>
                </a:stretch>
              </a:blipFill>
            </p:spPr>
            <p:txBody>
              <a:bodyPr/>
              <a:lstStyle/>
              <a:p>
                <a:r>
                  <a:rPr lang="en-CA">
                    <a:noFill/>
                  </a:rPr>
                  <a:t> </a:t>
                </a:r>
              </a:p>
            </p:txBody>
          </p:sp>
        </mc:Fallback>
      </mc:AlternateContent>
      <p:sp>
        <p:nvSpPr>
          <p:cNvPr id="14" name="TextBox 13">
            <a:extLst>
              <a:ext uri="{FF2B5EF4-FFF2-40B4-BE49-F238E27FC236}">
                <a16:creationId xmlns:a16="http://schemas.microsoft.com/office/drawing/2014/main" id="{95409F63-81CE-F3C7-7418-151F3C3B9618}"/>
              </a:ext>
            </a:extLst>
          </p:cNvPr>
          <p:cNvSpPr txBox="1"/>
          <p:nvPr/>
        </p:nvSpPr>
        <p:spPr>
          <a:xfrm>
            <a:off x="1668151" y="2633852"/>
            <a:ext cx="5861311" cy="584775"/>
          </a:xfrm>
          <a:prstGeom prst="rect">
            <a:avLst/>
          </a:prstGeom>
          <a:solidFill>
            <a:schemeClr val="accent6"/>
          </a:solidFill>
        </p:spPr>
        <p:txBody>
          <a:bodyPr wrap="square" rtlCol="0" anchor="ctr">
            <a:spAutoFit/>
          </a:bodyPr>
          <a:lstStyle/>
          <a:p>
            <a:pPr lvl="1"/>
            <a:r>
              <a:rPr lang="en-CA" sz="1600" dirty="0">
                <a:solidFill>
                  <a:schemeClr val="accent3"/>
                </a:solidFill>
                <a:latin typeface="Fredoka" panose="020B0604020202020204" charset="-79"/>
                <a:cs typeface="Fredoka" panose="020B0604020202020204" charset="-79"/>
              </a:rPr>
              <a:t>Define the complex events as a combination of simple events in the sample space</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C7EEE9C-5868-CA9A-9826-3DA2747C4993}"/>
                  </a:ext>
                </a:extLst>
              </p:cNvPr>
              <p:cNvSpPr txBox="1"/>
              <p:nvPr/>
            </p:nvSpPr>
            <p:spPr>
              <a:xfrm>
                <a:off x="1684349" y="1794934"/>
                <a:ext cx="4753368" cy="352854"/>
              </a:xfrm>
              <a:prstGeom prst="rect">
                <a:avLst/>
              </a:prstGeom>
              <a:noFill/>
            </p:spPr>
            <p:txBody>
              <a:bodyPr wrap="square">
                <a:spAutoFit/>
              </a:bodyPr>
              <a:lstStyle/>
              <a:p>
                <a14:m>
                  <m:oMath xmlns:m="http://schemas.openxmlformats.org/officeDocument/2006/math">
                    <m:d>
                      <m:dPr>
                        <m:begChr m:val="|"/>
                        <m:endChr m:val="|"/>
                        <m:ctrlPr>
                          <a:rPr lang="en-CA" sz="1400" b="0" i="1" smtClean="0">
                            <a:latin typeface="Cambria Math" panose="02040503050406030204" pitchFamily="18" charset="0"/>
                          </a:rPr>
                        </m:ctrlPr>
                      </m:dPr>
                      <m:e>
                        <m:r>
                          <a:rPr lang="en-CA" sz="1400" b="0" i="1" smtClean="0">
                            <a:latin typeface="Cambria Math" panose="02040503050406030204" pitchFamily="18" charset="0"/>
                          </a:rPr>
                          <m:t>𝑆</m:t>
                        </m:r>
                      </m:e>
                    </m:d>
                    <m:r>
                      <a:rPr lang="en-CA" sz="1400" b="0" i="1" smtClean="0">
                        <a:latin typeface="Cambria Math" panose="02040503050406030204" pitchFamily="18" charset="0"/>
                      </a:rPr>
                      <m:t>=</m:t>
                    </m:r>
                    <m:d>
                      <m:dPr>
                        <m:ctrlPr>
                          <a:rPr lang="en-CA" sz="1400" b="0" i="1" smtClean="0">
                            <a:latin typeface="Cambria Math" panose="02040503050406030204" pitchFamily="18" charset="0"/>
                          </a:rPr>
                        </m:ctrlPr>
                      </m:dPr>
                      <m:e>
                        <m:f>
                          <m:fPr>
                            <m:type m:val="noBar"/>
                            <m:ctrlPr>
                              <a:rPr lang="en-CA" sz="1400" b="0" i="1" smtClean="0">
                                <a:latin typeface="Cambria Math" panose="02040503050406030204" pitchFamily="18" charset="0"/>
                              </a:rPr>
                            </m:ctrlPr>
                          </m:fPr>
                          <m:num>
                            <m:r>
                              <a:rPr lang="en-CA" sz="1400" b="0" i="1" smtClean="0">
                                <a:latin typeface="Cambria Math" panose="02040503050406030204" pitchFamily="18" charset="0"/>
                              </a:rPr>
                              <m:t>160</m:t>
                            </m:r>
                          </m:num>
                          <m:den>
                            <m:r>
                              <a:rPr lang="en-CA" sz="1400" b="0" i="1" smtClean="0">
                                <a:latin typeface="Cambria Math" panose="02040503050406030204" pitchFamily="18" charset="0"/>
                              </a:rPr>
                              <m:t>8</m:t>
                            </m:r>
                          </m:den>
                        </m:f>
                      </m:e>
                    </m:d>
                  </m:oMath>
                </a14:m>
                <a:r>
                  <a:rPr lang="en-CA" dirty="0"/>
                  <a:t> </a:t>
                </a:r>
              </a:p>
            </p:txBody>
          </p:sp>
        </mc:Choice>
        <mc:Fallback xmlns="">
          <p:sp>
            <p:nvSpPr>
              <p:cNvPr id="20" name="TextBox 19">
                <a:extLst>
                  <a:ext uri="{FF2B5EF4-FFF2-40B4-BE49-F238E27FC236}">
                    <a16:creationId xmlns:a16="http://schemas.microsoft.com/office/drawing/2014/main" id="{BC7EEE9C-5868-CA9A-9826-3DA2747C4993}"/>
                  </a:ext>
                </a:extLst>
              </p:cNvPr>
              <p:cNvSpPr txBox="1">
                <a:spLocks noRot="1" noChangeAspect="1" noMove="1" noResize="1" noEditPoints="1" noAdjustHandles="1" noChangeArrowheads="1" noChangeShapeType="1" noTextEdit="1"/>
              </p:cNvSpPr>
              <p:nvPr/>
            </p:nvSpPr>
            <p:spPr>
              <a:xfrm>
                <a:off x="1684349" y="1794934"/>
                <a:ext cx="4753368" cy="352854"/>
              </a:xfrm>
              <a:prstGeom prst="rect">
                <a:avLst/>
              </a:prstGeom>
              <a:blipFill>
                <a:blip r:embed="rId3"/>
                <a:stretch>
                  <a:fillRect/>
                </a:stretch>
              </a:blipFill>
            </p:spPr>
            <p:txBody>
              <a:bodyPr/>
              <a:lstStyle/>
              <a:p>
                <a:r>
                  <a:rPr lang="en-CA">
                    <a:noFill/>
                  </a:rPr>
                  <a:t> </a:t>
                </a:r>
              </a:p>
            </p:txBody>
          </p:sp>
        </mc:Fallback>
      </mc:AlternateContent>
      <p:sp>
        <p:nvSpPr>
          <p:cNvPr id="2" name="Title 1">
            <a:extLst>
              <a:ext uri="{FF2B5EF4-FFF2-40B4-BE49-F238E27FC236}">
                <a16:creationId xmlns:a16="http://schemas.microsoft.com/office/drawing/2014/main" id="{0C9E5389-BC7D-5480-8F34-800A0B293227}"/>
              </a:ext>
            </a:extLst>
          </p:cNvPr>
          <p:cNvSpPr>
            <a:spLocks noGrp="1"/>
          </p:cNvSpPr>
          <p:nvPr>
            <p:ph type="title"/>
          </p:nvPr>
        </p:nvSpPr>
        <p:spPr>
          <a:solidFill>
            <a:schemeClr val="accent2"/>
          </a:solidFill>
        </p:spPr>
        <p:txBody>
          <a:bodyPr/>
          <a:lstStyle/>
          <a:p>
            <a:r>
              <a:rPr lang="en-CA" dirty="0"/>
              <a:t>Example – Counting Rules</a:t>
            </a:r>
          </a:p>
        </p:txBody>
      </p:sp>
      <p:grpSp>
        <p:nvGrpSpPr>
          <p:cNvPr id="4" name="Group 3">
            <a:extLst>
              <a:ext uri="{FF2B5EF4-FFF2-40B4-BE49-F238E27FC236}">
                <a16:creationId xmlns:a16="http://schemas.microsoft.com/office/drawing/2014/main" id="{D1C8EA37-54FD-F133-6B68-DA4BE6448011}"/>
              </a:ext>
            </a:extLst>
          </p:cNvPr>
          <p:cNvGrpSpPr/>
          <p:nvPr/>
        </p:nvGrpSpPr>
        <p:grpSpPr>
          <a:xfrm>
            <a:off x="8394461" y="659465"/>
            <a:ext cx="215065" cy="191069"/>
            <a:chOff x="8401880" y="657705"/>
            <a:chExt cx="215065" cy="191069"/>
          </a:xfrm>
          <a:solidFill>
            <a:schemeClr val="accent3"/>
          </a:solidFill>
        </p:grpSpPr>
        <p:sp>
          <p:nvSpPr>
            <p:cNvPr id="5" name="Isosceles Triangle 4">
              <a:hlinkClick r:id="rId4" action="ppaction://hlinksldjump"/>
              <a:extLst>
                <a:ext uri="{FF2B5EF4-FFF2-40B4-BE49-F238E27FC236}">
                  <a16:creationId xmlns:a16="http://schemas.microsoft.com/office/drawing/2014/main" id="{F30C09E7-D938-4323-930F-ED240EEFCA01}"/>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Isosceles Triangle 5">
              <a:hlinkClick r:id="rId4" action="ppaction://hlinksldjump"/>
              <a:extLst>
                <a:ext uri="{FF2B5EF4-FFF2-40B4-BE49-F238E27FC236}">
                  <a16:creationId xmlns:a16="http://schemas.microsoft.com/office/drawing/2014/main" id="{F7DDD332-F3DC-D26A-0682-80A130DE521E}"/>
                </a:ext>
              </a:extLst>
            </p:cNvPr>
            <p:cNvSpPr/>
            <p:nvPr/>
          </p:nvSpPr>
          <p:spPr>
            <a:xfrm rot="5400000">
              <a:off x="8473639"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3" name="Subtitle 2">
            <a:extLst>
              <a:ext uri="{FF2B5EF4-FFF2-40B4-BE49-F238E27FC236}">
                <a16:creationId xmlns:a16="http://schemas.microsoft.com/office/drawing/2014/main" id="{2D5BF05F-E87D-95C1-11A6-0FD31B0B93A3}"/>
              </a:ext>
            </a:extLst>
          </p:cNvPr>
          <p:cNvSpPr txBox="1">
            <a:spLocks/>
          </p:cNvSpPr>
          <p:nvPr/>
        </p:nvSpPr>
        <p:spPr>
          <a:xfrm>
            <a:off x="1496896" y="1763388"/>
            <a:ext cx="6052799" cy="406324"/>
          </a:xfrm>
          <a:prstGeom prst="rect">
            <a:avLst/>
          </a:prstGeom>
          <a:solidFill>
            <a:schemeClr val="accent6"/>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1pPr>
            <a:lvl2pPr marL="914400" marR="0" lvl="1"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2pPr>
            <a:lvl3pPr marL="1371600" marR="0" lvl="2"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3pPr>
            <a:lvl4pPr marL="1828800" marR="0" lvl="3"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4pPr>
            <a:lvl5pPr marL="2286000" marR="0" lvl="4"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5pPr>
            <a:lvl6pPr marL="2743200" marR="0" lvl="5"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6pPr>
            <a:lvl7pPr marL="3200400" marR="0" lvl="6"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7pPr>
            <a:lvl8pPr marL="3657600" marR="0" lvl="7"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8pPr>
            <a:lvl9pPr marL="4114800" marR="0" lvl="8"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9pPr>
          </a:lstStyle>
          <a:p>
            <a:pPr marL="139700" indent="0">
              <a:buNone/>
            </a:pPr>
            <a:r>
              <a:rPr lang="en-CA" sz="1600" dirty="0"/>
              <a:t>Define the sample space as simple events</a:t>
            </a:r>
          </a:p>
        </p:txBody>
      </p:sp>
      <p:sp>
        <p:nvSpPr>
          <p:cNvPr id="15" name="Oval 14">
            <a:extLst>
              <a:ext uri="{FF2B5EF4-FFF2-40B4-BE49-F238E27FC236}">
                <a16:creationId xmlns:a16="http://schemas.microsoft.com/office/drawing/2014/main" id="{BF31E8CE-0F9A-9D5E-FE10-A590964DF702}"/>
              </a:ext>
            </a:extLst>
          </p:cNvPr>
          <p:cNvSpPr/>
          <p:nvPr/>
        </p:nvSpPr>
        <p:spPr>
          <a:xfrm>
            <a:off x="720000" y="1594812"/>
            <a:ext cx="776896" cy="768000"/>
          </a:xfrm>
          <a:prstGeom prst="ellipse">
            <a:avLst/>
          </a:prstGeom>
          <a:solidFill>
            <a:schemeClr val="bg1"/>
          </a:solidFill>
          <a:ln w="63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3000" dirty="0">
                <a:solidFill>
                  <a:schemeClr val="accent3"/>
                </a:solidFill>
                <a:latin typeface="Staatliches" pitchFamily="2" charset="0"/>
              </a:rPr>
              <a:t>1</a:t>
            </a:r>
          </a:p>
        </p:txBody>
      </p:sp>
      <p:sp>
        <p:nvSpPr>
          <p:cNvPr id="16" name="Oval 15">
            <a:extLst>
              <a:ext uri="{FF2B5EF4-FFF2-40B4-BE49-F238E27FC236}">
                <a16:creationId xmlns:a16="http://schemas.microsoft.com/office/drawing/2014/main" id="{AFD5C7CC-BC75-308A-819C-4D1EB7241ACB}"/>
              </a:ext>
            </a:extLst>
          </p:cNvPr>
          <p:cNvSpPr/>
          <p:nvPr/>
        </p:nvSpPr>
        <p:spPr>
          <a:xfrm>
            <a:off x="720000" y="2542240"/>
            <a:ext cx="776896" cy="768000"/>
          </a:xfrm>
          <a:prstGeom prst="ellipse">
            <a:avLst/>
          </a:prstGeom>
          <a:solidFill>
            <a:schemeClr val="bg2"/>
          </a:solidFill>
          <a:ln w="63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3000" dirty="0">
                <a:solidFill>
                  <a:schemeClr val="accent3"/>
                </a:solidFill>
                <a:latin typeface="Staatliches" pitchFamily="2" charset="0"/>
              </a:rPr>
              <a:t>2</a:t>
            </a:r>
          </a:p>
        </p:txBody>
      </p:sp>
      <p:sp>
        <p:nvSpPr>
          <p:cNvPr id="17" name="Oval 16">
            <a:extLst>
              <a:ext uri="{FF2B5EF4-FFF2-40B4-BE49-F238E27FC236}">
                <a16:creationId xmlns:a16="http://schemas.microsoft.com/office/drawing/2014/main" id="{A5B0B7A1-D19E-A60C-889C-C40A0D4DACF4}"/>
              </a:ext>
            </a:extLst>
          </p:cNvPr>
          <p:cNvSpPr/>
          <p:nvPr/>
        </p:nvSpPr>
        <p:spPr>
          <a:xfrm>
            <a:off x="720001" y="3489669"/>
            <a:ext cx="776896" cy="768000"/>
          </a:xfrm>
          <a:prstGeom prst="ellipse">
            <a:avLst/>
          </a:prstGeom>
          <a:solidFill>
            <a:schemeClr val="tx2"/>
          </a:solidFill>
          <a:ln w="63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3000" dirty="0">
                <a:solidFill>
                  <a:schemeClr val="accent3"/>
                </a:solidFill>
                <a:latin typeface="Staatliches" pitchFamily="2" charset="0"/>
              </a:rPr>
              <a:t>3</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46803B7-3147-09D1-7619-A42400B888A8}"/>
                  </a:ext>
                </a:extLst>
              </p:cNvPr>
              <p:cNvSpPr txBox="1"/>
              <p:nvPr/>
            </p:nvSpPr>
            <p:spPr>
              <a:xfrm>
                <a:off x="1496896" y="3550951"/>
                <a:ext cx="4753368" cy="645433"/>
              </a:xfrm>
              <a:prstGeom prst="rect">
                <a:avLst/>
              </a:prstGeom>
              <a:noFill/>
            </p:spPr>
            <p:txBody>
              <a:bodyPr wrap="square">
                <a:spAutoFit/>
              </a:bodyPr>
              <a:lstStyle/>
              <a:p>
                <a:pPr marL="139700"/>
                <a14:m>
                  <m:oMathPara xmlns:m="http://schemas.openxmlformats.org/officeDocument/2006/math">
                    <m:oMathParaPr>
                      <m:jc m:val="centerGroup"/>
                    </m:oMathParaPr>
                    <m:oMath xmlns:m="http://schemas.openxmlformats.org/officeDocument/2006/math">
                      <m:r>
                        <a:rPr lang="en-CA" sz="1400" b="0" i="1" smtClean="0">
                          <a:latin typeface="Cambria Math" panose="02040503050406030204" pitchFamily="18" charset="0"/>
                        </a:rPr>
                        <m:t>𝑃</m:t>
                      </m:r>
                      <m:d>
                        <m:dPr>
                          <m:ctrlPr>
                            <a:rPr lang="en-CA" sz="1400" b="0" i="1" smtClean="0">
                              <a:latin typeface="Cambria Math" panose="02040503050406030204" pitchFamily="18" charset="0"/>
                            </a:rPr>
                          </m:ctrlPr>
                        </m:dPr>
                        <m:e>
                          <m:r>
                            <a:rPr lang="en-CA" sz="1400" b="0" i="1" smtClean="0">
                              <a:latin typeface="Cambria Math" panose="02040503050406030204" pitchFamily="18" charset="0"/>
                            </a:rPr>
                            <m:t>𝐴</m:t>
                          </m:r>
                        </m:e>
                      </m:d>
                      <m:r>
                        <a:rPr lang="en-CA" sz="1400" b="0" i="1" smtClean="0">
                          <a:latin typeface="Cambria Math" panose="02040503050406030204" pitchFamily="18" charset="0"/>
                        </a:rPr>
                        <m:t>=</m:t>
                      </m:r>
                      <m:f>
                        <m:fPr>
                          <m:ctrlPr>
                            <a:rPr lang="en-CA" sz="1400" b="0" i="1" smtClean="0">
                              <a:latin typeface="Cambria Math" panose="02040503050406030204" pitchFamily="18" charset="0"/>
                            </a:rPr>
                          </m:ctrlPr>
                        </m:fPr>
                        <m:num>
                          <m:d>
                            <m:dPr>
                              <m:ctrlPr>
                                <a:rPr lang="en-CA" i="1">
                                  <a:latin typeface="Cambria Math" panose="02040503050406030204" pitchFamily="18" charset="0"/>
                                </a:rPr>
                              </m:ctrlPr>
                            </m:dPr>
                            <m:e>
                              <m:f>
                                <m:fPr>
                                  <m:type m:val="noBar"/>
                                  <m:ctrlPr>
                                    <a:rPr lang="en-CA" i="1">
                                      <a:latin typeface="Cambria Math" panose="02040503050406030204" pitchFamily="18" charset="0"/>
                                    </a:rPr>
                                  </m:ctrlPr>
                                </m:fPr>
                                <m:num>
                                  <m:r>
                                    <a:rPr lang="en-CA" i="1">
                                      <a:latin typeface="Cambria Math" panose="02040503050406030204" pitchFamily="18" charset="0"/>
                                    </a:rPr>
                                    <m:t>35</m:t>
                                  </m:r>
                                </m:num>
                                <m:den>
                                  <m:r>
                                    <a:rPr lang="en-CA" i="1">
                                      <a:latin typeface="Cambria Math" panose="02040503050406030204" pitchFamily="18" charset="0"/>
                                    </a:rPr>
                                    <m:t>0</m:t>
                                  </m:r>
                                </m:den>
                              </m:f>
                            </m:e>
                          </m:d>
                          <m:d>
                            <m:dPr>
                              <m:ctrlPr>
                                <a:rPr lang="en-CA" i="1">
                                  <a:latin typeface="Cambria Math" panose="02040503050406030204" pitchFamily="18" charset="0"/>
                                </a:rPr>
                              </m:ctrlPr>
                            </m:dPr>
                            <m:e>
                              <m:f>
                                <m:fPr>
                                  <m:type m:val="noBar"/>
                                  <m:ctrlPr>
                                    <a:rPr lang="en-CA" i="1">
                                      <a:latin typeface="Cambria Math" panose="02040503050406030204" pitchFamily="18" charset="0"/>
                                    </a:rPr>
                                  </m:ctrlPr>
                                </m:fPr>
                                <m:num>
                                  <m:r>
                                    <a:rPr lang="en-CA" i="1">
                                      <a:latin typeface="Cambria Math" panose="02040503050406030204" pitchFamily="18" charset="0"/>
                                    </a:rPr>
                                    <m:t>125</m:t>
                                  </m:r>
                                </m:num>
                                <m:den>
                                  <m:r>
                                    <a:rPr lang="en-CA" i="1">
                                      <a:latin typeface="Cambria Math" panose="02040503050406030204" pitchFamily="18" charset="0"/>
                                    </a:rPr>
                                    <m:t>8</m:t>
                                  </m:r>
                                </m:den>
                              </m:f>
                            </m:e>
                          </m:d>
                          <m:r>
                            <a:rPr lang="en-CA" i="1">
                              <a:latin typeface="Cambria Math" panose="02040503050406030204" pitchFamily="18" charset="0"/>
                            </a:rPr>
                            <m:t>+</m:t>
                          </m:r>
                          <m:d>
                            <m:dPr>
                              <m:ctrlPr>
                                <a:rPr lang="en-CA" i="1">
                                  <a:latin typeface="Cambria Math" panose="02040503050406030204" pitchFamily="18" charset="0"/>
                                </a:rPr>
                              </m:ctrlPr>
                            </m:dPr>
                            <m:e>
                              <m:f>
                                <m:fPr>
                                  <m:type m:val="noBar"/>
                                  <m:ctrlPr>
                                    <a:rPr lang="en-CA" i="1">
                                      <a:latin typeface="Cambria Math" panose="02040503050406030204" pitchFamily="18" charset="0"/>
                                    </a:rPr>
                                  </m:ctrlPr>
                                </m:fPr>
                                <m:num>
                                  <m:r>
                                    <a:rPr lang="en-CA" i="1">
                                      <a:latin typeface="Cambria Math" panose="02040503050406030204" pitchFamily="18" charset="0"/>
                                    </a:rPr>
                                    <m:t>35</m:t>
                                  </m:r>
                                </m:num>
                                <m:den>
                                  <m:r>
                                    <a:rPr lang="en-CA" i="1">
                                      <a:latin typeface="Cambria Math" panose="02040503050406030204" pitchFamily="18" charset="0"/>
                                    </a:rPr>
                                    <m:t>1</m:t>
                                  </m:r>
                                </m:den>
                              </m:f>
                            </m:e>
                          </m:d>
                          <m:d>
                            <m:dPr>
                              <m:ctrlPr>
                                <a:rPr lang="en-CA" i="1">
                                  <a:latin typeface="Cambria Math" panose="02040503050406030204" pitchFamily="18" charset="0"/>
                                </a:rPr>
                              </m:ctrlPr>
                            </m:dPr>
                            <m:e>
                              <m:f>
                                <m:fPr>
                                  <m:type m:val="noBar"/>
                                  <m:ctrlPr>
                                    <a:rPr lang="en-CA" i="1">
                                      <a:latin typeface="Cambria Math" panose="02040503050406030204" pitchFamily="18" charset="0"/>
                                    </a:rPr>
                                  </m:ctrlPr>
                                </m:fPr>
                                <m:num>
                                  <m:r>
                                    <a:rPr lang="en-CA" i="1">
                                      <a:latin typeface="Cambria Math" panose="02040503050406030204" pitchFamily="18" charset="0"/>
                                    </a:rPr>
                                    <m:t>125</m:t>
                                  </m:r>
                                </m:num>
                                <m:den>
                                  <m:r>
                                    <a:rPr lang="en-CA" i="1">
                                      <a:latin typeface="Cambria Math" panose="02040503050406030204" pitchFamily="18" charset="0"/>
                                    </a:rPr>
                                    <m:t>7</m:t>
                                  </m:r>
                                </m:den>
                              </m:f>
                            </m:e>
                          </m:d>
                          <m:r>
                            <a:rPr lang="en-CA" i="1">
                              <a:latin typeface="Cambria Math" panose="02040503050406030204" pitchFamily="18" charset="0"/>
                            </a:rPr>
                            <m:t>+</m:t>
                          </m:r>
                          <m:d>
                            <m:dPr>
                              <m:ctrlPr>
                                <a:rPr lang="en-CA" i="1">
                                  <a:latin typeface="Cambria Math" panose="02040503050406030204" pitchFamily="18" charset="0"/>
                                </a:rPr>
                              </m:ctrlPr>
                            </m:dPr>
                            <m:e>
                              <m:f>
                                <m:fPr>
                                  <m:type m:val="noBar"/>
                                  <m:ctrlPr>
                                    <a:rPr lang="en-CA" i="1">
                                      <a:latin typeface="Cambria Math" panose="02040503050406030204" pitchFamily="18" charset="0"/>
                                    </a:rPr>
                                  </m:ctrlPr>
                                </m:fPr>
                                <m:num>
                                  <m:r>
                                    <a:rPr lang="en-CA" i="1">
                                      <a:latin typeface="Cambria Math" panose="02040503050406030204" pitchFamily="18" charset="0"/>
                                    </a:rPr>
                                    <m:t>35</m:t>
                                  </m:r>
                                </m:num>
                                <m:den>
                                  <m:r>
                                    <a:rPr lang="en-CA" i="1">
                                      <a:latin typeface="Cambria Math" panose="02040503050406030204" pitchFamily="18" charset="0"/>
                                    </a:rPr>
                                    <m:t>2</m:t>
                                  </m:r>
                                </m:den>
                              </m:f>
                            </m:e>
                          </m:d>
                          <m:d>
                            <m:dPr>
                              <m:ctrlPr>
                                <a:rPr lang="en-CA" i="1">
                                  <a:latin typeface="Cambria Math" panose="02040503050406030204" pitchFamily="18" charset="0"/>
                                </a:rPr>
                              </m:ctrlPr>
                            </m:dPr>
                            <m:e>
                              <m:f>
                                <m:fPr>
                                  <m:type m:val="noBar"/>
                                  <m:ctrlPr>
                                    <a:rPr lang="en-CA" i="1">
                                      <a:latin typeface="Cambria Math" panose="02040503050406030204" pitchFamily="18" charset="0"/>
                                    </a:rPr>
                                  </m:ctrlPr>
                                </m:fPr>
                                <m:num>
                                  <m:r>
                                    <a:rPr lang="en-CA" i="1">
                                      <a:latin typeface="Cambria Math" panose="02040503050406030204" pitchFamily="18" charset="0"/>
                                    </a:rPr>
                                    <m:t>125</m:t>
                                  </m:r>
                                </m:num>
                                <m:den>
                                  <m:r>
                                    <a:rPr lang="en-CA" i="1">
                                      <a:latin typeface="Cambria Math" panose="02040503050406030204" pitchFamily="18" charset="0"/>
                                    </a:rPr>
                                    <m:t>6</m:t>
                                  </m:r>
                                </m:den>
                              </m:f>
                            </m:e>
                          </m:d>
                        </m:num>
                        <m:den>
                          <m:d>
                            <m:dPr>
                              <m:ctrlPr>
                                <a:rPr lang="en-CA" sz="1400" b="0" i="1" smtClean="0">
                                  <a:latin typeface="Cambria Math" panose="02040503050406030204" pitchFamily="18" charset="0"/>
                                </a:rPr>
                              </m:ctrlPr>
                            </m:dPr>
                            <m:e>
                              <m:f>
                                <m:fPr>
                                  <m:type m:val="noBar"/>
                                  <m:ctrlPr>
                                    <a:rPr lang="en-CA" sz="1400" b="0" i="1" smtClean="0">
                                      <a:latin typeface="Cambria Math" panose="02040503050406030204" pitchFamily="18" charset="0"/>
                                    </a:rPr>
                                  </m:ctrlPr>
                                </m:fPr>
                                <m:num>
                                  <m:r>
                                    <a:rPr lang="en-CA" sz="1400" b="0" i="1" smtClean="0">
                                      <a:latin typeface="Cambria Math" panose="02040503050406030204" pitchFamily="18" charset="0"/>
                                    </a:rPr>
                                    <m:t>160</m:t>
                                  </m:r>
                                </m:num>
                                <m:den>
                                  <m:r>
                                    <a:rPr lang="en-CA" sz="1400" b="0" i="1" smtClean="0">
                                      <a:latin typeface="Cambria Math" panose="02040503050406030204" pitchFamily="18" charset="0"/>
                                    </a:rPr>
                                    <m:t>8</m:t>
                                  </m:r>
                                </m:den>
                              </m:f>
                            </m:e>
                          </m:d>
                        </m:den>
                      </m:f>
                    </m:oMath>
                  </m:oMathPara>
                </a14:m>
                <a:endParaRPr lang="en-CA" sz="1400" dirty="0"/>
              </a:p>
            </p:txBody>
          </p:sp>
        </mc:Choice>
        <mc:Fallback xmlns="">
          <p:sp>
            <p:nvSpPr>
              <p:cNvPr id="24" name="TextBox 23">
                <a:extLst>
                  <a:ext uri="{FF2B5EF4-FFF2-40B4-BE49-F238E27FC236}">
                    <a16:creationId xmlns:a16="http://schemas.microsoft.com/office/drawing/2014/main" id="{646803B7-3147-09D1-7619-A42400B888A8}"/>
                  </a:ext>
                </a:extLst>
              </p:cNvPr>
              <p:cNvSpPr txBox="1">
                <a:spLocks noRot="1" noChangeAspect="1" noMove="1" noResize="1" noEditPoints="1" noAdjustHandles="1" noChangeArrowheads="1" noChangeShapeType="1" noTextEdit="1"/>
              </p:cNvSpPr>
              <p:nvPr/>
            </p:nvSpPr>
            <p:spPr>
              <a:xfrm>
                <a:off x="1496896" y="3550951"/>
                <a:ext cx="4753368" cy="645433"/>
              </a:xfrm>
              <a:prstGeom prst="rect">
                <a:avLst/>
              </a:prstGeom>
              <a:blipFill>
                <a:blip r:embed="rId5"/>
                <a:stretch>
                  <a:fillRect/>
                </a:stretch>
              </a:blipFill>
            </p:spPr>
            <p:txBody>
              <a:bodyPr/>
              <a:lstStyle/>
              <a:p>
                <a:r>
                  <a:rPr lang="en-CA">
                    <a:noFill/>
                  </a:rPr>
                  <a:t> </a:t>
                </a:r>
              </a:p>
            </p:txBody>
          </p:sp>
        </mc:Fallback>
      </mc:AlternateContent>
      <p:sp>
        <p:nvSpPr>
          <p:cNvPr id="18" name="TextBox 17">
            <a:extLst>
              <a:ext uri="{FF2B5EF4-FFF2-40B4-BE49-F238E27FC236}">
                <a16:creationId xmlns:a16="http://schemas.microsoft.com/office/drawing/2014/main" id="{1605643E-CEFD-2036-6FB6-088D094952ED}"/>
              </a:ext>
            </a:extLst>
          </p:cNvPr>
          <p:cNvSpPr txBox="1"/>
          <p:nvPr/>
        </p:nvSpPr>
        <p:spPr>
          <a:xfrm>
            <a:off x="1635645" y="3581281"/>
            <a:ext cx="5914050" cy="584775"/>
          </a:xfrm>
          <a:prstGeom prst="rect">
            <a:avLst/>
          </a:prstGeom>
          <a:solidFill>
            <a:schemeClr val="accent6"/>
          </a:solidFill>
        </p:spPr>
        <p:txBody>
          <a:bodyPr wrap="square" rtlCol="0" anchor="ctr">
            <a:spAutoFit/>
          </a:bodyPr>
          <a:lstStyle/>
          <a:p>
            <a:r>
              <a:rPr lang="en-CA" sz="1600" dirty="0">
                <a:solidFill>
                  <a:schemeClr val="accent3"/>
                </a:solidFill>
                <a:latin typeface="Fredoka" panose="020B0604020202020204" charset="-79"/>
                <a:cs typeface="Fredoka" panose="020B0604020202020204" charset="-79"/>
              </a:rPr>
              <a:t>Calculate the probability using the simple events that make up the complex event</a:t>
            </a:r>
          </a:p>
        </p:txBody>
      </p:sp>
    </p:spTree>
    <p:extLst>
      <p:ext uri="{BB962C8B-B14F-4D97-AF65-F5344CB8AC3E}">
        <p14:creationId xmlns:p14="http://schemas.microsoft.com/office/powerpoint/2010/main" val="316405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1"/>
        <p:cNvGrpSpPr/>
        <p:nvPr/>
      </p:nvGrpSpPr>
      <p:grpSpPr>
        <a:xfrm>
          <a:off x="0" y="0"/>
          <a:ext cx="0" cy="0"/>
          <a:chOff x="0" y="0"/>
          <a:chExt cx="0" cy="0"/>
        </a:xfrm>
      </p:grpSpPr>
      <p:grpSp>
        <p:nvGrpSpPr>
          <p:cNvPr id="2352" name="Google Shape;2352;p39"/>
          <p:cNvGrpSpPr/>
          <p:nvPr/>
        </p:nvGrpSpPr>
        <p:grpSpPr>
          <a:xfrm>
            <a:off x="865761" y="593450"/>
            <a:ext cx="5569500" cy="3956575"/>
            <a:chOff x="865761" y="593450"/>
            <a:chExt cx="5569500" cy="3956575"/>
          </a:xfrm>
        </p:grpSpPr>
        <p:grpSp>
          <p:nvGrpSpPr>
            <p:cNvPr id="2353" name="Google Shape;2353;p39"/>
            <p:cNvGrpSpPr/>
            <p:nvPr/>
          </p:nvGrpSpPr>
          <p:grpSpPr>
            <a:xfrm>
              <a:off x="1018161" y="745850"/>
              <a:ext cx="5417100" cy="3804175"/>
              <a:chOff x="1599186" y="592625"/>
              <a:chExt cx="5417100" cy="3804175"/>
            </a:xfrm>
          </p:grpSpPr>
          <p:sp>
            <p:nvSpPr>
              <p:cNvPr id="2354" name="Google Shape;2354;p39"/>
              <p:cNvSpPr/>
              <p:nvPr/>
            </p:nvSpPr>
            <p:spPr>
              <a:xfrm>
                <a:off x="1599186" y="594300"/>
                <a:ext cx="5417100" cy="3802500"/>
              </a:xfrm>
              <a:prstGeom prst="rect">
                <a:avLst/>
              </a:pr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5" name="Google Shape;2355;p39"/>
              <p:cNvGrpSpPr/>
              <p:nvPr/>
            </p:nvGrpSpPr>
            <p:grpSpPr>
              <a:xfrm>
                <a:off x="1599186" y="592625"/>
                <a:ext cx="5417100" cy="409500"/>
                <a:chOff x="1599197" y="592625"/>
                <a:chExt cx="5417100" cy="409500"/>
              </a:xfrm>
            </p:grpSpPr>
            <p:sp>
              <p:nvSpPr>
                <p:cNvPr id="2356" name="Google Shape;2356;p39"/>
                <p:cNvSpPr/>
                <p:nvPr/>
              </p:nvSpPr>
              <p:spPr>
                <a:xfrm>
                  <a:off x="6680805" y="673693"/>
                  <a:ext cx="246284" cy="247356"/>
                </a:xfrm>
                <a:custGeom>
                  <a:avLst/>
                  <a:gdLst/>
                  <a:ahLst/>
                  <a:cxnLst/>
                  <a:rect l="l" t="t" r="r" b="b"/>
                  <a:pathLst>
                    <a:path w="3449" h="3464" extrusionOk="0">
                      <a:moveTo>
                        <a:pt x="1" y="0"/>
                      </a:moveTo>
                      <a:lnTo>
                        <a:pt x="1" y="3464"/>
                      </a:lnTo>
                      <a:lnTo>
                        <a:pt x="3449" y="3464"/>
                      </a:lnTo>
                      <a:lnTo>
                        <a:pt x="3449"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39"/>
                <p:cNvSpPr/>
                <p:nvPr/>
              </p:nvSpPr>
              <p:spPr>
                <a:xfrm>
                  <a:off x="6355112" y="673693"/>
                  <a:ext cx="247356" cy="247356"/>
                </a:xfrm>
                <a:custGeom>
                  <a:avLst/>
                  <a:gdLst/>
                  <a:ahLst/>
                  <a:cxnLst/>
                  <a:rect l="l" t="t" r="r" b="b"/>
                  <a:pathLst>
                    <a:path w="3464" h="3464" extrusionOk="0">
                      <a:moveTo>
                        <a:pt x="0" y="0"/>
                      </a:moveTo>
                      <a:lnTo>
                        <a:pt x="0" y="3464"/>
                      </a:lnTo>
                      <a:lnTo>
                        <a:pt x="3464" y="3464"/>
                      </a:lnTo>
                      <a:lnTo>
                        <a:pt x="3464"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39"/>
                <p:cNvSpPr/>
                <p:nvPr/>
              </p:nvSpPr>
              <p:spPr>
                <a:xfrm>
                  <a:off x="1599197" y="592625"/>
                  <a:ext cx="5417100" cy="409500"/>
                </a:xfrm>
                <a:prstGeom prst="rect">
                  <a:avLst/>
                </a:prstGeom>
                <a:solidFill>
                  <a:schemeClr val="accent2">
                    <a:lumMod val="90000"/>
                  </a:schemeClr>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39"/>
                <p:cNvSpPr/>
                <p:nvPr/>
              </p:nvSpPr>
              <p:spPr>
                <a:xfrm>
                  <a:off x="6363747" y="675372"/>
                  <a:ext cx="247713" cy="247356"/>
                </a:xfrm>
                <a:custGeom>
                  <a:avLst/>
                  <a:gdLst/>
                  <a:ahLst/>
                  <a:cxnLst/>
                  <a:rect l="l" t="t" r="r" b="b"/>
                  <a:pathLst>
                    <a:path w="3469" h="3464" extrusionOk="0">
                      <a:moveTo>
                        <a:pt x="1" y="0"/>
                      </a:moveTo>
                      <a:lnTo>
                        <a:pt x="1" y="3464"/>
                      </a:lnTo>
                      <a:lnTo>
                        <a:pt x="3468" y="3464"/>
                      </a:lnTo>
                      <a:lnTo>
                        <a:pt x="3468" y="0"/>
                      </a:lnTo>
                      <a:close/>
                    </a:path>
                  </a:pathLst>
                </a:custGeom>
                <a:solidFill>
                  <a:schemeClr val="l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39"/>
                <p:cNvSpPr/>
                <p:nvPr/>
              </p:nvSpPr>
              <p:spPr>
                <a:xfrm>
                  <a:off x="6678294" y="675372"/>
                  <a:ext cx="247713" cy="247356"/>
                </a:xfrm>
                <a:custGeom>
                  <a:avLst/>
                  <a:gdLst/>
                  <a:ahLst/>
                  <a:cxnLst/>
                  <a:rect l="l" t="t" r="r" b="b"/>
                  <a:pathLst>
                    <a:path w="3469" h="3464" extrusionOk="0">
                      <a:moveTo>
                        <a:pt x="1" y="0"/>
                      </a:moveTo>
                      <a:lnTo>
                        <a:pt x="1" y="3464"/>
                      </a:lnTo>
                      <a:lnTo>
                        <a:pt x="3468" y="3464"/>
                      </a:lnTo>
                      <a:lnTo>
                        <a:pt x="3468" y="0"/>
                      </a:ln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39"/>
                <p:cNvSpPr/>
                <p:nvPr/>
              </p:nvSpPr>
              <p:spPr>
                <a:xfrm>
                  <a:off x="6049199" y="675097"/>
                  <a:ext cx="247713" cy="247356"/>
                </a:xfrm>
                <a:custGeom>
                  <a:avLst/>
                  <a:gdLst/>
                  <a:ahLst/>
                  <a:cxnLst/>
                  <a:rect l="l" t="t" r="r" b="b"/>
                  <a:pathLst>
                    <a:path w="3469" h="3464" extrusionOk="0">
                      <a:moveTo>
                        <a:pt x="1" y="0"/>
                      </a:moveTo>
                      <a:lnTo>
                        <a:pt x="1" y="3464"/>
                      </a:lnTo>
                      <a:lnTo>
                        <a:pt x="3468" y="3464"/>
                      </a:lnTo>
                      <a:lnTo>
                        <a:pt x="3468" y="0"/>
                      </a:lnTo>
                      <a:close/>
                    </a:path>
                  </a:pathLst>
                </a:custGeom>
                <a:solidFill>
                  <a:schemeClr val="accen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62" name="Google Shape;2362;p39"/>
            <p:cNvGrpSpPr/>
            <p:nvPr/>
          </p:nvGrpSpPr>
          <p:grpSpPr>
            <a:xfrm>
              <a:off x="941961" y="669650"/>
              <a:ext cx="5417100" cy="3804175"/>
              <a:chOff x="1599186" y="592625"/>
              <a:chExt cx="5417100" cy="3804175"/>
            </a:xfrm>
          </p:grpSpPr>
          <p:sp>
            <p:nvSpPr>
              <p:cNvPr id="2363" name="Google Shape;2363;p39"/>
              <p:cNvSpPr/>
              <p:nvPr/>
            </p:nvSpPr>
            <p:spPr>
              <a:xfrm>
                <a:off x="1599186" y="594300"/>
                <a:ext cx="5417100" cy="3802500"/>
              </a:xfrm>
              <a:prstGeom prst="rect">
                <a:avLst/>
              </a:pr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4" name="Google Shape;2364;p39"/>
              <p:cNvGrpSpPr/>
              <p:nvPr/>
            </p:nvGrpSpPr>
            <p:grpSpPr>
              <a:xfrm>
                <a:off x="1599186" y="592625"/>
                <a:ext cx="5417100" cy="409500"/>
                <a:chOff x="1599197" y="592625"/>
                <a:chExt cx="5417100" cy="409500"/>
              </a:xfrm>
            </p:grpSpPr>
            <p:sp>
              <p:nvSpPr>
                <p:cNvPr id="2365" name="Google Shape;2365;p39"/>
                <p:cNvSpPr/>
                <p:nvPr/>
              </p:nvSpPr>
              <p:spPr>
                <a:xfrm>
                  <a:off x="6680805" y="673693"/>
                  <a:ext cx="246284" cy="247356"/>
                </a:xfrm>
                <a:custGeom>
                  <a:avLst/>
                  <a:gdLst/>
                  <a:ahLst/>
                  <a:cxnLst/>
                  <a:rect l="l" t="t" r="r" b="b"/>
                  <a:pathLst>
                    <a:path w="3449" h="3464" extrusionOk="0">
                      <a:moveTo>
                        <a:pt x="1" y="0"/>
                      </a:moveTo>
                      <a:lnTo>
                        <a:pt x="1" y="3464"/>
                      </a:lnTo>
                      <a:lnTo>
                        <a:pt x="3449" y="3464"/>
                      </a:lnTo>
                      <a:lnTo>
                        <a:pt x="3449"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39"/>
                <p:cNvSpPr/>
                <p:nvPr/>
              </p:nvSpPr>
              <p:spPr>
                <a:xfrm>
                  <a:off x="6355112" y="673693"/>
                  <a:ext cx="247356" cy="247356"/>
                </a:xfrm>
                <a:custGeom>
                  <a:avLst/>
                  <a:gdLst/>
                  <a:ahLst/>
                  <a:cxnLst/>
                  <a:rect l="l" t="t" r="r" b="b"/>
                  <a:pathLst>
                    <a:path w="3464" h="3464" extrusionOk="0">
                      <a:moveTo>
                        <a:pt x="0" y="0"/>
                      </a:moveTo>
                      <a:lnTo>
                        <a:pt x="0" y="3464"/>
                      </a:lnTo>
                      <a:lnTo>
                        <a:pt x="3464" y="3464"/>
                      </a:lnTo>
                      <a:lnTo>
                        <a:pt x="3464"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39"/>
                <p:cNvSpPr/>
                <p:nvPr/>
              </p:nvSpPr>
              <p:spPr>
                <a:xfrm>
                  <a:off x="1599197" y="592625"/>
                  <a:ext cx="5417100" cy="409500"/>
                </a:xfrm>
                <a:prstGeom prst="rect">
                  <a:avLst/>
                </a:prstGeom>
                <a:solidFill>
                  <a:schemeClr val="accent2">
                    <a:lumMod val="90000"/>
                  </a:schemeClr>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39"/>
                <p:cNvSpPr/>
                <p:nvPr/>
              </p:nvSpPr>
              <p:spPr>
                <a:xfrm>
                  <a:off x="6363747" y="675372"/>
                  <a:ext cx="247713" cy="247356"/>
                </a:xfrm>
                <a:custGeom>
                  <a:avLst/>
                  <a:gdLst/>
                  <a:ahLst/>
                  <a:cxnLst/>
                  <a:rect l="l" t="t" r="r" b="b"/>
                  <a:pathLst>
                    <a:path w="3469" h="3464" extrusionOk="0">
                      <a:moveTo>
                        <a:pt x="1" y="0"/>
                      </a:moveTo>
                      <a:lnTo>
                        <a:pt x="1" y="3464"/>
                      </a:lnTo>
                      <a:lnTo>
                        <a:pt x="3468" y="3464"/>
                      </a:lnTo>
                      <a:lnTo>
                        <a:pt x="3468" y="0"/>
                      </a:lnTo>
                      <a:close/>
                    </a:path>
                  </a:pathLst>
                </a:custGeom>
                <a:solidFill>
                  <a:schemeClr val="l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39"/>
                <p:cNvSpPr/>
                <p:nvPr/>
              </p:nvSpPr>
              <p:spPr>
                <a:xfrm>
                  <a:off x="6678294" y="675372"/>
                  <a:ext cx="247713" cy="247356"/>
                </a:xfrm>
                <a:custGeom>
                  <a:avLst/>
                  <a:gdLst/>
                  <a:ahLst/>
                  <a:cxnLst/>
                  <a:rect l="l" t="t" r="r" b="b"/>
                  <a:pathLst>
                    <a:path w="3469" h="3464" extrusionOk="0">
                      <a:moveTo>
                        <a:pt x="1" y="0"/>
                      </a:moveTo>
                      <a:lnTo>
                        <a:pt x="1" y="3464"/>
                      </a:lnTo>
                      <a:lnTo>
                        <a:pt x="3468" y="3464"/>
                      </a:lnTo>
                      <a:lnTo>
                        <a:pt x="3468" y="0"/>
                      </a:ln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39"/>
                <p:cNvSpPr/>
                <p:nvPr/>
              </p:nvSpPr>
              <p:spPr>
                <a:xfrm>
                  <a:off x="6049199" y="675097"/>
                  <a:ext cx="247713" cy="247356"/>
                </a:xfrm>
                <a:custGeom>
                  <a:avLst/>
                  <a:gdLst/>
                  <a:ahLst/>
                  <a:cxnLst/>
                  <a:rect l="l" t="t" r="r" b="b"/>
                  <a:pathLst>
                    <a:path w="3469" h="3464" extrusionOk="0">
                      <a:moveTo>
                        <a:pt x="1" y="0"/>
                      </a:moveTo>
                      <a:lnTo>
                        <a:pt x="1" y="3464"/>
                      </a:lnTo>
                      <a:lnTo>
                        <a:pt x="3468" y="3464"/>
                      </a:lnTo>
                      <a:lnTo>
                        <a:pt x="3468" y="0"/>
                      </a:lnTo>
                      <a:close/>
                    </a:path>
                  </a:pathLst>
                </a:custGeom>
                <a:solidFill>
                  <a:schemeClr val="accen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71" name="Google Shape;2371;p39"/>
            <p:cNvGrpSpPr/>
            <p:nvPr/>
          </p:nvGrpSpPr>
          <p:grpSpPr>
            <a:xfrm>
              <a:off x="865761" y="593450"/>
              <a:ext cx="5417100" cy="3804175"/>
              <a:chOff x="1599186" y="592625"/>
              <a:chExt cx="5417100" cy="3804175"/>
            </a:xfrm>
          </p:grpSpPr>
          <p:sp>
            <p:nvSpPr>
              <p:cNvPr id="2372" name="Google Shape;2372;p39"/>
              <p:cNvSpPr/>
              <p:nvPr/>
            </p:nvSpPr>
            <p:spPr>
              <a:xfrm>
                <a:off x="1599186" y="594300"/>
                <a:ext cx="5417100" cy="3802500"/>
              </a:xfrm>
              <a:prstGeom prst="rect">
                <a:avLst/>
              </a:pr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3" name="Google Shape;2373;p39"/>
              <p:cNvGrpSpPr/>
              <p:nvPr/>
            </p:nvGrpSpPr>
            <p:grpSpPr>
              <a:xfrm>
                <a:off x="1599186" y="592625"/>
                <a:ext cx="5417100" cy="409500"/>
                <a:chOff x="1599197" y="592625"/>
                <a:chExt cx="5417100" cy="409500"/>
              </a:xfrm>
            </p:grpSpPr>
            <p:sp>
              <p:nvSpPr>
                <p:cNvPr id="2374" name="Google Shape;2374;p39"/>
                <p:cNvSpPr/>
                <p:nvPr/>
              </p:nvSpPr>
              <p:spPr>
                <a:xfrm>
                  <a:off x="6680805" y="673693"/>
                  <a:ext cx="246284" cy="247356"/>
                </a:xfrm>
                <a:custGeom>
                  <a:avLst/>
                  <a:gdLst/>
                  <a:ahLst/>
                  <a:cxnLst/>
                  <a:rect l="l" t="t" r="r" b="b"/>
                  <a:pathLst>
                    <a:path w="3449" h="3464" extrusionOk="0">
                      <a:moveTo>
                        <a:pt x="1" y="0"/>
                      </a:moveTo>
                      <a:lnTo>
                        <a:pt x="1" y="3464"/>
                      </a:lnTo>
                      <a:lnTo>
                        <a:pt x="3449" y="3464"/>
                      </a:lnTo>
                      <a:lnTo>
                        <a:pt x="3449"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9"/>
                <p:cNvSpPr/>
                <p:nvPr/>
              </p:nvSpPr>
              <p:spPr>
                <a:xfrm>
                  <a:off x="6355112" y="673693"/>
                  <a:ext cx="247356" cy="247356"/>
                </a:xfrm>
                <a:custGeom>
                  <a:avLst/>
                  <a:gdLst/>
                  <a:ahLst/>
                  <a:cxnLst/>
                  <a:rect l="l" t="t" r="r" b="b"/>
                  <a:pathLst>
                    <a:path w="3464" h="3464" extrusionOk="0">
                      <a:moveTo>
                        <a:pt x="0" y="0"/>
                      </a:moveTo>
                      <a:lnTo>
                        <a:pt x="0" y="3464"/>
                      </a:lnTo>
                      <a:lnTo>
                        <a:pt x="3464" y="3464"/>
                      </a:lnTo>
                      <a:lnTo>
                        <a:pt x="3464"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9"/>
                <p:cNvSpPr/>
                <p:nvPr/>
              </p:nvSpPr>
              <p:spPr>
                <a:xfrm>
                  <a:off x="1599197" y="592625"/>
                  <a:ext cx="5417100" cy="409500"/>
                </a:xfrm>
                <a:prstGeom prst="rect">
                  <a:avLst/>
                </a:prstGeom>
                <a:solidFill>
                  <a:schemeClr val="accent2">
                    <a:lumMod val="90000"/>
                  </a:schemeClr>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7" name="Google Shape;2377;p39"/>
                <p:cNvSpPr/>
                <p:nvPr/>
              </p:nvSpPr>
              <p:spPr>
                <a:xfrm>
                  <a:off x="6363747" y="675372"/>
                  <a:ext cx="247713" cy="247356"/>
                </a:xfrm>
                <a:custGeom>
                  <a:avLst/>
                  <a:gdLst/>
                  <a:ahLst/>
                  <a:cxnLst/>
                  <a:rect l="l" t="t" r="r" b="b"/>
                  <a:pathLst>
                    <a:path w="3469" h="3464" extrusionOk="0">
                      <a:moveTo>
                        <a:pt x="1" y="0"/>
                      </a:moveTo>
                      <a:lnTo>
                        <a:pt x="1" y="3464"/>
                      </a:lnTo>
                      <a:lnTo>
                        <a:pt x="3468" y="3464"/>
                      </a:lnTo>
                      <a:lnTo>
                        <a:pt x="3468" y="0"/>
                      </a:lnTo>
                      <a:close/>
                    </a:path>
                  </a:pathLst>
                </a:custGeom>
                <a:solidFill>
                  <a:schemeClr val="l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9"/>
                <p:cNvSpPr/>
                <p:nvPr/>
              </p:nvSpPr>
              <p:spPr>
                <a:xfrm>
                  <a:off x="6678294" y="675372"/>
                  <a:ext cx="247713" cy="247356"/>
                </a:xfrm>
                <a:custGeom>
                  <a:avLst/>
                  <a:gdLst/>
                  <a:ahLst/>
                  <a:cxnLst/>
                  <a:rect l="l" t="t" r="r" b="b"/>
                  <a:pathLst>
                    <a:path w="3469" h="3464" extrusionOk="0">
                      <a:moveTo>
                        <a:pt x="1" y="0"/>
                      </a:moveTo>
                      <a:lnTo>
                        <a:pt x="1" y="3464"/>
                      </a:lnTo>
                      <a:lnTo>
                        <a:pt x="3468" y="3464"/>
                      </a:lnTo>
                      <a:lnTo>
                        <a:pt x="3468" y="0"/>
                      </a:lnTo>
                      <a:close/>
                    </a:path>
                  </a:pathLst>
                </a:custGeom>
                <a:solidFill>
                  <a:schemeClr val="accen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9"/>
                <p:cNvSpPr/>
                <p:nvPr/>
              </p:nvSpPr>
              <p:spPr>
                <a:xfrm>
                  <a:off x="6049199" y="675097"/>
                  <a:ext cx="247713" cy="247356"/>
                </a:xfrm>
                <a:custGeom>
                  <a:avLst/>
                  <a:gdLst/>
                  <a:ahLst/>
                  <a:cxnLst/>
                  <a:rect l="l" t="t" r="r" b="b"/>
                  <a:pathLst>
                    <a:path w="3469" h="3464" extrusionOk="0">
                      <a:moveTo>
                        <a:pt x="1" y="0"/>
                      </a:moveTo>
                      <a:lnTo>
                        <a:pt x="1" y="3464"/>
                      </a:lnTo>
                      <a:lnTo>
                        <a:pt x="3468" y="3464"/>
                      </a:lnTo>
                      <a:lnTo>
                        <a:pt x="3468" y="0"/>
                      </a:lnTo>
                      <a:close/>
                    </a:path>
                  </a:pathLst>
                </a:custGeom>
                <a:solidFill>
                  <a:schemeClr val="accen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381" name="Google Shape;2381;p39"/>
          <p:cNvSpPr txBox="1">
            <a:spLocks noGrp="1"/>
          </p:cNvSpPr>
          <p:nvPr>
            <p:ph type="title"/>
          </p:nvPr>
        </p:nvSpPr>
        <p:spPr>
          <a:xfrm>
            <a:off x="1111853" y="1509444"/>
            <a:ext cx="4969800" cy="84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Chapter 2</a:t>
            </a:r>
            <a:br>
              <a:rPr lang="en" dirty="0"/>
            </a:br>
            <a:r>
              <a:rPr lang="en" sz="4400" dirty="0"/>
              <a:t>probability rules and conditional probability</a:t>
            </a:r>
            <a:endParaRPr dirty="0"/>
          </a:p>
        </p:txBody>
      </p:sp>
      <p:sp>
        <p:nvSpPr>
          <p:cNvPr id="2384" name="Google Shape;2384;p39"/>
          <p:cNvSpPr/>
          <p:nvPr/>
        </p:nvSpPr>
        <p:spPr>
          <a:xfrm>
            <a:off x="7654209" y="414775"/>
            <a:ext cx="654264" cy="711206"/>
          </a:xfrm>
          <a:custGeom>
            <a:avLst/>
            <a:gdLst/>
            <a:ahLst/>
            <a:cxnLst/>
            <a:rect l="l" t="t" r="r" b="b"/>
            <a:pathLst>
              <a:path w="5850" h="6359" extrusionOk="0">
                <a:moveTo>
                  <a:pt x="2923" y="0"/>
                </a:moveTo>
                <a:cubicBezTo>
                  <a:pt x="2845" y="0"/>
                  <a:pt x="2778" y="48"/>
                  <a:pt x="2746" y="114"/>
                </a:cubicBezTo>
                <a:cubicBezTo>
                  <a:pt x="2303" y="1389"/>
                  <a:pt x="1338" y="2452"/>
                  <a:pt x="99" y="3005"/>
                </a:cubicBezTo>
                <a:cubicBezTo>
                  <a:pt x="32" y="3040"/>
                  <a:pt x="1" y="3103"/>
                  <a:pt x="1" y="3170"/>
                </a:cubicBezTo>
                <a:cubicBezTo>
                  <a:pt x="1" y="3252"/>
                  <a:pt x="32" y="3319"/>
                  <a:pt x="99" y="3350"/>
                </a:cubicBezTo>
                <a:cubicBezTo>
                  <a:pt x="1338" y="3907"/>
                  <a:pt x="2303" y="4951"/>
                  <a:pt x="2746" y="6225"/>
                </a:cubicBezTo>
                <a:cubicBezTo>
                  <a:pt x="2778" y="6308"/>
                  <a:pt x="2845" y="6359"/>
                  <a:pt x="2923" y="6359"/>
                </a:cubicBezTo>
                <a:cubicBezTo>
                  <a:pt x="3005" y="6359"/>
                  <a:pt x="3072" y="6308"/>
                  <a:pt x="3103" y="6225"/>
                </a:cubicBezTo>
                <a:cubicBezTo>
                  <a:pt x="3547" y="4951"/>
                  <a:pt x="4512" y="3907"/>
                  <a:pt x="5751" y="3350"/>
                </a:cubicBezTo>
                <a:cubicBezTo>
                  <a:pt x="5818" y="3319"/>
                  <a:pt x="5849" y="3252"/>
                  <a:pt x="5849" y="3170"/>
                </a:cubicBezTo>
                <a:cubicBezTo>
                  <a:pt x="5849" y="3103"/>
                  <a:pt x="5818" y="3040"/>
                  <a:pt x="5751" y="3005"/>
                </a:cubicBezTo>
                <a:cubicBezTo>
                  <a:pt x="4512" y="2452"/>
                  <a:pt x="3547" y="1389"/>
                  <a:pt x="3103" y="114"/>
                </a:cubicBezTo>
                <a:cubicBezTo>
                  <a:pt x="3072" y="48"/>
                  <a:pt x="3005" y="0"/>
                  <a:pt x="2923"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5" name="Google Shape;2385;p39"/>
          <p:cNvGrpSpPr/>
          <p:nvPr/>
        </p:nvGrpSpPr>
        <p:grpSpPr>
          <a:xfrm>
            <a:off x="715097" y="1595431"/>
            <a:ext cx="373592" cy="711175"/>
            <a:chOff x="-1334775" y="1194975"/>
            <a:chExt cx="822891" cy="1566810"/>
          </a:xfrm>
        </p:grpSpPr>
        <p:sp>
          <p:nvSpPr>
            <p:cNvPr id="2386" name="Google Shape;2386;p39"/>
            <p:cNvSpPr/>
            <p:nvPr/>
          </p:nvSpPr>
          <p:spPr>
            <a:xfrm>
              <a:off x="-1328201" y="1201549"/>
              <a:ext cx="809743" cy="1553749"/>
            </a:xfrm>
            <a:custGeom>
              <a:avLst/>
              <a:gdLst/>
              <a:ahLst/>
              <a:cxnLst/>
              <a:rect l="l" t="t" r="r" b="b"/>
              <a:pathLst>
                <a:path w="8253" h="15836" extrusionOk="0">
                  <a:moveTo>
                    <a:pt x="0" y="1"/>
                  </a:moveTo>
                  <a:lnTo>
                    <a:pt x="0" y="1652"/>
                  </a:lnTo>
                  <a:lnTo>
                    <a:pt x="589" y="1652"/>
                  </a:lnTo>
                  <a:lnTo>
                    <a:pt x="589" y="5461"/>
                  </a:lnTo>
                  <a:lnTo>
                    <a:pt x="1193" y="5461"/>
                  </a:lnTo>
                  <a:lnTo>
                    <a:pt x="1193" y="6049"/>
                  </a:lnTo>
                  <a:lnTo>
                    <a:pt x="1797" y="6049"/>
                  </a:lnTo>
                  <a:lnTo>
                    <a:pt x="1797" y="6653"/>
                  </a:lnTo>
                  <a:lnTo>
                    <a:pt x="2385" y="6653"/>
                  </a:lnTo>
                  <a:lnTo>
                    <a:pt x="2385" y="7257"/>
                  </a:lnTo>
                  <a:lnTo>
                    <a:pt x="2989" y="7257"/>
                  </a:lnTo>
                  <a:lnTo>
                    <a:pt x="2989" y="8579"/>
                  </a:lnTo>
                  <a:lnTo>
                    <a:pt x="2385" y="8579"/>
                  </a:lnTo>
                  <a:lnTo>
                    <a:pt x="2385" y="9187"/>
                  </a:lnTo>
                  <a:lnTo>
                    <a:pt x="1797" y="9187"/>
                  </a:lnTo>
                  <a:lnTo>
                    <a:pt x="1797" y="9791"/>
                  </a:lnTo>
                  <a:lnTo>
                    <a:pt x="1193" y="9791"/>
                  </a:lnTo>
                  <a:lnTo>
                    <a:pt x="1193" y="10379"/>
                  </a:lnTo>
                  <a:lnTo>
                    <a:pt x="589" y="10379"/>
                  </a:lnTo>
                  <a:lnTo>
                    <a:pt x="589" y="14188"/>
                  </a:lnTo>
                  <a:lnTo>
                    <a:pt x="0" y="14188"/>
                  </a:lnTo>
                  <a:lnTo>
                    <a:pt x="0" y="15835"/>
                  </a:lnTo>
                  <a:lnTo>
                    <a:pt x="8253" y="15835"/>
                  </a:lnTo>
                  <a:lnTo>
                    <a:pt x="8253" y="14188"/>
                  </a:lnTo>
                  <a:lnTo>
                    <a:pt x="7649" y="14188"/>
                  </a:lnTo>
                  <a:lnTo>
                    <a:pt x="7649" y="10379"/>
                  </a:lnTo>
                  <a:lnTo>
                    <a:pt x="7045" y="10379"/>
                  </a:lnTo>
                  <a:lnTo>
                    <a:pt x="7045" y="9791"/>
                  </a:lnTo>
                  <a:lnTo>
                    <a:pt x="6456" y="9791"/>
                  </a:lnTo>
                  <a:lnTo>
                    <a:pt x="6456" y="9187"/>
                  </a:lnTo>
                  <a:lnTo>
                    <a:pt x="5848" y="9187"/>
                  </a:lnTo>
                  <a:lnTo>
                    <a:pt x="5848" y="8579"/>
                  </a:lnTo>
                  <a:lnTo>
                    <a:pt x="5244" y="8579"/>
                  </a:lnTo>
                  <a:lnTo>
                    <a:pt x="5244" y="7257"/>
                  </a:lnTo>
                  <a:lnTo>
                    <a:pt x="5848" y="7257"/>
                  </a:lnTo>
                  <a:lnTo>
                    <a:pt x="5848" y="6653"/>
                  </a:lnTo>
                  <a:lnTo>
                    <a:pt x="6456" y="6653"/>
                  </a:lnTo>
                  <a:lnTo>
                    <a:pt x="6456" y="6049"/>
                  </a:lnTo>
                  <a:lnTo>
                    <a:pt x="7045" y="6049"/>
                  </a:lnTo>
                  <a:lnTo>
                    <a:pt x="7045" y="5461"/>
                  </a:lnTo>
                  <a:lnTo>
                    <a:pt x="7649" y="5461"/>
                  </a:lnTo>
                  <a:lnTo>
                    <a:pt x="7649" y="1652"/>
                  </a:lnTo>
                  <a:lnTo>
                    <a:pt x="8253" y="1652"/>
                  </a:lnTo>
                  <a:lnTo>
                    <a:pt x="8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9"/>
            <p:cNvSpPr/>
            <p:nvPr/>
          </p:nvSpPr>
          <p:spPr>
            <a:xfrm>
              <a:off x="-1217821" y="2154060"/>
              <a:ext cx="59360" cy="59360"/>
            </a:xfrm>
            <a:custGeom>
              <a:avLst/>
              <a:gdLst/>
              <a:ahLst/>
              <a:cxnLst/>
              <a:rect l="l" t="t" r="r" b="b"/>
              <a:pathLst>
                <a:path w="605" h="605" extrusionOk="0">
                  <a:moveTo>
                    <a:pt x="1" y="0"/>
                  </a:moveTo>
                  <a:lnTo>
                    <a:pt x="1" y="605"/>
                  </a:lnTo>
                  <a:lnTo>
                    <a:pt x="605" y="605"/>
                  </a:lnTo>
                  <a:lnTo>
                    <a:pt x="6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39"/>
            <p:cNvSpPr/>
            <p:nvPr/>
          </p:nvSpPr>
          <p:spPr>
            <a:xfrm>
              <a:off x="-1158558" y="2096368"/>
              <a:ext cx="57888" cy="57790"/>
            </a:xfrm>
            <a:custGeom>
              <a:avLst/>
              <a:gdLst/>
              <a:ahLst/>
              <a:cxnLst/>
              <a:rect l="l" t="t" r="r" b="b"/>
              <a:pathLst>
                <a:path w="590" h="589" extrusionOk="0">
                  <a:moveTo>
                    <a:pt x="1" y="0"/>
                  </a:moveTo>
                  <a:lnTo>
                    <a:pt x="1" y="588"/>
                  </a:lnTo>
                  <a:lnTo>
                    <a:pt x="589" y="588"/>
                  </a:lnTo>
                  <a:lnTo>
                    <a:pt x="5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39"/>
            <p:cNvSpPr/>
            <p:nvPr/>
          </p:nvSpPr>
          <p:spPr>
            <a:xfrm>
              <a:off x="-1100768" y="2037106"/>
              <a:ext cx="59752" cy="59360"/>
            </a:xfrm>
            <a:custGeom>
              <a:avLst/>
              <a:gdLst/>
              <a:ahLst/>
              <a:cxnLst/>
              <a:rect l="l" t="t" r="r" b="b"/>
              <a:pathLst>
                <a:path w="609" h="605" extrusionOk="0">
                  <a:moveTo>
                    <a:pt x="0" y="0"/>
                  </a:moveTo>
                  <a:lnTo>
                    <a:pt x="0" y="604"/>
                  </a:lnTo>
                  <a:lnTo>
                    <a:pt x="608" y="604"/>
                  </a:lnTo>
                  <a:lnTo>
                    <a:pt x="6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9"/>
            <p:cNvSpPr/>
            <p:nvPr/>
          </p:nvSpPr>
          <p:spPr>
            <a:xfrm>
              <a:off x="-1041113" y="1920053"/>
              <a:ext cx="59360" cy="117149"/>
            </a:xfrm>
            <a:custGeom>
              <a:avLst/>
              <a:gdLst/>
              <a:ahLst/>
              <a:cxnLst/>
              <a:rect l="l" t="t" r="r" b="b"/>
              <a:pathLst>
                <a:path w="605" h="1194" extrusionOk="0">
                  <a:moveTo>
                    <a:pt x="0" y="1"/>
                  </a:moveTo>
                  <a:lnTo>
                    <a:pt x="0" y="1193"/>
                  </a:lnTo>
                  <a:lnTo>
                    <a:pt x="604" y="1193"/>
                  </a:lnTo>
                  <a:lnTo>
                    <a:pt x="6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9"/>
            <p:cNvSpPr/>
            <p:nvPr/>
          </p:nvSpPr>
          <p:spPr>
            <a:xfrm>
              <a:off x="-1217821" y="1743444"/>
              <a:ext cx="59360" cy="57790"/>
            </a:xfrm>
            <a:custGeom>
              <a:avLst/>
              <a:gdLst/>
              <a:ahLst/>
              <a:cxnLst/>
              <a:rect l="l" t="t" r="r" b="b"/>
              <a:pathLst>
                <a:path w="605" h="589" extrusionOk="0">
                  <a:moveTo>
                    <a:pt x="1" y="0"/>
                  </a:moveTo>
                  <a:lnTo>
                    <a:pt x="1" y="589"/>
                  </a:lnTo>
                  <a:lnTo>
                    <a:pt x="605" y="589"/>
                  </a:lnTo>
                  <a:lnTo>
                    <a:pt x="6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9"/>
            <p:cNvSpPr/>
            <p:nvPr/>
          </p:nvSpPr>
          <p:spPr>
            <a:xfrm>
              <a:off x="-1158558" y="1801136"/>
              <a:ext cx="57888" cy="59360"/>
            </a:xfrm>
            <a:custGeom>
              <a:avLst/>
              <a:gdLst/>
              <a:ahLst/>
              <a:cxnLst/>
              <a:rect l="l" t="t" r="r" b="b"/>
              <a:pathLst>
                <a:path w="590" h="605" extrusionOk="0">
                  <a:moveTo>
                    <a:pt x="1" y="1"/>
                  </a:moveTo>
                  <a:lnTo>
                    <a:pt x="1" y="605"/>
                  </a:lnTo>
                  <a:lnTo>
                    <a:pt x="589" y="605"/>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9"/>
            <p:cNvSpPr/>
            <p:nvPr/>
          </p:nvSpPr>
          <p:spPr>
            <a:xfrm>
              <a:off x="-1100768" y="1860399"/>
              <a:ext cx="59752" cy="59752"/>
            </a:xfrm>
            <a:custGeom>
              <a:avLst/>
              <a:gdLst/>
              <a:ahLst/>
              <a:cxnLst/>
              <a:rect l="l" t="t" r="r" b="b"/>
              <a:pathLst>
                <a:path w="609" h="609" extrusionOk="0">
                  <a:moveTo>
                    <a:pt x="0" y="1"/>
                  </a:moveTo>
                  <a:lnTo>
                    <a:pt x="0" y="609"/>
                  </a:lnTo>
                  <a:lnTo>
                    <a:pt x="608" y="609"/>
                  </a:lnTo>
                  <a:lnTo>
                    <a:pt x="6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9"/>
            <p:cNvSpPr/>
            <p:nvPr/>
          </p:nvSpPr>
          <p:spPr>
            <a:xfrm>
              <a:off x="-688582" y="2154060"/>
              <a:ext cx="59360" cy="59360"/>
            </a:xfrm>
            <a:custGeom>
              <a:avLst/>
              <a:gdLst/>
              <a:ahLst/>
              <a:cxnLst/>
              <a:rect l="l" t="t" r="r" b="b"/>
              <a:pathLst>
                <a:path w="605" h="605" extrusionOk="0">
                  <a:moveTo>
                    <a:pt x="0" y="0"/>
                  </a:moveTo>
                  <a:lnTo>
                    <a:pt x="0" y="605"/>
                  </a:lnTo>
                  <a:lnTo>
                    <a:pt x="604" y="605"/>
                  </a:lnTo>
                  <a:lnTo>
                    <a:pt x="6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9"/>
            <p:cNvSpPr/>
            <p:nvPr/>
          </p:nvSpPr>
          <p:spPr>
            <a:xfrm>
              <a:off x="-1334775" y="2213322"/>
              <a:ext cx="822891" cy="548463"/>
            </a:xfrm>
            <a:custGeom>
              <a:avLst/>
              <a:gdLst/>
              <a:ahLst/>
              <a:cxnLst/>
              <a:rect l="l" t="t" r="r" b="b"/>
              <a:pathLst>
                <a:path w="8387" h="5590" extrusionOk="0">
                  <a:moveTo>
                    <a:pt x="589" y="1"/>
                  </a:moveTo>
                  <a:lnTo>
                    <a:pt x="589" y="3793"/>
                  </a:lnTo>
                  <a:lnTo>
                    <a:pt x="0" y="3793"/>
                  </a:lnTo>
                  <a:lnTo>
                    <a:pt x="0" y="5590"/>
                  </a:lnTo>
                  <a:lnTo>
                    <a:pt x="8387" y="5590"/>
                  </a:lnTo>
                  <a:lnTo>
                    <a:pt x="8387" y="3793"/>
                  </a:lnTo>
                  <a:lnTo>
                    <a:pt x="7779" y="3793"/>
                  </a:lnTo>
                  <a:lnTo>
                    <a:pt x="7779" y="1"/>
                  </a:lnTo>
                  <a:lnTo>
                    <a:pt x="7190" y="1"/>
                  </a:lnTo>
                  <a:lnTo>
                    <a:pt x="7190" y="3793"/>
                  </a:lnTo>
                  <a:lnTo>
                    <a:pt x="6586" y="3793"/>
                  </a:lnTo>
                  <a:lnTo>
                    <a:pt x="6586" y="3205"/>
                  </a:lnTo>
                  <a:lnTo>
                    <a:pt x="5982" y="3205"/>
                  </a:lnTo>
                  <a:lnTo>
                    <a:pt x="5982" y="3793"/>
                  </a:lnTo>
                  <a:lnTo>
                    <a:pt x="5296" y="3793"/>
                  </a:lnTo>
                  <a:lnTo>
                    <a:pt x="5296" y="2601"/>
                  </a:lnTo>
                  <a:lnTo>
                    <a:pt x="4707" y="2601"/>
                  </a:lnTo>
                  <a:lnTo>
                    <a:pt x="4707" y="3793"/>
                  </a:lnTo>
                  <a:lnTo>
                    <a:pt x="4103" y="3793"/>
                  </a:lnTo>
                  <a:lnTo>
                    <a:pt x="4103" y="3205"/>
                  </a:lnTo>
                  <a:lnTo>
                    <a:pt x="3499" y="3205"/>
                  </a:lnTo>
                  <a:lnTo>
                    <a:pt x="3499" y="3793"/>
                  </a:lnTo>
                  <a:lnTo>
                    <a:pt x="1193" y="3793"/>
                  </a:lnTo>
                  <a:lnTo>
                    <a:pt x="119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9"/>
            <p:cNvSpPr/>
            <p:nvPr/>
          </p:nvSpPr>
          <p:spPr>
            <a:xfrm>
              <a:off x="-747844" y="2096368"/>
              <a:ext cx="59360" cy="57790"/>
            </a:xfrm>
            <a:custGeom>
              <a:avLst/>
              <a:gdLst/>
              <a:ahLst/>
              <a:cxnLst/>
              <a:rect l="l" t="t" r="r" b="b"/>
              <a:pathLst>
                <a:path w="605" h="589" extrusionOk="0">
                  <a:moveTo>
                    <a:pt x="0" y="0"/>
                  </a:moveTo>
                  <a:lnTo>
                    <a:pt x="0" y="588"/>
                  </a:lnTo>
                  <a:lnTo>
                    <a:pt x="604" y="588"/>
                  </a:lnTo>
                  <a:lnTo>
                    <a:pt x="6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39"/>
            <p:cNvSpPr/>
            <p:nvPr/>
          </p:nvSpPr>
          <p:spPr>
            <a:xfrm>
              <a:off x="-805635" y="2037106"/>
              <a:ext cx="57888" cy="59360"/>
            </a:xfrm>
            <a:custGeom>
              <a:avLst/>
              <a:gdLst/>
              <a:ahLst/>
              <a:cxnLst/>
              <a:rect l="l" t="t" r="r" b="b"/>
              <a:pathLst>
                <a:path w="590" h="605" extrusionOk="0">
                  <a:moveTo>
                    <a:pt x="1" y="0"/>
                  </a:moveTo>
                  <a:lnTo>
                    <a:pt x="1" y="604"/>
                  </a:lnTo>
                  <a:lnTo>
                    <a:pt x="589" y="604"/>
                  </a:lnTo>
                  <a:lnTo>
                    <a:pt x="5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9"/>
            <p:cNvSpPr/>
            <p:nvPr/>
          </p:nvSpPr>
          <p:spPr>
            <a:xfrm>
              <a:off x="-864897" y="1920053"/>
              <a:ext cx="59360" cy="117149"/>
            </a:xfrm>
            <a:custGeom>
              <a:avLst/>
              <a:gdLst/>
              <a:ahLst/>
              <a:cxnLst/>
              <a:rect l="l" t="t" r="r" b="b"/>
              <a:pathLst>
                <a:path w="605" h="1194" extrusionOk="0">
                  <a:moveTo>
                    <a:pt x="1" y="1"/>
                  </a:moveTo>
                  <a:lnTo>
                    <a:pt x="1" y="1193"/>
                  </a:lnTo>
                  <a:lnTo>
                    <a:pt x="605" y="1193"/>
                  </a:lnTo>
                  <a:lnTo>
                    <a:pt x="6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9"/>
            <p:cNvSpPr/>
            <p:nvPr/>
          </p:nvSpPr>
          <p:spPr>
            <a:xfrm>
              <a:off x="-688582" y="1743444"/>
              <a:ext cx="59360" cy="57790"/>
            </a:xfrm>
            <a:custGeom>
              <a:avLst/>
              <a:gdLst/>
              <a:ahLst/>
              <a:cxnLst/>
              <a:rect l="l" t="t" r="r" b="b"/>
              <a:pathLst>
                <a:path w="605" h="589" extrusionOk="0">
                  <a:moveTo>
                    <a:pt x="0" y="0"/>
                  </a:moveTo>
                  <a:lnTo>
                    <a:pt x="0" y="589"/>
                  </a:lnTo>
                  <a:lnTo>
                    <a:pt x="604" y="589"/>
                  </a:lnTo>
                  <a:lnTo>
                    <a:pt x="6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9"/>
            <p:cNvSpPr/>
            <p:nvPr/>
          </p:nvSpPr>
          <p:spPr>
            <a:xfrm>
              <a:off x="-1334775" y="1194975"/>
              <a:ext cx="822891" cy="548561"/>
            </a:xfrm>
            <a:custGeom>
              <a:avLst/>
              <a:gdLst/>
              <a:ahLst/>
              <a:cxnLst/>
              <a:rect l="l" t="t" r="r" b="b"/>
              <a:pathLst>
                <a:path w="8387" h="5591" extrusionOk="0">
                  <a:moveTo>
                    <a:pt x="0" y="1"/>
                  </a:moveTo>
                  <a:lnTo>
                    <a:pt x="0" y="1801"/>
                  </a:lnTo>
                  <a:lnTo>
                    <a:pt x="589" y="1801"/>
                  </a:lnTo>
                  <a:lnTo>
                    <a:pt x="589" y="5590"/>
                  </a:lnTo>
                  <a:lnTo>
                    <a:pt x="1193" y="5590"/>
                  </a:lnTo>
                  <a:lnTo>
                    <a:pt x="1193" y="1801"/>
                  </a:lnTo>
                  <a:lnTo>
                    <a:pt x="7190" y="1801"/>
                  </a:lnTo>
                  <a:lnTo>
                    <a:pt x="7190" y="5590"/>
                  </a:lnTo>
                  <a:lnTo>
                    <a:pt x="7779" y="5590"/>
                  </a:lnTo>
                  <a:lnTo>
                    <a:pt x="7779" y="1801"/>
                  </a:lnTo>
                  <a:lnTo>
                    <a:pt x="8387" y="1801"/>
                  </a:lnTo>
                  <a:lnTo>
                    <a:pt x="83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9"/>
            <p:cNvSpPr/>
            <p:nvPr/>
          </p:nvSpPr>
          <p:spPr>
            <a:xfrm>
              <a:off x="-747844" y="1801136"/>
              <a:ext cx="59360" cy="59360"/>
            </a:xfrm>
            <a:custGeom>
              <a:avLst/>
              <a:gdLst/>
              <a:ahLst/>
              <a:cxnLst/>
              <a:rect l="l" t="t" r="r" b="b"/>
              <a:pathLst>
                <a:path w="605" h="605" extrusionOk="0">
                  <a:moveTo>
                    <a:pt x="0" y="1"/>
                  </a:moveTo>
                  <a:lnTo>
                    <a:pt x="0" y="605"/>
                  </a:lnTo>
                  <a:lnTo>
                    <a:pt x="604" y="605"/>
                  </a:lnTo>
                  <a:lnTo>
                    <a:pt x="6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9"/>
            <p:cNvSpPr/>
            <p:nvPr/>
          </p:nvSpPr>
          <p:spPr>
            <a:xfrm>
              <a:off x="-805635" y="1860399"/>
              <a:ext cx="57888" cy="59752"/>
            </a:xfrm>
            <a:custGeom>
              <a:avLst/>
              <a:gdLst/>
              <a:ahLst/>
              <a:cxnLst/>
              <a:rect l="l" t="t" r="r" b="b"/>
              <a:pathLst>
                <a:path w="590" h="609" extrusionOk="0">
                  <a:moveTo>
                    <a:pt x="1" y="1"/>
                  </a:moveTo>
                  <a:lnTo>
                    <a:pt x="1" y="609"/>
                  </a:lnTo>
                  <a:lnTo>
                    <a:pt x="589" y="60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9"/>
            <p:cNvSpPr/>
            <p:nvPr/>
          </p:nvSpPr>
          <p:spPr>
            <a:xfrm>
              <a:off x="-924159" y="1860399"/>
              <a:ext cx="59360" cy="59752"/>
            </a:xfrm>
            <a:custGeom>
              <a:avLst/>
              <a:gdLst/>
              <a:ahLst/>
              <a:cxnLst/>
              <a:rect l="l" t="t" r="r" b="b"/>
              <a:pathLst>
                <a:path w="605" h="609" extrusionOk="0">
                  <a:moveTo>
                    <a:pt x="1" y="1"/>
                  </a:moveTo>
                  <a:lnTo>
                    <a:pt x="1" y="609"/>
                  </a:lnTo>
                  <a:lnTo>
                    <a:pt x="605" y="609"/>
                  </a:lnTo>
                  <a:lnTo>
                    <a:pt x="6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9"/>
            <p:cNvSpPr/>
            <p:nvPr/>
          </p:nvSpPr>
          <p:spPr>
            <a:xfrm>
              <a:off x="-981851" y="2154060"/>
              <a:ext cx="57790" cy="59360"/>
            </a:xfrm>
            <a:custGeom>
              <a:avLst/>
              <a:gdLst/>
              <a:ahLst/>
              <a:cxnLst/>
              <a:rect l="l" t="t" r="r" b="b"/>
              <a:pathLst>
                <a:path w="589" h="605" extrusionOk="0">
                  <a:moveTo>
                    <a:pt x="0" y="0"/>
                  </a:moveTo>
                  <a:lnTo>
                    <a:pt x="0" y="605"/>
                  </a:lnTo>
                  <a:lnTo>
                    <a:pt x="589" y="605"/>
                  </a:lnTo>
                  <a:lnTo>
                    <a:pt x="5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9"/>
            <p:cNvSpPr/>
            <p:nvPr/>
          </p:nvSpPr>
          <p:spPr>
            <a:xfrm>
              <a:off x="-932205" y="2408868"/>
              <a:ext cx="59360" cy="59752"/>
            </a:xfrm>
            <a:custGeom>
              <a:avLst/>
              <a:gdLst/>
              <a:ahLst/>
              <a:cxnLst/>
              <a:rect l="l" t="t" r="r" b="b"/>
              <a:pathLst>
                <a:path w="605" h="609" extrusionOk="0">
                  <a:moveTo>
                    <a:pt x="0" y="0"/>
                  </a:moveTo>
                  <a:lnTo>
                    <a:pt x="0" y="608"/>
                  </a:lnTo>
                  <a:lnTo>
                    <a:pt x="604" y="608"/>
                  </a:lnTo>
                  <a:lnTo>
                    <a:pt x="6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9"/>
            <p:cNvSpPr/>
            <p:nvPr/>
          </p:nvSpPr>
          <p:spPr>
            <a:xfrm>
              <a:off x="-981851" y="1801136"/>
              <a:ext cx="57790" cy="59360"/>
            </a:xfrm>
            <a:custGeom>
              <a:avLst/>
              <a:gdLst/>
              <a:ahLst/>
              <a:cxnLst/>
              <a:rect l="l" t="t" r="r" b="b"/>
              <a:pathLst>
                <a:path w="589" h="605" extrusionOk="0">
                  <a:moveTo>
                    <a:pt x="0" y="1"/>
                  </a:moveTo>
                  <a:lnTo>
                    <a:pt x="0" y="605"/>
                  </a:lnTo>
                  <a:lnTo>
                    <a:pt x="589" y="605"/>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9"/>
            <p:cNvSpPr/>
            <p:nvPr/>
          </p:nvSpPr>
          <p:spPr>
            <a:xfrm>
              <a:off x="-924159" y="1684182"/>
              <a:ext cx="59360" cy="59360"/>
            </a:xfrm>
            <a:custGeom>
              <a:avLst/>
              <a:gdLst/>
              <a:ahLst/>
              <a:cxnLst/>
              <a:rect l="l" t="t" r="r" b="b"/>
              <a:pathLst>
                <a:path w="605" h="605" extrusionOk="0">
                  <a:moveTo>
                    <a:pt x="1" y="0"/>
                  </a:moveTo>
                  <a:lnTo>
                    <a:pt x="1" y="604"/>
                  </a:lnTo>
                  <a:lnTo>
                    <a:pt x="605" y="604"/>
                  </a:lnTo>
                  <a:lnTo>
                    <a:pt x="6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9"/>
            <p:cNvSpPr/>
            <p:nvPr/>
          </p:nvSpPr>
          <p:spPr>
            <a:xfrm>
              <a:off x="-864897" y="1624920"/>
              <a:ext cx="59360" cy="59360"/>
            </a:xfrm>
            <a:custGeom>
              <a:avLst/>
              <a:gdLst/>
              <a:ahLst/>
              <a:cxnLst/>
              <a:rect l="l" t="t" r="r" b="b"/>
              <a:pathLst>
                <a:path w="605" h="605" extrusionOk="0">
                  <a:moveTo>
                    <a:pt x="1" y="0"/>
                  </a:moveTo>
                  <a:lnTo>
                    <a:pt x="1" y="604"/>
                  </a:lnTo>
                  <a:lnTo>
                    <a:pt x="605" y="604"/>
                  </a:lnTo>
                  <a:lnTo>
                    <a:pt x="6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39"/>
            <p:cNvSpPr/>
            <p:nvPr/>
          </p:nvSpPr>
          <p:spPr>
            <a:xfrm>
              <a:off x="-805635" y="1567129"/>
              <a:ext cx="57888" cy="57888"/>
            </a:xfrm>
            <a:custGeom>
              <a:avLst/>
              <a:gdLst/>
              <a:ahLst/>
              <a:cxnLst/>
              <a:rect l="l" t="t" r="r" b="b"/>
              <a:pathLst>
                <a:path w="590" h="590" extrusionOk="0">
                  <a:moveTo>
                    <a:pt x="1" y="1"/>
                  </a:moveTo>
                  <a:lnTo>
                    <a:pt x="1" y="589"/>
                  </a:lnTo>
                  <a:lnTo>
                    <a:pt x="589" y="58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39"/>
            <p:cNvSpPr/>
            <p:nvPr/>
          </p:nvSpPr>
          <p:spPr>
            <a:xfrm>
              <a:off x="-1041113" y="1624920"/>
              <a:ext cx="59360" cy="59360"/>
            </a:xfrm>
            <a:custGeom>
              <a:avLst/>
              <a:gdLst/>
              <a:ahLst/>
              <a:cxnLst/>
              <a:rect l="l" t="t" r="r" b="b"/>
              <a:pathLst>
                <a:path w="605" h="605" extrusionOk="0">
                  <a:moveTo>
                    <a:pt x="0" y="0"/>
                  </a:moveTo>
                  <a:lnTo>
                    <a:pt x="0" y="604"/>
                  </a:lnTo>
                  <a:lnTo>
                    <a:pt x="604" y="604"/>
                  </a:lnTo>
                  <a:lnTo>
                    <a:pt x="6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9"/>
            <p:cNvSpPr/>
            <p:nvPr/>
          </p:nvSpPr>
          <p:spPr>
            <a:xfrm>
              <a:off x="-1100768" y="1567129"/>
              <a:ext cx="59752" cy="57888"/>
            </a:xfrm>
            <a:custGeom>
              <a:avLst/>
              <a:gdLst/>
              <a:ahLst/>
              <a:cxnLst/>
              <a:rect l="l" t="t" r="r" b="b"/>
              <a:pathLst>
                <a:path w="609" h="590" extrusionOk="0">
                  <a:moveTo>
                    <a:pt x="0" y="1"/>
                  </a:moveTo>
                  <a:lnTo>
                    <a:pt x="0" y="589"/>
                  </a:lnTo>
                  <a:lnTo>
                    <a:pt x="608" y="589"/>
                  </a:lnTo>
                  <a:lnTo>
                    <a:pt x="6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9"/>
            <p:cNvSpPr/>
            <p:nvPr/>
          </p:nvSpPr>
          <p:spPr>
            <a:xfrm>
              <a:off x="-981851" y="1567129"/>
              <a:ext cx="57790" cy="57888"/>
            </a:xfrm>
            <a:custGeom>
              <a:avLst/>
              <a:gdLst/>
              <a:ahLst/>
              <a:cxnLst/>
              <a:rect l="l" t="t" r="r" b="b"/>
              <a:pathLst>
                <a:path w="589" h="590" extrusionOk="0">
                  <a:moveTo>
                    <a:pt x="0" y="1"/>
                  </a:moveTo>
                  <a:lnTo>
                    <a:pt x="0" y="589"/>
                  </a:lnTo>
                  <a:lnTo>
                    <a:pt x="589" y="58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3" name="Google Shape;2413;p39"/>
          <p:cNvSpPr/>
          <p:nvPr/>
        </p:nvSpPr>
        <p:spPr>
          <a:xfrm>
            <a:off x="6139635" y="1950243"/>
            <a:ext cx="1368300" cy="1368300"/>
          </a:xfrm>
          <a:prstGeom prst="ellipse">
            <a:avLst/>
          </a:prstGeom>
          <a:solidFill>
            <a:schemeClr val="accent2"/>
          </a:solidFill>
          <a:ln w="9525" cap="flat" cmpd="sng">
            <a:solidFill>
              <a:schemeClr val="accent3"/>
            </a:solidFill>
            <a:prstDash val="solid"/>
            <a:round/>
            <a:headEnd type="none" w="sm" len="sm"/>
            <a:tailEnd type="none" w="sm" len="sm"/>
          </a:ln>
          <a:effectLst>
            <a:outerShdw dist="76200" dir="2580000" algn="bl" rotWithShape="0">
              <a:schemeClr val="accent4"/>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2414" name="Google Shape;2414;p39"/>
          <p:cNvGrpSpPr/>
          <p:nvPr/>
        </p:nvGrpSpPr>
        <p:grpSpPr>
          <a:xfrm>
            <a:off x="6358133" y="1720700"/>
            <a:ext cx="1368388" cy="1367843"/>
            <a:chOff x="5941500" y="1709513"/>
            <a:chExt cx="1572679" cy="1572053"/>
          </a:xfrm>
        </p:grpSpPr>
        <p:sp>
          <p:nvSpPr>
            <p:cNvPr id="2415" name="Google Shape;2415;p39"/>
            <p:cNvSpPr/>
            <p:nvPr/>
          </p:nvSpPr>
          <p:spPr>
            <a:xfrm>
              <a:off x="6424026" y="2185588"/>
              <a:ext cx="1036032" cy="1041587"/>
            </a:xfrm>
            <a:custGeom>
              <a:avLst/>
              <a:gdLst/>
              <a:ahLst/>
              <a:cxnLst/>
              <a:rect l="l" t="t" r="r" b="b"/>
              <a:pathLst>
                <a:path w="23127" h="23251" extrusionOk="0">
                  <a:moveTo>
                    <a:pt x="22930" y="0"/>
                  </a:moveTo>
                  <a:lnTo>
                    <a:pt x="0" y="23123"/>
                  </a:lnTo>
                  <a:cubicBezTo>
                    <a:pt x="47" y="23142"/>
                    <a:pt x="83" y="23158"/>
                    <a:pt x="130" y="23189"/>
                  </a:cubicBezTo>
                  <a:cubicBezTo>
                    <a:pt x="239" y="23230"/>
                    <a:pt x="353" y="23251"/>
                    <a:pt x="466" y="23251"/>
                  </a:cubicBezTo>
                  <a:cubicBezTo>
                    <a:pt x="710" y="23251"/>
                    <a:pt x="949" y="23157"/>
                    <a:pt x="1126" y="22978"/>
                  </a:cubicBezTo>
                  <a:lnTo>
                    <a:pt x="22781" y="1126"/>
                  </a:lnTo>
                  <a:cubicBezTo>
                    <a:pt x="23044" y="863"/>
                    <a:pt x="23127" y="471"/>
                    <a:pt x="22993" y="130"/>
                  </a:cubicBezTo>
                  <a:cubicBezTo>
                    <a:pt x="22978" y="79"/>
                    <a:pt x="22946" y="47"/>
                    <a:pt x="2293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9"/>
            <p:cNvSpPr/>
            <p:nvPr/>
          </p:nvSpPr>
          <p:spPr>
            <a:xfrm>
              <a:off x="6325066" y="2087345"/>
              <a:ext cx="1085802" cy="1090685"/>
            </a:xfrm>
            <a:custGeom>
              <a:avLst/>
              <a:gdLst/>
              <a:ahLst/>
              <a:cxnLst/>
              <a:rect l="l" t="t" r="r" b="b"/>
              <a:pathLst>
                <a:path w="24238" h="24347" extrusionOk="0">
                  <a:moveTo>
                    <a:pt x="24010" y="1"/>
                  </a:moveTo>
                  <a:lnTo>
                    <a:pt x="1" y="24206"/>
                  </a:lnTo>
                  <a:lnTo>
                    <a:pt x="17" y="24221"/>
                  </a:lnTo>
                  <a:cubicBezTo>
                    <a:pt x="160" y="24306"/>
                    <a:pt x="317" y="24347"/>
                    <a:pt x="472" y="24347"/>
                  </a:cubicBezTo>
                  <a:cubicBezTo>
                    <a:pt x="707" y="24347"/>
                    <a:pt x="938" y="24253"/>
                    <a:pt x="1115" y="24076"/>
                  </a:cubicBezTo>
                  <a:lnTo>
                    <a:pt x="23880" y="1115"/>
                  </a:lnTo>
                  <a:cubicBezTo>
                    <a:pt x="24175" y="821"/>
                    <a:pt x="24237" y="362"/>
                    <a:pt x="2401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9"/>
            <p:cNvSpPr/>
            <p:nvPr/>
          </p:nvSpPr>
          <p:spPr>
            <a:xfrm>
              <a:off x="6237932" y="2000211"/>
              <a:ext cx="1120206" cy="1129883"/>
            </a:xfrm>
            <a:custGeom>
              <a:avLst/>
              <a:gdLst/>
              <a:ahLst/>
              <a:cxnLst/>
              <a:rect l="l" t="t" r="r" b="b"/>
              <a:pathLst>
                <a:path w="25006" h="25222" extrusionOk="0">
                  <a:moveTo>
                    <a:pt x="24582" y="0"/>
                  </a:moveTo>
                  <a:lnTo>
                    <a:pt x="0" y="24794"/>
                  </a:lnTo>
                  <a:cubicBezTo>
                    <a:pt x="181" y="24943"/>
                    <a:pt x="361" y="25088"/>
                    <a:pt x="542" y="25221"/>
                  </a:cubicBezTo>
                  <a:lnTo>
                    <a:pt x="25006" y="557"/>
                  </a:lnTo>
                  <a:cubicBezTo>
                    <a:pt x="24876" y="361"/>
                    <a:pt x="24731" y="181"/>
                    <a:pt x="245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9"/>
            <p:cNvSpPr/>
            <p:nvPr/>
          </p:nvSpPr>
          <p:spPr>
            <a:xfrm>
              <a:off x="6662623" y="2423514"/>
              <a:ext cx="851556" cy="858051"/>
            </a:xfrm>
            <a:custGeom>
              <a:avLst/>
              <a:gdLst/>
              <a:ahLst/>
              <a:cxnLst/>
              <a:rect l="l" t="t" r="r" b="b"/>
              <a:pathLst>
                <a:path w="19009" h="19154" extrusionOk="0">
                  <a:moveTo>
                    <a:pt x="18942" y="0"/>
                  </a:moveTo>
                  <a:lnTo>
                    <a:pt x="1" y="19122"/>
                  </a:lnTo>
                  <a:cubicBezTo>
                    <a:pt x="166" y="19122"/>
                    <a:pt x="346" y="19138"/>
                    <a:pt x="507" y="19153"/>
                  </a:cubicBezTo>
                  <a:cubicBezTo>
                    <a:pt x="770" y="19153"/>
                    <a:pt x="1032" y="19055"/>
                    <a:pt x="1209" y="18875"/>
                  </a:cubicBezTo>
                  <a:lnTo>
                    <a:pt x="18715" y="1224"/>
                  </a:lnTo>
                  <a:cubicBezTo>
                    <a:pt x="18911" y="1028"/>
                    <a:pt x="19009" y="785"/>
                    <a:pt x="18993" y="522"/>
                  </a:cubicBezTo>
                  <a:cubicBezTo>
                    <a:pt x="18977" y="342"/>
                    <a:pt x="18958" y="181"/>
                    <a:pt x="1894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9"/>
            <p:cNvSpPr/>
            <p:nvPr/>
          </p:nvSpPr>
          <p:spPr>
            <a:xfrm>
              <a:off x="7006005" y="2767568"/>
              <a:ext cx="460563" cy="464281"/>
            </a:xfrm>
            <a:custGeom>
              <a:avLst/>
              <a:gdLst/>
              <a:ahLst/>
              <a:cxnLst/>
              <a:rect l="l" t="t" r="r" b="b"/>
              <a:pathLst>
                <a:path w="10281" h="10364" extrusionOk="0">
                  <a:moveTo>
                    <a:pt x="10281" y="0"/>
                  </a:moveTo>
                  <a:lnTo>
                    <a:pt x="0" y="10363"/>
                  </a:lnTo>
                  <a:cubicBezTo>
                    <a:pt x="541" y="10167"/>
                    <a:pt x="1079" y="9920"/>
                    <a:pt x="1604" y="9677"/>
                  </a:cubicBezTo>
                  <a:cubicBezTo>
                    <a:pt x="1683" y="9626"/>
                    <a:pt x="1765" y="9563"/>
                    <a:pt x="1848" y="9481"/>
                  </a:cubicBezTo>
                  <a:lnTo>
                    <a:pt x="9414" y="1848"/>
                  </a:lnTo>
                  <a:cubicBezTo>
                    <a:pt x="9496" y="1781"/>
                    <a:pt x="9547" y="1699"/>
                    <a:pt x="9594" y="1601"/>
                  </a:cubicBezTo>
                  <a:cubicBezTo>
                    <a:pt x="9857" y="1079"/>
                    <a:pt x="10085" y="542"/>
                    <a:pt x="1028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9"/>
            <p:cNvSpPr/>
            <p:nvPr/>
          </p:nvSpPr>
          <p:spPr>
            <a:xfrm>
              <a:off x="6535261" y="2296823"/>
              <a:ext cx="960638" cy="966237"/>
            </a:xfrm>
            <a:custGeom>
              <a:avLst/>
              <a:gdLst/>
              <a:ahLst/>
              <a:cxnLst/>
              <a:rect l="l" t="t" r="r" b="b"/>
              <a:pathLst>
                <a:path w="21444" h="21569" extrusionOk="0">
                  <a:moveTo>
                    <a:pt x="21295" y="0"/>
                  </a:moveTo>
                  <a:lnTo>
                    <a:pt x="0" y="21475"/>
                  </a:lnTo>
                  <a:cubicBezTo>
                    <a:pt x="98" y="21507"/>
                    <a:pt x="196" y="21522"/>
                    <a:pt x="294" y="21542"/>
                  </a:cubicBezTo>
                  <a:cubicBezTo>
                    <a:pt x="365" y="21560"/>
                    <a:pt x="437" y="21569"/>
                    <a:pt x="509" y="21569"/>
                  </a:cubicBezTo>
                  <a:cubicBezTo>
                    <a:pt x="750" y="21569"/>
                    <a:pt x="986" y="21470"/>
                    <a:pt x="1161" y="21295"/>
                  </a:cubicBezTo>
                  <a:lnTo>
                    <a:pt x="21134" y="1161"/>
                  </a:lnTo>
                  <a:cubicBezTo>
                    <a:pt x="21346" y="930"/>
                    <a:pt x="21444" y="604"/>
                    <a:pt x="21377" y="294"/>
                  </a:cubicBezTo>
                  <a:cubicBezTo>
                    <a:pt x="21346" y="196"/>
                    <a:pt x="21330" y="98"/>
                    <a:pt x="2129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9"/>
            <p:cNvSpPr/>
            <p:nvPr/>
          </p:nvSpPr>
          <p:spPr>
            <a:xfrm>
              <a:off x="6811982" y="2573544"/>
              <a:ext cx="699244" cy="704306"/>
            </a:xfrm>
            <a:custGeom>
              <a:avLst/>
              <a:gdLst/>
              <a:ahLst/>
              <a:cxnLst/>
              <a:rect l="l" t="t" r="r" b="b"/>
              <a:pathLst>
                <a:path w="15609" h="15722" extrusionOk="0">
                  <a:moveTo>
                    <a:pt x="15608" y="1"/>
                  </a:moveTo>
                  <a:lnTo>
                    <a:pt x="1" y="15722"/>
                  </a:lnTo>
                  <a:cubicBezTo>
                    <a:pt x="279" y="15706"/>
                    <a:pt x="573" y="15659"/>
                    <a:pt x="836" y="15608"/>
                  </a:cubicBezTo>
                  <a:cubicBezTo>
                    <a:pt x="1032" y="15592"/>
                    <a:pt x="1209" y="15494"/>
                    <a:pt x="1358" y="15345"/>
                  </a:cubicBezTo>
                  <a:lnTo>
                    <a:pt x="15231" y="1342"/>
                  </a:lnTo>
                  <a:cubicBezTo>
                    <a:pt x="15381" y="1209"/>
                    <a:pt x="15479" y="1029"/>
                    <a:pt x="15494" y="833"/>
                  </a:cubicBezTo>
                  <a:cubicBezTo>
                    <a:pt x="15545" y="558"/>
                    <a:pt x="15577" y="279"/>
                    <a:pt x="1560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9"/>
            <p:cNvSpPr/>
            <p:nvPr/>
          </p:nvSpPr>
          <p:spPr>
            <a:xfrm>
              <a:off x="6092247" y="1856094"/>
              <a:ext cx="1118818" cy="1128135"/>
            </a:xfrm>
            <a:custGeom>
              <a:avLst/>
              <a:gdLst/>
              <a:ahLst/>
              <a:cxnLst/>
              <a:rect l="l" t="t" r="r" b="b"/>
              <a:pathLst>
                <a:path w="24975" h="25183" extrusionOk="0">
                  <a:moveTo>
                    <a:pt x="24418" y="1"/>
                  </a:moveTo>
                  <a:lnTo>
                    <a:pt x="1" y="24630"/>
                  </a:lnTo>
                  <a:cubicBezTo>
                    <a:pt x="134" y="24810"/>
                    <a:pt x="279" y="25006"/>
                    <a:pt x="428" y="25183"/>
                  </a:cubicBezTo>
                  <a:lnTo>
                    <a:pt x="24975" y="425"/>
                  </a:lnTo>
                  <a:cubicBezTo>
                    <a:pt x="24794" y="276"/>
                    <a:pt x="24614" y="130"/>
                    <a:pt x="2441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9"/>
            <p:cNvSpPr/>
            <p:nvPr/>
          </p:nvSpPr>
          <p:spPr>
            <a:xfrm>
              <a:off x="5946607" y="1714664"/>
              <a:ext cx="683207" cy="689030"/>
            </a:xfrm>
            <a:custGeom>
              <a:avLst/>
              <a:gdLst/>
              <a:ahLst/>
              <a:cxnLst/>
              <a:rect l="l" t="t" r="r" b="b"/>
              <a:pathLst>
                <a:path w="15251" h="15381" extrusionOk="0">
                  <a:moveTo>
                    <a:pt x="15250" y="0"/>
                  </a:moveTo>
                  <a:lnTo>
                    <a:pt x="15250" y="0"/>
                  </a:lnTo>
                  <a:cubicBezTo>
                    <a:pt x="14956" y="51"/>
                    <a:pt x="14662" y="83"/>
                    <a:pt x="14383" y="134"/>
                  </a:cubicBezTo>
                  <a:cubicBezTo>
                    <a:pt x="14187" y="165"/>
                    <a:pt x="14023" y="263"/>
                    <a:pt x="13877" y="393"/>
                  </a:cubicBezTo>
                  <a:lnTo>
                    <a:pt x="377" y="14023"/>
                  </a:lnTo>
                  <a:cubicBezTo>
                    <a:pt x="247" y="14156"/>
                    <a:pt x="149" y="14337"/>
                    <a:pt x="114" y="14513"/>
                  </a:cubicBezTo>
                  <a:cubicBezTo>
                    <a:pt x="67" y="14807"/>
                    <a:pt x="31" y="15086"/>
                    <a:pt x="0" y="15380"/>
                  </a:cubicBezTo>
                  <a:lnTo>
                    <a:pt x="1525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9"/>
            <p:cNvSpPr/>
            <p:nvPr/>
          </p:nvSpPr>
          <p:spPr>
            <a:xfrm>
              <a:off x="5997185" y="1767392"/>
              <a:ext cx="432654" cy="435790"/>
            </a:xfrm>
            <a:custGeom>
              <a:avLst/>
              <a:gdLst/>
              <a:ahLst/>
              <a:cxnLst/>
              <a:rect l="l" t="t" r="r" b="b"/>
              <a:pathLst>
                <a:path w="9658" h="9728" extrusionOk="0">
                  <a:moveTo>
                    <a:pt x="9658" y="0"/>
                  </a:moveTo>
                  <a:lnTo>
                    <a:pt x="9658" y="0"/>
                  </a:lnTo>
                  <a:cubicBezTo>
                    <a:pt x="9054" y="247"/>
                    <a:pt x="8481" y="526"/>
                    <a:pt x="7924" y="820"/>
                  </a:cubicBezTo>
                  <a:cubicBezTo>
                    <a:pt x="7845" y="867"/>
                    <a:pt x="7763" y="934"/>
                    <a:pt x="7696" y="1000"/>
                  </a:cubicBezTo>
                  <a:lnTo>
                    <a:pt x="981" y="7766"/>
                  </a:lnTo>
                  <a:cubicBezTo>
                    <a:pt x="915" y="7829"/>
                    <a:pt x="848" y="7912"/>
                    <a:pt x="817" y="7994"/>
                  </a:cubicBezTo>
                  <a:cubicBezTo>
                    <a:pt x="507" y="8551"/>
                    <a:pt x="244" y="9139"/>
                    <a:pt x="1" y="9728"/>
                  </a:cubicBezTo>
                  <a:lnTo>
                    <a:pt x="9658"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9"/>
            <p:cNvSpPr/>
            <p:nvPr/>
          </p:nvSpPr>
          <p:spPr>
            <a:xfrm>
              <a:off x="5941500" y="1709513"/>
              <a:ext cx="840491" cy="846494"/>
            </a:xfrm>
            <a:custGeom>
              <a:avLst/>
              <a:gdLst/>
              <a:ahLst/>
              <a:cxnLst/>
              <a:rect l="l" t="t" r="r" b="b"/>
              <a:pathLst>
                <a:path w="18762" h="18896" extrusionOk="0">
                  <a:moveTo>
                    <a:pt x="18169" y="0"/>
                  </a:moveTo>
                  <a:cubicBezTo>
                    <a:pt x="17928" y="0"/>
                    <a:pt x="17705" y="98"/>
                    <a:pt x="17537" y="280"/>
                  </a:cubicBezTo>
                  <a:lnTo>
                    <a:pt x="279" y="17688"/>
                  </a:lnTo>
                  <a:cubicBezTo>
                    <a:pt x="98" y="17864"/>
                    <a:pt x="0" y="18111"/>
                    <a:pt x="16" y="18354"/>
                  </a:cubicBezTo>
                  <a:cubicBezTo>
                    <a:pt x="16" y="18535"/>
                    <a:pt x="32" y="18715"/>
                    <a:pt x="47" y="18896"/>
                  </a:cubicBezTo>
                  <a:lnTo>
                    <a:pt x="18761" y="37"/>
                  </a:lnTo>
                  <a:cubicBezTo>
                    <a:pt x="18581" y="17"/>
                    <a:pt x="18404" y="2"/>
                    <a:pt x="18224" y="2"/>
                  </a:cubicBezTo>
                  <a:cubicBezTo>
                    <a:pt x="18206" y="1"/>
                    <a:pt x="18187" y="0"/>
                    <a:pt x="1816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9"/>
            <p:cNvSpPr/>
            <p:nvPr/>
          </p:nvSpPr>
          <p:spPr>
            <a:xfrm>
              <a:off x="5991943" y="1760717"/>
              <a:ext cx="1030925" cy="1036211"/>
            </a:xfrm>
            <a:custGeom>
              <a:avLst/>
              <a:gdLst/>
              <a:ahLst/>
              <a:cxnLst/>
              <a:rect l="l" t="t" r="r" b="b"/>
              <a:pathLst>
                <a:path w="23013" h="23131" extrusionOk="0">
                  <a:moveTo>
                    <a:pt x="22545" y="1"/>
                  </a:moveTo>
                  <a:cubicBezTo>
                    <a:pt x="22302" y="1"/>
                    <a:pt x="22063" y="103"/>
                    <a:pt x="21887" y="283"/>
                  </a:cubicBezTo>
                  <a:lnTo>
                    <a:pt x="345" y="22001"/>
                  </a:lnTo>
                  <a:cubicBezTo>
                    <a:pt x="82" y="22263"/>
                    <a:pt x="0" y="22656"/>
                    <a:pt x="149" y="22981"/>
                  </a:cubicBezTo>
                  <a:lnTo>
                    <a:pt x="196" y="23130"/>
                  </a:lnTo>
                  <a:lnTo>
                    <a:pt x="23013" y="118"/>
                  </a:lnTo>
                  <a:cubicBezTo>
                    <a:pt x="22966" y="102"/>
                    <a:pt x="22915" y="86"/>
                    <a:pt x="22883" y="71"/>
                  </a:cubicBezTo>
                  <a:cubicBezTo>
                    <a:pt x="22773" y="23"/>
                    <a:pt x="22659" y="1"/>
                    <a:pt x="2254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9"/>
            <p:cNvSpPr/>
            <p:nvPr/>
          </p:nvSpPr>
          <p:spPr>
            <a:xfrm>
              <a:off x="6041132" y="1809458"/>
              <a:ext cx="1081367" cy="1086205"/>
            </a:xfrm>
            <a:custGeom>
              <a:avLst/>
              <a:gdLst/>
              <a:ahLst/>
              <a:cxnLst/>
              <a:rect l="l" t="t" r="r" b="b"/>
              <a:pathLst>
                <a:path w="24139" h="24247" extrusionOk="0">
                  <a:moveTo>
                    <a:pt x="23682" y="0"/>
                  </a:moveTo>
                  <a:cubicBezTo>
                    <a:pt x="23441" y="0"/>
                    <a:pt x="23203" y="95"/>
                    <a:pt x="23025" y="273"/>
                  </a:cubicBezTo>
                  <a:lnTo>
                    <a:pt x="342" y="23137"/>
                  </a:lnTo>
                  <a:cubicBezTo>
                    <a:pt x="47" y="23431"/>
                    <a:pt x="0" y="23890"/>
                    <a:pt x="196" y="24247"/>
                  </a:cubicBezTo>
                  <a:lnTo>
                    <a:pt x="212" y="24247"/>
                  </a:lnTo>
                  <a:lnTo>
                    <a:pt x="24139" y="124"/>
                  </a:lnTo>
                  <a:cubicBezTo>
                    <a:pt x="23996" y="41"/>
                    <a:pt x="23839" y="0"/>
                    <a:pt x="236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9"/>
            <p:cNvSpPr/>
            <p:nvPr/>
          </p:nvSpPr>
          <p:spPr>
            <a:xfrm>
              <a:off x="6160431" y="1923426"/>
              <a:ext cx="1129703" cy="1138484"/>
            </a:xfrm>
            <a:custGeom>
              <a:avLst/>
              <a:gdLst/>
              <a:ahLst/>
              <a:cxnLst/>
              <a:rect l="l" t="t" r="r" b="b"/>
              <a:pathLst>
                <a:path w="25218" h="25414" extrusionOk="0">
                  <a:moveTo>
                    <a:pt x="24712" y="0"/>
                  </a:moveTo>
                  <a:lnTo>
                    <a:pt x="1" y="24923"/>
                  </a:lnTo>
                  <a:cubicBezTo>
                    <a:pt x="146" y="25088"/>
                    <a:pt x="310" y="25249"/>
                    <a:pt x="475" y="25413"/>
                  </a:cubicBezTo>
                  <a:lnTo>
                    <a:pt x="25218" y="475"/>
                  </a:lnTo>
                  <a:cubicBezTo>
                    <a:pt x="25053" y="310"/>
                    <a:pt x="24892" y="145"/>
                    <a:pt x="2471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9"/>
            <p:cNvSpPr/>
            <p:nvPr/>
          </p:nvSpPr>
          <p:spPr>
            <a:xfrm>
              <a:off x="5957672" y="1726312"/>
              <a:ext cx="953291" cy="958487"/>
            </a:xfrm>
            <a:custGeom>
              <a:avLst/>
              <a:gdLst/>
              <a:ahLst/>
              <a:cxnLst/>
              <a:rect l="l" t="t" r="r" b="b"/>
              <a:pathLst>
                <a:path w="21280" h="21396" extrusionOk="0">
                  <a:moveTo>
                    <a:pt x="20780" y="0"/>
                  </a:moveTo>
                  <a:cubicBezTo>
                    <a:pt x="20530" y="0"/>
                    <a:pt x="20288" y="99"/>
                    <a:pt x="20118" y="282"/>
                  </a:cubicBezTo>
                  <a:lnTo>
                    <a:pt x="326" y="20235"/>
                  </a:lnTo>
                  <a:cubicBezTo>
                    <a:pt x="98" y="20451"/>
                    <a:pt x="0" y="20776"/>
                    <a:pt x="63" y="21086"/>
                  </a:cubicBezTo>
                  <a:cubicBezTo>
                    <a:pt x="98" y="21184"/>
                    <a:pt x="114" y="21298"/>
                    <a:pt x="145" y="21396"/>
                  </a:cubicBezTo>
                  <a:lnTo>
                    <a:pt x="21279" y="86"/>
                  </a:lnTo>
                  <a:cubicBezTo>
                    <a:pt x="21161" y="70"/>
                    <a:pt x="21063" y="35"/>
                    <a:pt x="20965" y="19"/>
                  </a:cubicBezTo>
                  <a:cubicBezTo>
                    <a:pt x="20904" y="6"/>
                    <a:pt x="20841" y="0"/>
                    <a:pt x="207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72772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E665E-52CE-CA10-25C0-1EE47A75DD83}"/>
              </a:ext>
            </a:extLst>
          </p:cNvPr>
          <p:cNvSpPr>
            <a:spLocks noGrp="1"/>
          </p:cNvSpPr>
          <p:nvPr>
            <p:ph type="title"/>
          </p:nvPr>
        </p:nvSpPr>
        <p:spPr>
          <a:solidFill>
            <a:schemeClr val="accent2"/>
          </a:solidFill>
        </p:spPr>
        <p:txBody>
          <a:bodyPr/>
          <a:lstStyle/>
          <a:p>
            <a:r>
              <a:rPr lang="en-CA" dirty="0"/>
              <a:t>Set Rules</a:t>
            </a:r>
          </a:p>
        </p:txBody>
      </p:sp>
      <p:sp>
        <p:nvSpPr>
          <p:cNvPr id="3" name="Oval 2">
            <a:extLst>
              <a:ext uri="{FF2B5EF4-FFF2-40B4-BE49-F238E27FC236}">
                <a16:creationId xmlns:a16="http://schemas.microsoft.com/office/drawing/2014/main" id="{B0E47800-7279-96B6-6C0A-3847A4BBC796}"/>
              </a:ext>
            </a:extLst>
          </p:cNvPr>
          <p:cNvSpPr/>
          <p:nvPr/>
        </p:nvSpPr>
        <p:spPr>
          <a:xfrm>
            <a:off x="714697" y="1171619"/>
            <a:ext cx="776896" cy="768000"/>
          </a:xfrm>
          <a:prstGeom prst="ellipse">
            <a:avLst/>
          </a:prstGeom>
          <a:solidFill>
            <a:schemeClr val="accent1"/>
          </a:solidFill>
          <a:ln w="63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3000" dirty="0">
                <a:solidFill>
                  <a:schemeClr val="accent3"/>
                </a:solidFill>
                <a:latin typeface="Staatliches" pitchFamily="2" charset="0"/>
              </a:rPr>
              <a:t>1</a:t>
            </a:r>
          </a:p>
        </p:txBody>
      </p:sp>
      <p:sp>
        <p:nvSpPr>
          <p:cNvPr id="4" name="Oval 3">
            <a:extLst>
              <a:ext uri="{FF2B5EF4-FFF2-40B4-BE49-F238E27FC236}">
                <a16:creationId xmlns:a16="http://schemas.microsoft.com/office/drawing/2014/main" id="{48851DAD-2A61-3BE6-2972-962FB4897EF1}"/>
              </a:ext>
            </a:extLst>
          </p:cNvPr>
          <p:cNvSpPr/>
          <p:nvPr/>
        </p:nvSpPr>
        <p:spPr>
          <a:xfrm>
            <a:off x="714697" y="2119047"/>
            <a:ext cx="776896" cy="768000"/>
          </a:xfrm>
          <a:prstGeom prst="ellipse">
            <a:avLst/>
          </a:prstGeom>
          <a:solidFill>
            <a:schemeClr val="accent1">
              <a:lumMod val="90000"/>
            </a:schemeClr>
          </a:solidFill>
          <a:ln w="63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3000" dirty="0">
                <a:solidFill>
                  <a:schemeClr val="accent3"/>
                </a:solidFill>
                <a:latin typeface="Staatliches" pitchFamily="2" charset="0"/>
              </a:rPr>
              <a:t>2</a:t>
            </a:r>
          </a:p>
        </p:txBody>
      </p:sp>
      <p:sp>
        <p:nvSpPr>
          <p:cNvPr id="5" name="Oval 4">
            <a:extLst>
              <a:ext uri="{FF2B5EF4-FFF2-40B4-BE49-F238E27FC236}">
                <a16:creationId xmlns:a16="http://schemas.microsoft.com/office/drawing/2014/main" id="{933103BA-1399-7F93-73FB-B40E452C44C2}"/>
              </a:ext>
            </a:extLst>
          </p:cNvPr>
          <p:cNvSpPr/>
          <p:nvPr/>
        </p:nvSpPr>
        <p:spPr>
          <a:xfrm>
            <a:off x="714698" y="3066476"/>
            <a:ext cx="776896" cy="768000"/>
          </a:xfrm>
          <a:prstGeom prst="ellipse">
            <a:avLst/>
          </a:prstGeom>
          <a:solidFill>
            <a:schemeClr val="accent1">
              <a:lumMod val="90000"/>
            </a:schemeClr>
          </a:solidFill>
          <a:ln w="63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3000" dirty="0">
                <a:solidFill>
                  <a:schemeClr val="accent3"/>
                </a:solidFill>
                <a:latin typeface="Staatliches" pitchFamily="2" charset="0"/>
              </a:rPr>
              <a:t>3</a:t>
            </a:r>
          </a:p>
        </p:txBody>
      </p:sp>
      <mc:AlternateContent xmlns:mc="http://schemas.openxmlformats.org/markup-compatibility/2006" xmlns:a14="http://schemas.microsoft.com/office/drawing/2010/main">
        <mc:Choice Requires="a14">
          <p:sp>
            <p:nvSpPr>
              <p:cNvPr id="7" name="Subtitle 2">
                <a:extLst>
                  <a:ext uri="{FF2B5EF4-FFF2-40B4-BE49-F238E27FC236}">
                    <a16:creationId xmlns:a16="http://schemas.microsoft.com/office/drawing/2014/main" id="{2728591E-3DCE-B164-F1A3-9BB0F169E8F8}"/>
                  </a:ext>
                </a:extLst>
              </p:cNvPr>
              <p:cNvSpPr txBox="1">
                <a:spLocks/>
              </p:cNvSpPr>
              <p:nvPr/>
            </p:nvSpPr>
            <p:spPr>
              <a:xfrm>
                <a:off x="1491593" y="1352457"/>
                <a:ext cx="6052799" cy="4063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1pPr>
                <a:lvl2pPr marL="914400" marR="0" lvl="1"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2pPr>
                <a:lvl3pPr marL="1371600" marR="0" lvl="2"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3pPr>
                <a:lvl4pPr marL="1828800" marR="0" lvl="3"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4pPr>
                <a:lvl5pPr marL="2286000" marR="0" lvl="4"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5pPr>
                <a:lvl6pPr marL="2743200" marR="0" lvl="5"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6pPr>
                <a:lvl7pPr marL="3200400" marR="0" lvl="6"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7pPr>
                <a:lvl8pPr marL="3657600" marR="0" lvl="7"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8pPr>
                <a:lvl9pPr marL="4114800" marR="0" lvl="8"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9pPr>
              </a:lstStyle>
              <a:p>
                <a:pPr marL="139700" indent="0">
                  <a:buNone/>
                </a:pPr>
                <a:r>
                  <a:rPr lang="en-CA" sz="1600" dirty="0">
                    <a:solidFill>
                      <a:schemeClr val="accent1">
                        <a:lumMod val="50000"/>
                      </a:schemeClr>
                    </a:solidFill>
                  </a:rPr>
                  <a:t>Normalization</a:t>
                </a:r>
                <a:r>
                  <a:rPr lang="en-CA" sz="1600" dirty="0"/>
                  <a:t> - </a:t>
                </a:r>
                <a14:m>
                  <m:oMath xmlns:m="http://schemas.openxmlformats.org/officeDocument/2006/math">
                    <m:r>
                      <a:rPr lang="en-CA" sz="1600" b="0" i="1" smtClean="0">
                        <a:latin typeface="Cambria Math" panose="02040503050406030204" pitchFamily="18" charset="0"/>
                      </a:rPr>
                      <m:t>𝑃</m:t>
                    </m:r>
                    <m:d>
                      <m:dPr>
                        <m:ctrlPr>
                          <a:rPr lang="en-CA" sz="1600" b="0" i="1" smtClean="0">
                            <a:latin typeface="Cambria Math" panose="02040503050406030204" pitchFamily="18" charset="0"/>
                          </a:rPr>
                        </m:ctrlPr>
                      </m:dPr>
                      <m:e>
                        <m:r>
                          <a:rPr lang="en-CA" sz="1600" b="0" i="1" smtClean="0">
                            <a:latin typeface="Cambria Math" panose="02040503050406030204" pitchFamily="18" charset="0"/>
                          </a:rPr>
                          <m:t>𝑆</m:t>
                        </m:r>
                      </m:e>
                    </m:d>
                    <m:r>
                      <a:rPr lang="en-CA" sz="1600" b="0" i="1" smtClean="0">
                        <a:latin typeface="Cambria Math" panose="02040503050406030204" pitchFamily="18" charset="0"/>
                      </a:rPr>
                      <m:t>=1</m:t>
                    </m:r>
                  </m:oMath>
                </a14:m>
                <a:endParaRPr lang="en-CA" sz="1600" dirty="0"/>
              </a:p>
            </p:txBody>
          </p:sp>
        </mc:Choice>
        <mc:Fallback xmlns="">
          <p:sp>
            <p:nvSpPr>
              <p:cNvPr id="7" name="Subtitle 2">
                <a:extLst>
                  <a:ext uri="{FF2B5EF4-FFF2-40B4-BE49-F238E27FC236}">
                    <a16:creationId xmlns:a16="http://schemas.microsoft.com/office/drawing/2014/main" id="{2728591E-3DCE-B164-F1A3-9BB0F169E8F8}"/>
                  </a:ext>
                </a:extLst>
              </p:cNvPr>
              <p:cNvSpPr txBox="1">
                <a:spLocks noRot="1" noChangeAspect="1" noMove="1" noResize="1" noEditPoints="1" noAdjustHandles="1" noChangeArrowheads="1" noChangeShapeType="1" noTextEdit="1"/>
              </p:cNvSpPr>
              <p:nvPr/>
            </p:nvSpPr>
            <p:spPr>
              <a:xfrm>
                <a:off x="1491593" y="1352457"/>
                <a:ext cx="6052799" cy="406324"/>
              </a:xfrm>
              <a:prstGeom prst="rect">
                <a:avLst/>
              </a:prstGeom>
              <a:blipFill>
                <a:blip r:embed="rId2"/>
                <a:stretch>
                  <a:fillRect b="-11940"/>
                </a:stretch>
              </a:blipFill>
              <a:ln>
                <a:no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Subtitle 2">
                <a:extLst>
                  <a:ext uri="{FF2B5EF4-FFF2-40B4-BE49-F238E27FC236}">
                    <a16:creationId xmlns:a16="http://schemas.microsoft.com/office/drawing/2014/main" id="{94DF1328-2325-084B-85BD-AD66397D81A3}"/>
                  </a:ext>
                </a:extLst>
              </p:cNvPr>
              <p:cNvSpPr txBox="1">
                <a:spLocks/>
              </p:cNvSpPr>
              <p:nvPr/>
            </p:nvSpPr>
            <p:spPr>
              <a:xfrm>
                <a:off x="1491592" y="2299885"/>
                <a:ext cx="6052799" cy="4063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1pPr>
                <a:lvl2pPr marL="914400" marR="0" lvl="1"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2pPr>
                <a:lvl3pPr marL="1371600" marR="0" lvl="2"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3pPr>
                <a:lvl4pPr marL="1828800" marR="0" lvl="3"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4pPr>
                <a:lvl5pPr marL="2286000" marR="0" lvl="4"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5pPr>
                <a:lvl6pPr marL="2743200" marR="0" lvl="5"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6pPr>
                <a:lvl7pPr marL="3200400" marR="0" lvl="6"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7pPr>
                <a:lvl8pPr marL="3657600" marR="0" lvl="7"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8pPr>
                <a:lvl9pPr marL="4114800" marR="0" lvl="8"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9pPr>
              </a:lstStyle>
              <a:p>
                <a:pPr marL="139700" indent="0">
                  <a:buNone/>
                </a:pPr>
                <a:r>
                  <a:rPr lang="en-CA" sz="1600" dirty="0">
                    <a:solidFill>
                      <a:schemeClr val="accent1">
                        <a:lumMod val="50000"/>
                      </a:schemeClr>
                    </a:solidFill>
                  </a:rPr>
                  <a:t>Boundedness</a:t>
                </a:r>
                <a:r>
                  <a:rPr lang="en-CA" sz="1600" dirty="0"/>
                  <a:t> – For any event </a:t>
                </a:r>
                <a14:m>
                  <m:oMath xmlns:m="http://schemas.openxmlformats.org/officeDocument/2006/math">
                    <m:r>
                      <a:rPr lang="en-CA" sz="1600" b="0" i="1" smtClean="0">
                        <a:latin typeface="Cambria Math" panose="02040503050406030204" pitchFamily="18" charset="0"/>
                      </a:rPr>
                      <m:t>𝐴</m:t>
                    </m:r>
                  </m:oMath>
                </a14:m>
                <a:r>
                  <a:rPr lang="en-CA" sz="1600" dirty="0"/>
                  <a:t>, </a:t>
                </a:r>
                <a14:m>
                  <m:oMath xmlns:m="http://schemas.openxmlformats.org/officeDocument/2006/math">
                    <m:r>
                      <a:rPr lang="en-CA" sz="1600" b="0" i="1" smtClean="0">
                        <a:latin typeface="Cambria Math" panose="02040503050406030204" pitchFamily="18" charset="0"/>
                      </a:rPr>
                      <m:t>0≤</m:t>
                    </m:r>
                    <m:r>
                      <a:rPr lang="en-CA" sz="1600" b="0" i="1" smtClean="0">
                        <a:latin typeface="Cambria Math" panose="02040503050406030204" pitchFamily="18" charset="0"/>
                      </a:rPr>
                      <m:t>𝑃</m:t>
                    </m:r>
                    <m:d>
                      <m:dPr>
                        <m:ctrlPr>
                          <a:rPr lang="en-CA" sz="1600" b="0" i="1" smtClean="0">
                            <a:latin typeface="Cambria Math" panose="02040503050406030204" pitchFamily="18" charset="0"/>
                          </a:rPr>
                        </m:ctrlPr>
                      </m:dPr>
                      <m:e>
                        <m:r>
                          <a:rPr lang="en-CA" sz="1600" b="0" i="1" smtClean="0">
                            <a:latin typeface="Cambria Math" panose="02040503050406030204" pitchFamily="18" charset="0"/>
                          </a:rPr>
                          <m:t>𝐴</m:t>
                        </m:r>
                      </m:e>
                    </m:d>
                    <m:r>
                      <a:rPr lang="en-CA" sz="1600" b="0" i="1" smtClean="0">
                        <a:latin typeface="Cambria Math" panose="02040503050406030204" pitchFamily="18" charset="0"/>
                      </a:rPr>
                      <m:t>≤1</m:t>
                    </m:r>
                  </m:oMath>
                </a14:m>
                <a:r>
                  <a:rPr lang="en-CA" sz="1600" dirty="0"/>
                  <a:t> </a:t>
                </a:r>
              </a:p>
            </p:txBody>
          </p:sp>
        </mc:Choice>
        <mc:Fallback xmlns="">
          <p:sp>
            <p:nvSpPr>
              <p:cNvPr id="8" name="Subtitle 2">
                <a:extLst>
                  <a:ext uri="{FF2B5EF4-FFF2-40B4-BE49-F238E27FC236}">
                    <a16:creationId xmlns:a16="http://schemas.microsoft.com/office/drawing/2014/main" id="{94DF1328-2325-084B-85BD-AD66397D81A3}"/>
                  </a:ext>
                </a:extLst>
              </p:cNvPr>
              <p:cNvSpPr txBox="1">
                <a:spLocks noRot="1" noChangeAspect="1" noMove="1" noResize="1" noEditPoints="1" noAdjustHandles="1" noChangeArrowheads="1" noChangeShapeType="1" noTextEdit="1"/>
              </p:cNvSpPr>
              <p:nvPr/>
            </p:nvSpPr>
            <p:spPr>
              <a:xfrm>
                <a:off x="1491592" y="2299885"/>
                <a:ext cx="6052799" cy="406324"/>
              </a:xfrm>
              <a:prstGeom prst="rect">
                <a:avLst/>
              </a:prstGeom>
              <a:blipFill>
                <a:blip r:embed="rId3"/>
                <a:stretch>
                  <a:fillRect b="-13433"/>
                </a:stretch>
              </a:blipFill>
              <a:ln>
                <a:no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 name="Subtitle 2">
                <a:extLst>
                  <a:ext uri="{FF2B5EF4-FFF2-40B4-BE49-F238E27FC236}">
                    <a16:creationId xmlns:a16="http://schemas.microsoft.com/office/drawing/2014/main" id="{2E7C81A0-1379-3F4B-3BA1-2329AD1031DF}"/>
                  </a:ext>
                </a:extLst>
              </p:cNvPr>
              <p:cNvSpPr txBox="1">
                <a:spLocks/>
              </p:cNvSpPr>
              <p:nvPr/>
            </p:nvSpPr>
            <p:spPr>
              <a:xfrm>
                <a:off x="1491591" y="3247314"/>
                <a:ext cx="7022392" cy="4063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1pPr>
                <a:lvl2pPr marL="914400" marR="0" lvl="1"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2pPr>
                <a:lvl3pPr marL="1371600" marR="0" lvl="2"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3pPr>
                <a:lvl4pPr marL="1828800" marR="0" lvl="3"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4pPr>
                <a:lvl5pPr marL="2286000" marR="0" lvl="4"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5pPr>
                <a:lvl6pPr marL="2743200" marR="0" lvl="5"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6pPr>
                <a:lvl7pPr marL="3200400" marR="0" lvl="6"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7pPr>
                <a:lvl8pPr marL="3657600" marR="0" lvl="7"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8pPr>
                <a:lvl9pPr marL="4114800" marR="0" lvl="8"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9pPr>
              </a:lstStyle>
              <a:p>
                <a:pPr marL="139700" indent="0">
                  <a:buNone/>
                </a:pPr>
                <a:r>
                  <a:rPr lang="en-CA" sz="1600" dirty="0">
                    <a:solidFill>
                      <a:schemeClr val="accent1">
                        <a:lumMod val="50000"/>
                      </a:schemeClr>
                    </a:solidFill>
                  </a:rPr>
                  <a:t>Monotonicity</a:t>
                </a:r>
                <a:r>
                  <a:rPr lang="en-CA" sz="1600" dirty="0"/>
                  <a:t> – If </a:t>
                </a:r>
                <a14:m>
                  <m:oMath xmlns:m="http://schemas.openxmlformats.org/officeDocument/2006/math">
                    <m:r>
                      <a:rPr lang="en-CA" sz="1600" b="0" i="1" smtClean="0">
                        <a:latin typeface="Cambria Math" panose="02040503050406030204" pitchFamily="18" charset="0"/>
                      </a:rPr>
                      <m:t>𝐴</m:t>
                    </m:r>
                  </m:oMath>
                </a14:m>
                <a:r>
                  <a:rPr lang="en-CA" sz="1600" dirty="0"/>
                  <a:t> and </a:t>
                </a:r>
                <a14:m>
                  <m:oMath xmlns:m="http://schemas.openxmlformats.org/officeDocument/2006/math">
                    <m:r>
                      <a:rPr lang="en-CA" sz="1600" b="0" i="1" smtClean="0">
                        <a:latin typeface="Cambria Math" panose="02040503050406030204" pitchFamily="18" charset="0"/>
                      </a:rPr>
                      <m:t>𝐵</m:t>
                    </m:r>
                  </m:oMath>
                </a14:m>
                <a:r>
                  <a:rPr lang="en-CA" sz="1600" dirty="0"/>
                  <a:t> are two events with </a:t>
                </a:r>
                <a14:m>
                  <m:oMath xmlns:m="http://schemas.openxmlformats.org/officeDocument/2006/math">
                    <m:r>
                      <a:rPr lang="en-CA" sz="1600" b="0" i="1" smtClean="0">
                        <a:latin typeface="Cambria Math" panose="02040503050406030204" pitchFamily="18" charset="0"/>
                      </a:rPr>
                      <m:t>𝐴</m:t>
                    </m:r>
                    <m:r>
                      <a:rPr lang="en-CA" sz="1600" b="0" i="1" smtClean="0">
                        <a:latin typeface="Cambria Math" panose="02040503050406030204" pitchFamily="18" charset="0"/>
                      </a:rPr>
                      <m:t>⊆</m:t>
                    </m:r>
                    <m:r>
                      <a:rPr lang="en-CA" sz="1600" b="0" i="1" smtClean="0">
                        <a:latin typeface="Cambria Math" panose="02040503050406030204" pitchFamily="18" charset="0"/>
                      </a:rPr>
                      <m:t>𝐵</m:t>
                    </m:r>
                  </m:oMath>
                </a14:m>
                <a:r>
                  <a:rPr lang="en-CA" sz="1600" dirty="0"/>
                  <a:t>, then </a:t>
                </a:r>
                <a14:m>
                  <m:oMath xmlns:m="http://schemas.openxmlformats.org/officeDocument/2006/math">
                    <m:r>
                      <a:rPr lang="en-CA" sz="1600" b="0" i="1" smtClean="0">
                        <a:latin typeface="Cambria Math" panose="02040503050406030204" pitchFamily="18" charset="0"/>
                      </a:rPr>
                      <m:t>𝑃</m:t>
                    </m:r>
                    <m:r>
                      <a:rPr lang="en-CA" sz="1600" b="0" i="1" smtClean="0">
                        <a:latin typeface="Cambria Math" panose="02040503050406030204" pitchFamily="18" charset="0"/>
                      </a:rPr>
                      <m:t>(</m:t>
                    </m:r>
                    <m:r>
                      <a:rPr lang="en-CA" sz="1600" b="0" i="1" smtClean="0">
                        <a:latin typeface="Cambria Math" panose="02040503050406030204" pitchFamily="18" charset="0"/>
                      </a:rPr>
                      <m:t>𝐴</m:t>
                    </m:r>
                    <m:r>
                      <a:rPr lang="en-CA" sz="1600" b="0" i="1" smtClean="0">
                        <a:latin typeface="Cambria Math" panose="02040503050406030204" pitchFamily="18" charset="0"/>
                      </a:rPr>
                      <m:t>)≤</m:t>
                    </m:r>
                    <m:r>
                      <a:rPr lang="en-CA" sz="1600" b="0" i="1" smtClean="0">
                        <a:latin typeface="Cambria Math" panose="02040503050406030204" pitchFamily="18" charset="0"/>
                      </a:rPr>
                      <m:t>𝑃</m:t>
                    </m:r>
                    <m:r>
                      <a:rPr lang="en-CA" sz="1600" b="0" i="1" smtClean="0">
                        <a:latin typeface="Cambria Math" panose="02040503050406030204" pitchFamily="18" charset="0"/>
                      </a:rPr>
                      <m:t>(</m:t>
                    </m:r>
                    <m:r>
                      <a:rPr lang="en-CA" sz="1600" b="0" i="1" smtClean="0">
                        <a:latin typeface="Cambria Math" panose="02040503050406030204" pitchFamily="18" charset="0"/>
                      </a:rPr>
                      <m:t>𝐵</m:t>
                    </m:r>
                    <m:r>
                      <a:rPr lang="en-CA" sz="1600" b="0" i="1" smtClean="0">
                        <a:latin typeface="Cambria Math" panose="02040503050406030204" pitchFamily="18" charset="0"/>
                      </a:rPr>
                      <m:t>)</m:t>
                    </m:r>
                  </m:oMath>
                </a14:m>
                <a:endParaRPr lang="en-CA" sz="1600" dirty="0"/>
              </a:p>
            </p:txBody>
          </p:sp>
        </mc:Choice>
        <mc:Fallback xmlns="">
          <p:sp>
            <p:nvSpPr>
              <p:cNvPr id="10" name="Subtitle 2">
                <a:extLst>
                  <a:ext uri="{FF2B5EF4-FFF2-40B4-BE49-F238E27FC236}">
                    <a16:creationId xmlns:a16="http://schemas.microsoft.com/office/drawing/2014/main" id="{2E7C81A0-1379-3F4B-3BA1-2329AD1031DF}"/>
                  </a:ext>
                </a:extLst>
              </p:cNvPr>
              <p:cNvSpPr txBox="1">
                <a:spLocks noRot="1" noChangeAspect="1" noMove="1" noResize="1" noEditPoints="1" noAdjustHandles="1" noChangeArrowheads="1" noChangeShapeType="1" noTextEdit="1"/>
              </p:cNvSpPr>
              <p:nvPr/>
            </p:nvSpPr>
            <p:spPr>
              <a:xfrm>
                <a:off x="1491591" y="3247314"/>
                <a:ext cx="7022392" cy="406324"/>
              </a:xfrm>
              <a:prstGeom prst="rect">
                <a:avLst/>
              </a:prstGeom>
              <a:blipFill>
                <a:blip r:embed="rId4"/>
                <a:stretch>
                  <a:fillRect b="-13636"/>
                </a:stretch>
              </a:blipFill>
              <a:ln>
                <a:noFill/>
              </a:ln>
            </p:spPr>
            <p:txBody>
              <a:bodyPr/>
              <a:lstStyle/>
              <a:p>
                <a:r>
                  <a:rPr lang="en-CA">
                    <a:noFill/>
                  </a:rPr>
                  <a:t> </a:t>
                </a:r>
              </a:p>
            </p:txBody>
          </p:sp>
        </mc:Fallback>
      </mc:AlternateContent>
      <p:grpSp>
        <p:nvGrpSpPr>
          <p:cNvPr id="12" name="Group 11">
            <a:extLst>
              <a:ext uri="{FF2B5EF4-FFF2-40B4-BE49-F238E27FC236}">
                <a16:creationId xmlns:a16="http://schemas.microsoft.com/office/drawing/2014/main" id="{98D6FC1A-57BD-339D-7BB3-E4E942096AD0}"/>
              </a:ext>
            </a:extLst>
          </p:cNvPr>
          <p:cNvGrpSpPr/>
          <p:nvPr/>
        </p:nvGrpSpPr>
        <p:grpSpPr>
          <a:xfrm>
            <a:off x="8394461" y="659465"/>
            <a:ext cx="215065" cy="191069"/>
            <a:chOff x="8401880" y="657705"/>
            <a:chExt cx="215065" cy="191069"/>
          </a:xfrm>
          <a:solidFill>
            <a:schemeClr val="accent3"/>
          </a:solidFill>
        </p:grpSpPr>
        <p:sp>
          <p:nvSpPr>
            <p:cNvPr id="13" name="Isosceles Triangle 12">
              <a:hlinkClick r:id="rId5" action="ppaction://hlinksldjump"/>
              <a:extLst>
                <a:ext uri="{FF2B5EF4-FFF2-40B4-BE49-F238E27FC236}">
                  <a16:creationId xmlns:a16="http://schemas.microsoft.com/office/drawing/2014/main" id="{C0D7778B-B7B6-2BDD-0CC6-96AEABBF57C8}"/>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Isosceles Triangle 13">
              <a:hlinkClick r:id="rId5" action="ppaction://hlinksldjump"/>
              <a:extLst>
                <a:ext uri="{FF2B5EF4-FFF2-40B4-BE49-F238E27FC236}">
                  <a16:creationId xmlns:a16="http://schemas.microsoft.com/office/drawing/2014/main" id="{17630E7B-768D-7221-F2DF-AED896F33379}"/>
                </a:ext>
              </a:extLst>
            </p:cNvPr>
            <p:cNvSpPr/>
            <p:nvPr/>
          </p:nvSpPr>
          <p:spPr>
            <a:xfrm rot="5400000">
              <a:off x="8473639"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6" name="Oval 5">
            <a:extLst>
              <a:ext uri="{FF2B5EF4-FFF2-40B4-BE49-F238E27FC236}">
                <a16:creationId xmlns:a16="http://schemas.microsoft.com/office/drawing/2014/main" id="{7D2C3E97-0DF0-E92B-A76D-0E711D531B4A}"/>
              </a:ext>
            </a:extLst>
          </p:cNvPr>
          <p:cNvSpPr/>
          <p:nvPr/>
        </p:nvSpPr>
        <p:spPr>
          <a:xfrm>
            <a:off x="714697" y="4013905"/>
            <a:ext cx="776896" cy="768000"/>
          </a:xfrm>
          <a:prstGeom prst="ellipse">
            <a:avLst/>
          </a:prstGeom>
          <a:solidFill>
            <a:schemeClr val="accent1"/>
          </a:solidFill>
          <a:ln w="63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3000" dirty="0">
                <a:solidFill>
                  <a:schemeClr val="accent3"/>
                </a:solidFill>
                <a:latin typeface="Staatliches" pitchFamily="2" charset="0"/>
              </a:rPr>
              <a:t>4</a:t>
            </a:r>
          </a:p>
        </p:txBody>
      </p:sp>
      <mc:AlternateContent xmlns:mc="http://schemas.openxmlformats.org/markup-compatibility/2006" xmlns:a14="http://schemas.microsoft.com/office/drawing/2010/main">
        <mc:Choice Requires="a14">
          <p:sp>
            <p:nvSpPr>
              <p:cNvPr id="9" name="Subtitle 2">
                <a:extLst>
                  <a:ext uri="{FF2B5EF4-FFF2-40B4-BE49-F238E27FC236}">
                    <a16:creationId xmlns:a16="http://schemas.microsoft.com/office/drawing/2014/main" id="{F857C4B4-DD1F-6CD6-0C40-1A7D3B5E1A5F}"/>
                  </a:ext>
                </a:extLst>
              </p:cNvPr>
              <p:cNvSpPr txBox="1">
                <a:spLocks/>
              </p:cNvSpPr>
              <p:nvPr/>
            </p:nvSpPr>
            <p:spPr>
              <a:xfrm>
                <a:off x="1491590" y="4194743"/>
                <a:ext cx="7022392" cy="4063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1pPr>
                <a:lvl2pPr marL="914400" marR="0" lvl="1"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2pPr>
                <a:lvl3pPr marL="1371600" marR="0" lvl="2"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3pPr>
                <a:lvl4pPr marL="1828800" marR="0" lvl="3"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4pPr>
                <a:lvl5pPr marL="2286000" marR="0" lvl="4"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5pPr>
                <a:lvl6pPr marL="2743200" marR="0" lvl="5"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6pPr>
                <a:lvl7pPr marL="3200400" marR="0" lvl="6"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7pPr>
                <a:lvl8pPr marL="3657600" marR="0" lvl="7"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8pPr>
                <a:lvl9pPr marL="4114800" marR="0" lvl="8"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9pPr>
              </a:lstStyle>
              <a:p>
                <a:pPr marL="139700" indent="0">
                  <a:buNone/>
                </a:pPr>
                <a:r>
                  <a:rPr lang="en-CA" sz="1600" dirty="0">
                    <a:solidFill>
                      <a:schemeClr val="accent1">
                        <a:lumMod val="50000"/>
                      </a:schemeClr>
                    </a:solidFill>
                  </a:rPr>
                  <a:t>Complement</a:t>
                </a:r>
                <a:r>
                  <a:rPr lang="en-CA" sz="1600" dirty="0"/>
                  <a:t> – </a:t>
                </a:r>
                <a14:m>
                  <m:oMath xmlns:m="http://schemas.openxmlformats.org/officeDocument/2006/math">
                    <m:r>
                      <a:rPr lang="en-CA" sz="1600" i="1">
                        <a:latin typeface="Cambria Math" panose="02040503050406030204" pitchFamily="18" charset="0"/>
                      </a:rPr>
                      <m:t>𝑃</m:t>
                    </m:r>
                    <m:d>
                      <m:dPr>
                        <m:ctrlPr>
                          <a:rPr lang="en-CA" sz="1600" i="1">
                            <a:latin typeface="Cambria Math" panose="02040503050406030204" pitchFamily="18" charset="0"/>
                          </a:rPr>
                        </m:ctrlPr>
                      </m:dPr>
                      <m:e>
                        <m:r>
                          <a:rPr lang="en-CA" sz="1600" b="0" i="1" smtClean="0">
                            <a:latin typeface="Cambria Math" panose="02040503050406030204" pitchFamily="18" charset="0"/>
                          </a:rPr>
                          <m:t>𝐴</m:t>
                        </m:r>
                      </m:e>
                    </m:d>
                    <m:r>
                      <a:rPr lang="en-CA" sz="1600" b="0" i="1" smtClean="0">
                        <a:latin typeface="Cambria Math" panose="02040503050406030204" pitchFamily="18" charset="0"/>
                      </a:rPr>
                      <m:t>=1−</m:t>
                    </m:r>
                    <m:r>
                      <a:rPr lang="en-CA" sz="1600" b="0" i="1" smtClean="0">
                        <a:latin typeface="Cambria Math" panose="02040503050406030204" pitchFamily="18" charset="0"/>
                      </a:rPr>
                      <m:t>𝑃</m:t>
                    </m:r>
                    <m:r>
                      <a:rPr lang="en-CA" sz="1600" b="0" i="1" smtClean="0">
                        <a:latin typeface="Cambria Math" panose="02040503050406030204" pitchFamily="18" charset="0"/>
                      </a:rPr>
                      <m:t>(</m:t>
                    </m:r>
                    <m:acc>
                      <m:accPr>
                        <m:chr m:val="̅"/>
                        <m:ctrlPr>
                          <a:rPr lang="en-CA" sz="1600" b="0" i="1" smtClean="0">
                            <a:latin typeface="Cambria Math" panose="02040503050406030204" pitchFamily="18" charset="0"/>
                          </a:rPr>
                        </m:ctrlPr>
                      </m:accPr>
                      <m:e>
                        <m:r>
                          <a:rPr lang="en-CA" sz="1600" b="0" i="1" smtClean="0">
                            <a:latin typeface="Cambria Math" panose="02040503050406030204" pitchFamily="18" charset="0"/>
                          </a:rPr>
                          <m:t>𝐴</m:t>
                        </m:r>
                      </m:e>
                    </m:acc>
                    <m:r>
                      <a:rPr lang="en-CA" sz="1600" b="0" i="1" smtClean="0">
                        <a:latin typeface="Cambria Math" panose="02040503050406030204" pitchFamily="18" charset="0"/>
                      </a:rPr>
                      <m:t>)</m:t>
                    </m:r>
                  </m:oMath>
                </a14:m>
                <a:endParaRPr lang="en-CA" sz="1600" dirty="0"/>
              </a:p>
            </p:txBody>
          </p:sp>
        </mc:Choice>
        <mc:Fallback xmlns="">
          <p:sp>
            <p:nvSpPr>
              <p:cNvPr id="9" name="Subtitle 2">
                <a:extLst>
                  <a:ext uri="{FF2B5EF4-FFF2-40B4-BE49-F238E27FC236}">
                    <a16:creationId xmlns:a16="http://schemas.microsoft.com/office/drawing/2014/main" id="{F857C4B4-DD1F-6CD6-0C40-1A7D3B5E1A5F}"/>
                  </a:ext>
                </a:extLst>
              </p:cNvPr>
              <p:cNvSpPr txBox="1">
                <a:spLocks noRot="1" noChangeAspect="1" noMove="1" noResize="1" noEditPoints="1" noAdjustHandles="1" noChangeArrowheads="1" noChangeShapeType="1" noTextEdit="1"/>
              </p:cNvSpPr>
              <p:nvPr/>
            </p:nvSpPr>
            <p:spPr>
              <a:xfrm>
                <a:off x="1491590" y="4194743"/>
                <a:ext cx="7022392" cy="406324"/>
              </a:xfrm>
              <a:prstGeom prst="rect">
                <a:avLst/>
              </a:prstGeom>
              <a:blipFill>
                <a:blip r:embed="rId6"/>
                <a:stretch>
                  <a:fillRect b="-13433"/>
                </a:stretch>
              </a:blipFill>
              <a:ln>
                <a:noFill/>
              </a:ln>
            </p:spPr>
            <p:txBody>
              <a:bodyPr/>
              <a:lstStyle/>
              <a:p>
                <a:r>
                  <a:rPr lang="en-CA">
                    <a:noFill/>
                  </a:rPr>
                  <a:t> </a:t>
                </a:r>
              </a:p>
            </p:txBody>
          </p:sp>
        </mc:Fallback>
      </mc:AlternateContent>
    </p:spTree>
    <p:extLst>
      <p:ext uri="{BB962C8B-B14F-4D97-AF65-F5344CB8AC3E}">
        <p14:creationId xmlns:p14="http://schemas.microsoft.com/office/powerpoint/2010/main" val="3686246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E665E-52CE-CA10-25C0-1EE47A75DD83}"/>
              </a:ext>
            </a:extLst>
          </p:cNvPr>
          <p:cNvSpPr>
            <a:spLocks noGrp="1"/>
          </p:cNvSpPr>
          <p:nvPr>
            <p:ph type="title"/>
          </p:nvPr>
        </p:nvSpPr>
        <p:spPr>
          <a:solidFill>
            <a:schemeClr val="accent2"/>
          </a:solidFill>
        </p:spPr>
        <p:txBody>
          <a:bodyPr/>
          <a:lstStyle/>
          <a:p>
            <a:r>
              <a:rPr lang="en-CA" dirty="0"/>
              <a:t>Complement of an Event – de morgan’s laws</a:t>
            </a:r>
          </a:p>
        </p:txBody>
      </p:sp>
      <p:sp>
        <p:nvSpPr>
          <p:cNvPr id="3" name="Oval 2">
            <a:extLst>
              <a:ext uri="{FF2B5EF4-FFF2-40B4-BE49-F238E27FC236}">
                <a16:creationId xmlns:a16="http://schemas.microsoft.com/office/drawing/2014/main" id="{B0E47800-7279-96B6-6C0A-3847A4BBC796}"/>
              </a:ext>
            </a:extLst>
          </p:cNvPr>
          <p:cNvSpPr/>
          <p:nvPr/>
        </p:nvSpPr>
        <p:spPr>
          <a:xfrm>
            <a:off x="541263" y="1157913"/>
            <a:ext cx="776896" cy="768000"/>
          </a:xfrm>
          <a:prstGeom prst="ellipse">
            <a:avLst/>
          </a:prstGeom>
          <a:solidFill>
            <a:schemeClr val="accent1"/>
          </a:solidFill>
          <a:ln w="63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3000" dirty="0">
                <a:solidFill>
                  <a:schemeClr val="accent3"/>
                </a:solidFill>
                <a:latin typeface="Staatliches" pitchFamily="2" charset="0"/>
              </a:rPr>
              <a:t>A</a:t>
            </a:r>
          </a:p>
        </p:txBody>
      </p:sp>
      <p:sp>
        <p:nvSpPr>
          <p:cNvPr id="4" name="Oval 3">
            <a:extLst>
              <a:ext uri="{FF2B5EF4-FFF2-40B4-BE49-F238E27FC236}">
                <a16:creationId xmlns:a16="http://schemas.microsoft.com/office/drawing/2014/main" id="{48851DAD-2A61-3BE6-2972-962FB4897EF1}"/>
              </a:ext>
            </a:extLst>
          </p:cNvPr>
          <p:cNvSpPr/>
          <p:nvPr/>
        </p:nvSpPr>
        <p:spPr>
          <a:xfrm>
            <a:off x="4298633" y="1157913"/>
            <a:ext cx="776896" cy="768000"/>
          </a:xfrm>
          <a:prstGeom prst="ellipse">
            <a:avLst/>
          </a:prstGeom>
          <a:solidFill>
            <a:schemeClr val="accent1">
              <a:lumMod val="90000"/>
            </a:schemeClr>
          </a:solidFill>
          <a:ln w="63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3000" dirty="0">
                <a:solidFill>
                  <a:schemeClr val="accent3"/>
                </a:solidFill>
                <a:latin typeface="Staatliches" pitchFamily="2" charset="0"/>
              </a:rPr>
              <a:t>B</a:t>
            </a:r>
          </a:p>
        </p:txBody>
      </p:sp>
      <mc:AlternateContent xmlns:mc="http://schemas.openxmlformats.org/markup-compatibility/2006" xmlns:a14="http://schemas.microsoft.com/office/drawing/2010/main">
        <mc:Choice Requires="a14">
          <p:sp>
            <p:nvSpPr>
              <p:cNvPr id="7" name="Subtitle 2">
                <a:extLst>
                  <a:ext uri="{FF2B5EF4-FFF2-40B4-BE49-F238E27FC236}">
                    <a16:creationId xmlns:a16="http://schemas.microsoft.com/office/drawing/2014/main" id="{2728591E-3DCE-B164-F1A3-9BB0F169E8F8}"/>
                  </a:ext>
                </a:extLst>
              </p:cNvPr>
              <p:cNvSpPr txBox="1">
                <a:spLocks/>
              </p:cNvSpPr>
              <p:nvPr/>
            </p:nvSpPr>
            <p:spPr>
              <a:xfrm>
                <a:off x="1238643" y="1338751"/>
                <a:ext cx="3059990" cy="40632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1pPr>
                <a:lvl2pPr marL="914400" marR="0" lvl="1"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2pPr>
                <a:lvl3pPr marL="1371600" marR="0" lvl="2"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3pPr>
                <a:lvl4pPr marL="1828800" marR="0" lvl="3"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4pPr>
                <a:lvl5pPr marL="2286000" marR="0" lvl="4"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5pPr>
                <a:lvl6pPr marL="2743200" marR="0" lvl="5"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6pPr>
                <a:lvl7pPr marL="3200400" marR="0" lvl="6"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7pPr>
                <a:lvl8pPr marL="3657600" marR="0" lvl="7"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8pPr>
                <a:lvl9pPr marL="4114800" marR="0" lvl="8"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9pPr>
              </a:lstStyle>
              <a:p>
                <a:pPr marL="139700" indent="0" algn="ctr">
                  <a:buNone/>
                </a:pPr>
                <a14:m>
                  <m:oMath xmlns:m="http://schemas.openxmlformats.org/officeDocument/2006/math">
                    <m:acc>
                      <m:accPr>
                        <m:chr m:val="̅"/>
                        <m:ctrlPr>
                          <a:rPr lang="en-CA" sz="2400" i="1" smtClean="0">
                            <a:latin typeface="Cambria Math" panose="02040503050406030204" pitchFamily="18" charset="0"/>
                          </a:rPr>
                        </m:ctrlPr>
                      </m:accPr>
                      <m:e>
                        <m:r>
                          <a:rPr lang="en-CA" sz="2400" b="0" i="1" smtClean="0">
                            <a:latin typeface="Cambria Math" panose="02040503050406030204" pitchFamily="18" charset="0"/>
                          </a:rPr>
                          <m:t>𝐴</m:t>
                        </m:r>
                        <m:r>
                          <a:rPr lang="en-CA" sz="2400" b="0" i="1" smtClean="0">
                            <a:latin typeface="Cambria Math" panose="02040503050406030204" pitchFamily="18" charset="0"/>
                          </a:rPr>
                          <m:t>∪</m:t>
                        </m:r>
                        <m:r>
                          <a:rPr lang="en-CA" sz="2400" b="0" i="1" smtClean="0">
                            <a:latin typeface="Cambria Math" panose="02040503050406030204" pitchFamily="18" charset="0"/>
                          </a:rPr>
                          <m:t>𝐵</m:t>
                        </m:r>
                      </m:e>
                    </m:acc>
                    <m:r>
                      <a:rPr lang="en-CA" sz="2400" b="0" i="1" smtClean="0">
                        <a:latin typeface="Cambria Math" panose="02040503050406030204" pitchFamily="18" charset="0"/>
                      </a:rPr>
                      <m:t>=</m:t>
                    </m:r>
                    <m:acc>
                      <m:accPr>
                        <m:chr m:val="̅"/>
                        <m:ctrlPr>
                          <a:rPr lang="en-CA" sz="2400" b="0" i="1" smtClean="0">
                            <a:latin typeface="Cambria Math" panose="02040503050406030204" pitchFamily="18" charset="0"/>
                          </a:rPr>
                        </m:ctrlPr>
                      </m:accPr>
                      <m:e>
                        <m:r>
                          <a:rPr lang="en-CA" sz="2400" b="0" i="1" smtClean="0">
                            <a:latin typeface="Cambria Math" panose="02040503050406030204" pitchFamily="18" charset="0"/>
                          </a:rPr>
                          <m:t>𝐴</m:t>
                        </m:r>
                      </m:e>
                    </m:acc>
                    <m:r>
                      <a:rPr lang="en-CA" sz="2400" b="0" i="1" smtClean="0">
                        <a:latin typeface="Cambria Math" panose="02040503050406030204" pitchFamily="18" charset="0"/>
                      </a:rPr>
                      <m:t>∩</m:t>
                    </m:r>
                    <m:acc>
                      <m:accPr>
                        <m:chr m:val="̅"/>
                        <m:ctrlPr>
                          <a:rPr lang="en-CA" sz="2400" b="0" i="1" smtClean="0">
                            <a:latin typeface="Cambria Math" panose="02040503050406030204" pitchFamily="18" charset="0"/>
                          </a:rPr>
                        </m:ctrlPr>
                      </m:accPr>
                      <m:e>
                        <m:r>
                          <a:rPr lang="en-CA" sz="2400" b="0" i="1" smtClean="0">
                            <a:latin typeface="Cambria Math" panose="02040503050406030204" pitchFamily="18" charset="0"/>
                          </a:rPr>
                          <m:t>𝐵</m:t>
                        </m:r>
                      </m:e>
                    </m:acc>
                    <m:r>
                      <a:rPr lang="en-CA" sz="2400" b="0" i="1" smtClean="0">
                        <a:latin typeface="Cambria Math" panose="02040503050406030204" pitchFamily="18" charset="0"/>
                      </a:rPr>
                      <m:t> </m:t>
                    </m:r>
                  </m:oMath>
                </a14:m>
                <a:r>
                  <a:rPr lang="en-CA" sz="2400" dirty="0"/>
                  <a:t> </a:t>
                </a:r>
              </a:p>
            </p:txBody>
          </p:sp>
        </mc:Choice>
        <mc:Fallback xmlns="">
          <p:sp>
            <p:nvSpPr>
              <p:cNvPr id="7" name="Subtitle 2">
                <a:extLst>
                  <a:ext uri="{FF2B5EF4-FFF2-40B4-BE49-F238E27FC236}">
                    <a16:creationId xmlns:a16="http://schemas.microsoft.com/office/drawing/2014/main" id="{2728591E-3DCE-B164-F1A3-9BB0F169E8F8}"/>
                  </a:ext>
                </a:extLst>
              </p:cNvPr>
              <p:cNvSpPr txBox="1">
                <a:spLocks noRot="1" noChangeAspect="1" noMove="1" noResize="1" noEditPoints="1" noAdjustHandles="1" noChangeArrowheads="1" noChangeShapeType="1" noTextEdit="1"/>
              </p:cNvSpPr>
              <p:nvPr/>
            </p:nvSpPr>
            <p:spPr>
              <a:xfrm>
                <a:off x="1238643" y="1338751"/>
                <a:ext cx="3059990" cy="406324"/>
              </a:xfrm>
              <a:prstGeom prst="rect">
                <a:avLst/>
              </a:prstGeom>
              <a:blipFill>
                <a:blip r:embed="rId2"/>
                <a:stretch>
                  <a:fillRect b="-4545"/>
                </a:stretch>
              </a:blipFill>
              <a:ln>
                <a:no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Subtitle 2">
                <a:extLst>
                  <a:ext uri="{FF2B5EF4-FFF2-40B4-BE49-F238E27FC236}">
                    <a16:creationId xmlns:a16="http://schemas.microsoft.com/office/drawing/2014/main" id="{94DF1328-2325-084B-85BD-AD66397D81A3}"/>
                  </a:ext>
                </a:extLst>
              </p:cNvPr>
              <p:cNvSpPr txBox="1">
                <a:spLocks/>
              </p:cNvSpPr>
              <p:nvPr/>
            </p:nvSpPr>
            <p:spPr>
              <a:xfrm>
                <a:off x="4996013" y="1338751"/>
                <a:ext cx="3059991" cy="40632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1pPr>
                <a:lvl2pPr marL="914400" marR="0" lvl="1"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2pPr>
                <a:lvl3pPr marL="1371600" marR="0" lvl="2"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3pPr>
                <a:lvl4pPr marL="1828800" marR="0" lvl="3"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4pPr>
                <a:lvl5pPr marL="2286000" marR="0" lvl="4"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5pPr>
                <a:lvl6pPr marL="2743200" marR="0" lvl="5"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6pPr>
                <a:lvl7pPr marL="3200400" marR="0" lvl="6"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7pPr>
                <a:lvl8pPr marL="3657600" marR="0" lvl="7"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8pPr>
                <a:lvl9pPr marL="4114800" marR="0" lvl="8"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9pPr>
              </a:lstStyle>
              <a:p>
                <a:pPr marL="139700" indent="0" algn="ctr">
                  <a:buNone/>
                </a:pPr>
                <a14:m>
                  <m:oMath xmlns:m="http://schemas.openxmlformats.org/officeDocument/2006/math">
                    <m:acc>
                      <m:accPr>
                        <m:chr m:val="̅"/>
                        <m:ctrlPr>
                          <a:rPr lang="en-CA" sz="2400" i="1" smtClean="0">
                            <a:latin typeface="Cambria Math" panose="02040503050406030204" pitchFamily="18" charset="0"/>
                          </a:rPr>
                        </m:ctrlPr>
                      </m:accPr>
                      <m:e>
                        <m:r>
                          <a:rPr lang="en-CA" sz="2400" i="1">
                            <a:latin typeface="Cambria Math" panose="02040503050406030204" pitchFamily="18" charset="0"/>
                          </a:rPr>
                          <m:t>𝐴</m:t>
                        </m:r>
                        <m:r>
                          <a:rPr lang="en-CA" sz="2400" b="0" i="1" smtClean="0">
                            <a:latin typeface="Cambria Math" panose="02040503050406030204" pitchFamily="18" charset="0"/>
                          </a:rPr>
                          <m:t>∩</m:t>
                        </m:r>
                        <m:r>
                          <a:rPr lang="en-CA" sz="2400" i="1">
                            <a:latin typeface="Cambria Math" panose="02040503050406030204" pitchFamily="18" charset="0"/>
                          </a:rPr>
                          <m:t>𝐵</m:t>
                        </m:r>
                      </m:e>
                    </m:acc>
                    <m:r>
                      <a:rPr lang="en-CA" sz="2400" i="1">
                        <a:latin typeface="Cambria Math" panose="02040503050406030204" pitchFamily="18" charset="0"/>
                      </a:rPr>
                      <m:t>=</m:t>
                    </m:r>
                    <m:acc>
                      <m:accPr>
                        <m:chr m:val="̅"/>
                        <m:ctrlPr>
                          <a:rPr lang="en-CA" sz="2400" i="1">
                            <a:latin typeface="Cambria Math" panose="02040503050406030204" pitchFamily="18" charset="0"/>
                          </a:rPr>
                        </m:ctrlPr>
                      </m:accPr>
                      <m:e>
                        <m:r>
                          <a:rPr lang="en-CA" sz="2400" i="1">
                            <a:latin typeface="Cambria Math" panose="02040503050406030204" pitchFamily="18" charset="0"/>
                          </a:rPr>
                          <m:t>𝐴</m:t>
                        </m:r>
                      </m:e>
                    </m:acc>
                    <m:r>
                      <a:rPr lang="en-CA" sz="2400" b="0" i="1" smtClean="0">
                        <a:latin typeface="Cambria Math" panose="02040503050406030204" pitchFamily="18" charset="0"/>
                      </a:rPr>
                      <m:t>∪</m:t>
                    </m:r>
                    <m:acc>
                      <m:accPr>
                        <m:chr m:val="̅"/>
                        <m:ctrlPr>
                          <a:rPr lang="en-CA" sz="2400" i="1">
                            <a:latin typeface="Cambria Math" panose="02040503050406030204" pitchFamily="18" charset="0"/>
                          </a:rPr>
                        </m:ctrlPr>
                      </m:accPr>
                      <m:e>
                        <m:r>
                          <a:rPr lang="en-CA" sz="2400" i="1">
                            <a:latin typeface="Cambria Math" panose="02040503050406030204" pitchFamily="18" charset="0"/>
                          </a:rPr>
                          <m:t>𝐵</m:t>
                        </m:r>
                      </m:e>
                    </m:acc>
                    <m:r>
                      <a:rPr lang="en-CA" sz="2400" i="1">
                        <a:latin typeface="Cambria Math" panose="02040503050406030204" pitchFamily="18" charset="0"/>
                      </a:rPr>
                      <m:t> </m:t>
                    </m:r>
                  </m:oMath>
                </a14:m>
                <a:r>
                  <a:rPr lang="en-CA" sz="2400" dirty="0"/>
                  <a:t> </a:t>
                </a:r>
              </a:p>
            </p:txBody>
          </p:sp>
        </mc:Choice>
        <mc:Fallback xmlns="">
          <p:sp>
            <p:nvSpPr>
              <p:cNvPr id="8" name="Subtitle 2">
                <a:extLst>
                  <a:ext uri="{FF2B5EF4-FFF2-40B4-BE49-F238E27FC236}">
                    <a16:creationId xmlns:a16="http://schemas.microsoft.com/office/drawing/2014/main" id="{94DF1328-2325-084B-85BD-AD66397D81A3}"/>
                  </a:ext>
                </a:extLst>
              </p:cNvPr>
              <p:cNvSpPr txBox="1">
                <a:spLocks noRot="1" noChangeAspect="1" noMove="1" noResize="1" noEditPoints="1" noAdjustHandles="1" noChangeArrowheads="1" noChangeShapeType="1" noTextEdit="1"/>
              </p:cNvSpPr>
              <p:nvPr/>
            </p:nvSpPr>
            <p:spPr>
              <a:xfrm>
                <a:off x="4996013" y="1338751"/>
                <a:ext cx="3059991" cy="406324"/>
              </a:xfrm>
              <a:prstGeom prst="rect">
                <a:avLst/>
              </a:prstGeom>
              <a:blipFill>
                <a:blip r:embed="rId3"/>
                <a:stretch>
                  <a:fillRect b="-4545"/>
                </a:stretch>
              </a:blipFill>
              <a:ln>
                <a:noFill/>
              </a:ln>
            </p:spPr>
            <p:txBody>
              <a:bodyPr/>
              <a:lstStyle/>
              <a:p>
                <a:r>
                  <a:rPr lang="en-CA">
                    <a:noFill/>
                  </a:rPr>
                  <a:t> </a:t>
                </a:r>
              </a:p>
            </p:txBody>
          </p:sp>
        </mc:Fallback>
      </mc:AlternateContent>
      <p:pic>
        <p:nvPicPr>
          <p:cNvPr id="1026" name="Picture 2" descr="demorganlaw3a">
            <a:extLst>
              <a:ext uri="{FF2B5EF4-FFF2-40B4-BE49-F238E27FC236}">
                <a16:creationId xmlns:a16="http://schemas.microsoft.com/office/drawing/2014/main" id="{154E9FAB-772D-1BCC-49C9-EDCE659C702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789" t="69919" r="35308" b="6033"/>
          <a:stretch/>
        </p:blipFill>
        <p:spPr bwMode="auto">
          <a:xfrm>
            <a:off x="5075529" y="2025826"/>
            <a:ext cx="2696562" cy="17458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morganlaw6">
            <a:extLst>
              <a:ext uri="{FF2B5EF4-FFF2-40B4-BE49-F238E27FC236}">
                <a16:creationId xmlns:a16="http://schemas.microsoft.com/office/drawing/2014/main" id="{E9939B4A-3CC3-A03B-C025-EFAF9FE670D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585" t="69585" r="18324" b="5045"/>
          <a:stretch/>
        </p:blipFill>
        <p:spPr bwMode="auto">
          <a:xfrm>
            <a:off x="1318159" y="2025826"/>
            <a:ext cx="2696562" cy="173393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C9E08BC0-56E2-6318-A431-F224BE20A4D4}"/>
              </a:ext>
            </a:extLst>
          </p:cNvPr>
          <p:cNvGrpSpPr/>
          <p:nvPr/>
        </p:nvGrpSpPr>
        <p:grpSpPr>
          <a:xfrm>
            <a:off x="8394461" y="659465"/>
            <a:ext cx="215065" cy="191069"/>
            <a:chOff x="8401880" y="657705"/>
            <a:chExt cx="215065" cy="191069"/>
          </a:xfrm>
          <a:solidFill>
            <a:schemeClr val="accent3"/>
          </a:solidFill>
        </p:grpSpPr>
        <p:sp>
          <p:nvSpPr>
            <p:cNvPr id="9" name="Isosceles Triangle 8">
              <a:hlinkClick r:id="rId6" action="ppaction://hlinksldjump"/>
              <a:extLst>
                <a:ext uri="{FF2B5EF4-FFF2-40B4-BE49-F238E27FC236}">
                  <a16:creationId xmlns:a16="http://schemas.microsoft.com/office/drawing/2014/main" id="{5D80D67E-D090-421F-87EC-B73B8A50169B}"/>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Isosceles Triangle 10">
              <a:hlinkClick r:id="rId6" action="ppaction://hlinksldjump"/>
              <a:extLst>
                <a:ext uri="{FF2B5EF4-FFF2-40B4-BE49-F238E27FC236}">
                  <a16:creationId xmlns:a16="http://schemas.microsoft.com/office/drawing/2014/main" id="{C88F15A2-54F6-3809-B9E0-C816C9031A82}"/>
                </a:ext>
              </a:extLst>
            </p:cNvPr>
            <p:cNvSpPr/>
            <p:nvPr/>
          </p:nvSpPr>
          <p:spPr>
            <a:xfrm rot="5400000">
              <a:off x="8473639"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802176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E04AB-0225-91CC-0CAA-FC349F8CF237}"/>
              </a:ext>
            </a:extLst>
          </p:cNvPr>
          <p:cNvSpPr>
            <a:spLocks noGrp="1"/>
          </p:cNvSpPr>
          <p:nvPr>
            <p:ph type="title"/>
          </p:nvPr>
        </p:nvSpPr>
        <p:spPr>
          <a:solidFill>
            <a:schemeClr val="accent2"/>
          </a:solidFill>
        </p:spPr>
        <p:txBody>
          <a:bodyPr/>
          <a:lstStyle/>
          <a:p>
            <a:r>
              <a:rPr lang="en-CA" dirty="0"/>
              <a:t>Probability of the Unison of Events</a:t>
            </a:r>
          </a:p>
        </p:txBody>
      </p:sp>
      <p:grpSp>
        <p:nvGrpSpPr>
          <p:cNvPr id="8" name="Group 7">
            <a:extLst>
              <a:ext uri="{FF2B5EF4-FFF2-40B4-BE49-F238E27FC236}">
                <a16:creationId xmlns:a16="http://schemas.microsoft.com/office/drawing/2014/main" id="{C9DD7C96-6CB1-AE8C-33B7-EA5532C9632B}"/>
              </a:ext>
            </a:extLst>
          </p:cNvPr>
          <p:cNvGrpSpPr/>
          <p:nvPr/>
        </p:nvGrpSpPr>
        <p:grpSpPr>
          <a:xfrm>
            <a:off x="4376929" y="1451981"/>
            <a:ext cx="4047072" cy="2865637"/>
            <a:chOff x="4812631" y="1527608"/>
            <a:chExt cx="3611369" cy="2865637"/>
          </a:xfrm>
        </p:grpSpPr>
        <p:sp>
          <p:nvSpPr>
            <p:cNvPr id="9" name="Title 1">
              <a:extLst>
                <a:ext uri="{FF2B5EF4-FFF2-40B4-BE49-F238E27FC236}">
                  <a16:creationId xmlns:a16="http://schemas.microsoft.com/office/drawing/2014/main" id="{F107DFA9-AC8E-50C8-3192-09387FF9385F}"/>
                </a:ext>
              </a:extLst>
            </p:cNvPr>
            <p:cNvSpPr txBox="1">
              <a:spLocks/>
            </p:cNvSpPr>
            <p:nvPr/>
          </p:nvSpPr>
          <p:spPr>
            <a:xfrm>
              <a:off x="4812631" y="1527608"/>
              <a:ext cx="3611369" cy="606000"/>
            </a:xfrm>
            <a:prstGeom prst="rect">
              <a:avLst/>
            </a:prstGeom>
            <a:solidFill>
              <a:schemeClr val="accent1"/>
            </a:solidFill>
            <a:ln w="9525"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500"/>
                <a:buFont typeface="Staatliches"/>
                <a:buNone/>
                <a:defRPr sz="3000" b="0" i="0" u="none" strike="noStrike" cap="none">
                  <a:solidFill>
                    <a:schemeClr val="accent3"/>
                  </a:solidFill>
                  <a:latin typeface="Staatliches"/>
                  <a:ea typeface="Staatliches"/>
                  <a:cs typeface="Staatliches"/>
                  <a:sym typeface="Staatliches"/>
                </a:defRPr>
              </a:lvl1pPr>
              <a:lvl2pPr marR="0" lvl="1"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2pPr>
              <a:lvl3pPr marR="0" lvl="2"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3pPr>
              <a:lvl4pPr marR="0" lvl="3"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4pPr>
              <a:lvl5pPr marR="0" lvl="4"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5pPr>
              <a:lvl6pPr marR="0" lvl="5"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6pPr>
              <a:lvl7pPr marR="0" lvl="6"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7pPr>
              <a:lvl8pPr marR="0" lvl="7"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8pPr>
              <a:lvl9pPr marR="0" lvl="8"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9pPr>
            </a:lstStyle>
            <a:p>
              <a:r>
                <a:rPr lang="en-CA" sz="2800" dirty="0"/>
                <a:t>Unison of 3 events</a:t>
              </a:r>
            </a:p>
          </p:txBody>
        </p:sp>
        <mc:AlternateContent xmlns:mc="http://schemas.openxmlformats.org/markup-compatibility/2006" xmlns:a14="http://schemas.microsoft.com/office/drawing/2010/main">
          <mc:Choice Requires="a14">
            <p:sp>
              <p:nvSpPr>
                <p:cNvPr id="10" name="Subtitle 2">
                  <a:extLst>
                    <a:ext uri="{FF2B5EF4-FFF2-40B4-BE49-F238E27FC236}">
                      <a16:creationId xmlns:a16="http://schemas.microsoft.com/office/drawing/2014/main" id="{880B35EB-5747-4C24-6A55-D9C7B75319A4}"/>
                    </a:ext>
                  </a:extLst>
                </p:cNvPr>
                <p:cNvSpPr txBox="1">
                  <a:spLocks/>
                </p:cNvSpPr>
                <p:nvPr/>
              </p:nvSpPr>
              <p:spPr>
                <a:xfrm>
                  <a:off x="4812631" y="2133609"/>
                  <a:ext cx="3611369" cy="2259636"/>
                </a:xfrm>
                <a:prstGeom prst="rect">
                  <a:avLst/>
                </a:prstGeom>
                <a:solidFill>
                  <a:schemeClr val="tx1"/>
                </a:solidFill>
                <a:ln>
                  <a:solidFill>
                    <a:schemeClr val="accent4"/>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1pPr>
                  <a:lvl2pPr marL="914400" marR="0" lvl="1"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2pPr>
                  <a:lvl3pPr marL="1371600" marR="0" lvl="2"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3pPr>
                  <a:lvl4pPr marL="1828800" marR="0" lvl="3"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4pPr>
                  <a:lvl5pPr marL="2286000" marR="0" lvl="4"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5pPr>
                  <a:lvl6pPr marL="2743200" marR="0" lvl="5"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6pPr>
                  <a:lvl7pPr marL="3200400" marR="0" lvl="6"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7pPr>
                  <a:lvl8pPr marL="3657600" marR="0" lvl="7"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8pPr>
                  <a:lvl9pPr marL="4114800" marR="0" lvl="8"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9pPr>
                </a:lstStyle>
                <a:p>
                  <a:pPr marL="139700" indent="0">
                    <a:buNone/>
                  </a:pPr>
                  <a14:m>
                    <m:oMath xmlns:m="http://schemas.openxmlformats.org/officeDocument/2006/math">
                      <m:r>
                        <a:rPr lang="en-CA" sz="1600" i="1">
                          <a:latin typeface="Cambria Math" panose="02040503050406030204" pitchFamily="18" charset="0"/>
                        </a:rPr>
                        <m:t>𝑃</m:t>
                      </m:r>
                      <m:d>
                        <m:dPr>
                          <m:ctrlPr>
                            <a:rPr lang="en-CA" sz="1600" i="1">
                              <a:latin typeface="Cambria Math" panose="02040503050406030204" pitchFamily="18" charset="0"/>
                            </a:rPr>
                          </m:ctrlPr>
                        </m:dPr>
                        <m:e>
                          <m:r>
                            <a:rPr lang="en-CA" sz="1600" i="1">
                              <a:latin typeface="Cambria Math" panose="02040503050406030204" pitchFamily="18" charset="0"/>
                            </a:rPr>
                            <m:t>𝐴</m:t>
                          </m:r>
                          <m:r>
                            <a:rPr lang="en-CA" sz="1600" i="1">
                              <a:latin typeface="Cambria Math" panose="02040503050406030204" pitchFamily="18" charset="0"/>
                            </a:rPr>
                            <m:t>∪</m:t>
                          </m:r>
                          <m:r>
                            <a:rPr lang="en-CA" sz="1600" i="1">
                              <a:latin typeface="Cambria Math" panose="02040503050406030204" pitchFamily="18" charset="0"/>
                            </a:rPr>
                            <m:t>𝐵</m:t>
                          </m:r>
                          <m:r>
                            <a:rPr lang="en-CA" sz="1600" i="1">
                              <a:latin typeface="Cambria Math" panose="02040503050406030204" pitchFamily="18" charset="0"/>
                            </a:rPr>
                            <m:t>∪</m:t>
                          </m:r>
                          <m:r>
                            <a:rPr lang="en-CA" sz="1600" i="1">
                              <a:latin typeface="Cambria Math" panose="02040503050406030204" pitchFamily="18" charset="0"/>
                            </a:rPr>
                            <m:t>𝐶</m:t>
                          </m:r>
                        </m:e>
                      </m:d>
                      <m:r>
                        <a:rPr lang="en-CA" sz="1600" i="1">
                          <a:latin typeface="Cambria Math" panose="02040503050406030204" pitchFamily="18" charset="0"/>
                        </a:rPr>
                        <m:t>=</m:t>
                      </m:r>
                      <m:r>
                        <a:rPr lang="en-CA" sz="1600" i="1">
                          <a:latin typeface="Cambria Math" panose="02040503050406030204" pitchFamily="18" charset="0"/>
                        </a:rPr>
                        <m:t>𝑃</m:t>
                      </m:r>
                      <m:d>
                        <m:dPr>
                          <m:ctrlPr>
                            <a:rPr lang="en-CA" sz="1600" i="1">
                              <a:latin typeface="Cambria Math" panose="02040503050406030204" pitchFamily="18" charset="0"/>
                            </a:rPr>
                          </m:ctrlPr>
                        </m:dPr>
                        <m:e>
                          <m:r>
                            <a:rPr lang="en-CA" sz="1600" i="1">
                              <a:latin typeface="Cambria Math" panose="02040503050406030204" pitchFamily="18" charset="0"/>
                            </a:rPr>
                            <m:t>𝐴</m:t>
                          </m:r>
                        </m:e>
                      </m:d>
                      <m:r>
                        <a:rPr lang="en-CA" sz="1600" i="1">
                          <a:latin typeface="Cambria Math" panose="02040503050406030204" pitchFamily="18" charset="0"/>
                        </a:rPr>
                        <m:t>+</m:t>
                      </m:r>
                      <m:r>
                        <a:rPr lang="en-CA" sz="1600" i="1">
                          <a:latin typeface="Cambria Math" panose="02040503050406030204" pitchFamily="18" charset="0"/>
                        </a:rPr>
                        <m:t>𝑃</m:t>
                      </m:r>
                      <m:d>
                        <m:dPr>
                          <m:ctrlPr>
                            <a:rPr lang="en-CA" sz="1600" i="1">
                              <a:latin typeface="Cambria Math" panose="02040503050406030204" pitchFamily="18" charset="0"/>
                            </a:rPr>
                          </m:ctrlPr>
                        </m:dPr>
                        <m:e>
                          <m:r>
                            <a:rPr lang="en-CA" sz="1600" i="1">
                              <a:latin typeface="Cambria Math" panose="02040503050406030204" pitchFamily="18" charset="0"/>
                            </a:rPr>
                            <m:t>𝐵</m:t>
                          </m:r>
                        </m:e>
                      </m:d>
                      <m:r>
                        <a:rPr lang="en-CA" sz="1600" i="1">
                          <a:latin typeface="Cambria Math" panose="02040503050406030204" pitchFamily="18" charset="0"/>
                        </a:rPr>
                        <m:t>+</m:t>
                      </m:r>
                      <m:r>
                        <a:rPr lang="en-CA" sz="1600" i="1">
                          <a:latin typeface="Cambria Math" panose="02040503050406030204" pitchFamily="18" charset="0"/>
                        </a:rPr>
                        <m:t>𝑃</m:t>
                      </m:r>
                      <m:d>
                        <m:dPr>
                          <m:ctrlPr>
                            <a:rPr lang="en-CA" sz="1600" i="1">
                              <a:latin typeface="Cambria Math" panose="02040503050406030204" pitchFamily="18" charset="0"/>
                            </a:rPr>
                          </m:ctrlPr>
                        </m:dPr>
                        <m:e>
                          <m:r>
                            <a:rPr lang="en-CA" sz="1600" i="1">
                              <a:latin typeface="Cambria Math" panose="02040503050406030204" pitchFamily="18" charset="0"/>
                            </a:rPr>
                            <m:t>𝐶</m:t>
                          </m:r>
                        </m:e>
                      </m:d>
                      <m:r>
                        <a:rPr lang="en-CA" sz="1600" i="1">
                          <a:latin typeface="Cambria Math" panose="02040503050406030204" pitchFamily="18" charset="0"/>
                        </a:rPr>
                        <m:t>−</m:t>
                      </m:r>
                      <m:d>
                        <m:dPr>
                          <m:ctrlPr>
                            <a:rPr lang="en-CA" sz="1600" i="1">
                              <a:latin typeface="Cambria Math" panose="02040503050406030204" pitchFamily="18" charset="0"/>
                            </a:rPr>
                          </m:ctrlPr>
                        </m:dPr>
                        <m:e>
                          <m:r>
                            <a:rPr lang="en-CA" sz="1600" i="1">
                              <a:latin typeface="Cambria Math" panose="02040503050406030204" pitchFamily="18" charset="0"/>
                            </a:rPr>
                            <m:t>𝑃</m:t>
                          </m:r>
                          <m:d>
                            <m:dPr>
                              <m:ctrlPr>
                                <a:rPr lang="en-CA" sz="1600" i="1">
                                  <a:latin typeface="Cambria Math" panose="02040503050406030204" pitchFamily="18" charset="0"/>
                                </a:rPr>
                              </m:ctrlPr>
                            </m:dPr>
                            <m:e>
                              <m:r>
                                <a:rPr lang="en-CA" sz="1600" i="1">
                                  <a:latin typeface="Cambria Math" panose="02040503050406030204" pitchFamily="18" charset="0"/>
                                </a:rPr>
                                <m:t>𝐴𝐵</m:t>
                              </m:r>
                            </m:e>
                          </m:d>
                          <m:r>
                            <a:rPr lang="en-CA" sz="1600" i="1">
                              <a:latin typeface="Cambria Math" panose="02040503050406030204" pitchFamily="18" charset="0"/>
                            </a:rPr>
                            <m:t>+</m:t>
                          </m:r>
                          <m:r>
                            <a:rPr lang="en-CA" sz="1600" i="1">
                              <a:latin typeface="Cambria Math" panose="02040503050406030204" pitchFamily="18" charset="0"/>
                            </a:rPr>
                            <m:t>𝑃</m:t>
                          </m:r>
                          <m:d>
                            <m:dPr>
                              <m:ctrlPr>
                                <a:rPr lang="en-CA" sz="1600" i="1">
                                  <a:latin typeface="Cambria Math" panose="02040503050406030204" pitchFamily="18" charset="0"/>
                                </a:rPr>
                              </m:ctrlPr>
                            </m:dPr>
                            <m:e>
                              <m:r>
                                <a:rPr lang="en-CA" sz="1600" i="1">
                                  <a:latin typeface="Cambria Math" panose="02040503050406030204" pitchFamily="18" charset="0"/>
                                </a:rPr>
                                <m:t>𝐴𝐶</m:t>
                              </m:r>
                            </m:e>
                          </m:d>
                          <m:r>
                            <a:rPr lang="en-CA" sz="1600" i="1">
                              <a:latin typeface="Cambria Math" panose="02040503050406030204" pitchFamily="18" charset="0"/>
                            </a:rPr>
                            <m:t>+</m:t>
                          </m:r>
                          <m:r>
                            <a:rPr lang="en-CA" sz="1600" i="1">
                              <a:latin typeface="Cambria Math" panose="02040503050406030204" pitchFamily="18" charset="0"/>
                            </a:rPr>
                            <m:t>𝑃</m:t>
                          </m:r>
                          <m:d>
                            <m:dPr>
                              <m:ctrlPr>
                                <a:rPr lang="en-CA" sz="1600" i="1">
                                  <a:latin typeface="Cambria Math" panose="02040503050406030204" pitchFamily="18" charset="0"/>
                                </a:rPr>
                              </m:ctrlPr>
                            </m:dPr>
                            <m:e>
                              <m:r>
                                <a:rPr lang="en-CA" sz="1600" i="1">
                                  <a:latin typeface="Cambria Math" panose="02040503050406030204" pitchFamily="18" charset="0"/>
                                </a:rPr>
                                <m:t>𝐵𝐶</m:t>
                              </m:r>
                            </m:e>
                          </m:d>
                        </m:e>
                      </m:d>
                      <m:r>
                        <a:rPr lang="en-CA" sz="1600" i="1">
                          <a:latin typeface="Cambria Math" panose="02040503050406030204" pitchFamily="18" charset="0"/>
                        </a:rPr>
                        <m:t>+</m:t>
                      </m:r>
                      <m:r>
                        <a:rPr lang="en-CA" sz="1600" i="1">
                          <a:latin typeface="Cambria Math" panose="02040503050406030204" pitchFamily="18" charset="0"/>
                        </a:rPr>
                        <m:t>𝑃</m:t>
                      </m:r>
                      <m:r>
                        <a:rPr lang="en-CA" sz="1600" i="1">
                          <a:latin typeface="Cambria Math" panose="02040503050406030204" pitchFamily="18" charset="0"/>
                        </a:rPr>
                        <m:t>(</m:t>
                      </m:r>
                      <m:r>
                        <a:rPr lang="en-CA" sz="1600" i="1">
                          <a:latin typeface="Cambria Math" panose="02040503050406030204" pitchFamily="18" charset="0"/>
                        </a:rPr>
                        <m:t>𝐴𝐵𝐶</m:t>
                      </m:r>
                      <m:r>
                        <a:rPr lang="en-CA" sz="1600" i="1">
                          <a:latin typeface="Cambria Math" panose="02040503050406030204" pitchFamily="18" charset="0"/>
                        </a:rPr>
                        <m:t>)</m:t>
                      </m:r>
                    </m:oMath>
                  </a14:m>
                  <a:r>
                    <a:rPr lang="en-US" sz="1600" dirty="0"/>
                    <a:t> </a:t>
                  </a:r>
                </a:p>
                <a:p>
                  <a:pPr marL="139700" indent="0">
                    <a:buNone/>
                  </a:pPr>
                  <a:endParaRPr lang="en-CA" dirty="0"/>
                </a:p>
                <a:p>
                  <a:pPr marL="139700" indent="0">
                    <a:buNone/>
                  </a:pPr>
                  <a:r>
                    <a:rPr lang="en-CA" i="1" dirty="0"/>
                    <a:t>Example</a:t>
                  </a:r>
                  <a:r>
                    <a:rPr lang="en-CA" dirty="0"/>
                    <a:t>. What is the probability that a chosen student has </a:t>
                  </a:r>
                  <a:r>
                    <a:rPr lang="en-CA" dirty="0">
                      <a:solidFill>
                        <a:schemeClr val="accent2">
                          <a:lumMod val="75000"/>
                        </a:schemeClr>
                      </a:solidFill>
                    </a:rPr>
                    <a:t>blue eyes</a:t>
                  </a:r>
                  <a:r>
                    <a:rPr lang="en-CA" dirty="0"/>
                    <a:t>, a </a:t>
                  </a:r>
                  <a:r>
                    <a:rPr lang="en-CA" dirty="0">
                      <a:solidFill>
                        <a:schemeClr val="accent2">
                          <a:lumMod val="75000"/>
                        </a:schemeClr>
                      </a:solidFill>
                    </a:rPr>
                    <a:t>brown bag </a:t>
                  </a:r>
                  <a:r>
                    <a:rPr lang="en-CA" dirty="0"/>
                    <a:t>and a </a:t>
                  </a:r>
                  <a:r>
                    <a:rPr lang="en-CA" dirty="0">
                      <a:solidFill>
                        <a:schemeClr val="accent2">
                          <a:lumMod val="75000"/>
                        </a:schemeClr>
                      </a:solidFill>
                    </a:rPr>
                    <a:t>green shirt</a:t>
                  </a:r>
                  <a:r>
                    <a:rPr lang="en-CA" dirty="0"/>
                    <a:t>?</a:t>
                  </a:r>
                </a:p>
                <a:p>
                  <a:pPr marL="139700" indent="0">
                    <a:buNone/>
                  </a:pPr>
                  <a:endParaRPr lang="en-CA" sz="1800" dirty="0"/>
                </a:p>
              </p:txBody>
            </p:sp>
          </mc:Choice>
          <mc:Fallback xmlns="">
            <p:sp>
              <p:nvSpPr>
                <p:cNvPr id="10" name="Subtitle 2">
                  <a:extLst>
                    <a:ext uri="{FF2B5EF4-FFF2-40B4-BE49-F238E27FC236}">
                      <a16:creationId xmlns:a16="http://schemas.microsoft.com/office/drawing/2014/main" id="{880B35EB-5747-4C24-6A55-D9C7B75319A4}"/>
                    </a:ext>
                  </a:extLst>
                </p:cNvPr>
                <p:cNvSpPr txBox="1">
                  <a:spLocks noRot="1" noChangeAspect="1" noMove="1" noResize="1" noEditPoints="1" noAdjustHandles="1" noChangeArrowheads="1" noChangeShapeType="1" noTextEdit="1"/>
                </p:cNvSpPr>
                <p:nvPr/>
              </p:nvSpPr>
              <p:spPr>
                <a:xfrm>
                  <a:off x="4812631" y="2133609"/>
                  <a:ext cx="3611369" cy="2259636"/>
                </a:xfrm>
                <a:prstGeom prst="rect">
                  <a:avLst/>
                </a:prstGeom>
                <a:blipFill>
                  <a:blip r:embed="rId2"/>
                  <a:stretch>
                    <a:fillRect r="-1201"/>
                  </a:stretch>
                </a:blipFill>
                <a:ln>
                  <a:solidFill>
                    <a:schemeClr val="accent4"/>
                  </a:solidFill>
                </a:ln>
              </p:spPr>
              <p:txBody>
                <a:bodyPr/>
                <a:lstStyle/>
                <a:p>
                  <a:r>
                    <a:rPr lang="en-CA">
                      <a:noFill/>
                    </a:rPr>
                    <a:t> </a:t>
                  </a:r>
                </a:p>
              </p:txBody>
            </p:sp>
          </mc:Fallback>
        </mc:AlternateContent>
      </p:grpSp>
      <p:grpSp>
        <p:nvGrpSpPr>
          <p:cNvPr id="11" name="Group 10">
            <a:extLst>
              <a:ext uri="{FF2B5EF4-FFF2-40B4-BE49-F238E27FC236}">
                <a16:creationId xmlns:a16="http://schemas.microsoft.com/office/drawing/2014/main" id="{86ECEFE8-E31C-CEA9-383A-F8CAB0CE010A}"/>
              </a:ext>
            </a:extLst>
          </p:cNvPr>
          <p:cNvGrpSpPr/>
          <p:nvPr/>
        </p:nvGrpSpPr>
        <p:grpSpPr>
          <a:xfrm>
            <a:off x="720001" y="1451981"/>
            <a:ext cx="3388704" cy="2865637"/>
            <a:chOff x="4812631" y="1527608"/>
            <a:chExt cx="3611369" cy="2865637"/>
          </a:xfrm>
        </p:grpSpPr>
        <p:sp>
          <p:nvSpPr>
            <p:cNvPr id="12" name="Title 1">
              <a:extLst>
                <a:ext uri="{FF2B5EF4-FFF2-40B4-BE49-F238E27FC236}">
                  <a16:creationId xmlns:a16="http://schemas.microsoft.com/office/drawing/2014/main" id="{FF1B9492-DB66-00C9-5ACC-944AA17D5C3B}"/>
                </a:ext>
              </a:extLst>
            </p:cNvPr>
            <p:cNvSpPr txBox="1">
              <a:spLocks/>
            </p:cNvSpPr>
            <p:nvPr/>
          </p:nvSpPr>
          <p:spPr>
            <a:xfrm>
              <a:off x="4812631" y="1527608"/>
              <a:ext cx="3611369" cy="606000"/>
            </a:xfrm>
            <a:prstGeom prst="rect">
              <a:avLst/>
            </a:prstGeom>
            <a:solidFill>
              <a:schemeClr val="accent1"/>
            </a:solidFill>
            <a:ln w="9525"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500"/>
                <a:buFont typeface="Staatliches"/>
                <a:buNone/>
                <a:defRPr sz="3000" b="0" i="0" u="none" strike="noStrike" cap="none">
                  <a:solidFill>
                    <a:schemeClr val="accent3"/>
                  </a:solidFill>
                  <a:latin typeface="Staatliches"/>
                  <a:ea typeface="Staatliches"/>
                  <a:cs typeface="Staatliches"/>
                  <a:sym typeface="Staatliches"/>
                </a:defRPr>
              </a:lvl1pPr>
              <a:lvl2pPr marR="0" lvl="1"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2pPr>
              <a:lvl3pPr marR="0" lvl="2"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3pPr>
              <a:lvl4pPr marR="0" lvl="3"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4pPr>
              <a:lvl5pPr marR="0" lvl="4"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5pPr>
              <a:lvl6pPr marR="0" lvl="5"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6pPr>
              <a:lvl7pPr marR="0" lvl="6"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7pPr>
              <a:lvl8pPr marR="0" lvl="7"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8pPr>
              <a:lvl9pPr marR="0" lvl="8"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9pPr>
            </a:lstStyle>
            <a:p>
              <a:r>
                <a:rPr lang="en-CA" sz="2800" dirty="0"/>
                <a:t>Unison of 2 events</a:t>
              </a:r>
            </a:p>
          </p:txBody>
        </p:sp>
        <mc:AlternateContent xmlns:mc="http://schemas.openxmlformats.org/markup-compatibility/2006" xmlns:a14="http://schemas.microsoft.com/office/drawing/2010/main">
          <mc:Choice Requires="a14">
            <p:sp>
              <p:nvSpPr>
                <p:cNvPr id="13" name="Subtitle 2">
                  <a:extLst>
                    <a:ext uri="{FF2B5EF4-FFF2-40B4-BE49-F238E27FC236}">
                      <a16:creationId xmlns:a16="http://schemas.microsoft.com/office/drawing/2014/main" id="{CFC3ADB8-9A7C-2AEF-DA1B-81B9E709D173}"/>
                    </a:ext>
                  </a:extLst>
                </p:cNvPr>
                <p:cNvSpPr txBox="1">
                  <a:spLocks/>
                </p:cNvSpPr>
                <p:nvPr/>
              </p:nvSpPr>
              <p:spPr>
                <a:xfrm>
                  <a:off x="4812631" y="2133609"/>
                  <a:ext cx="3611369" cy="2259636"/>
                </a:xfrm>
                <a:prstGeom prst="rect">
                  <a:avLst/>
                </a:prstGeom>
                <a:noFill/>
                <a:ln>
                  <a:solidFill>
                    <a:schemeClr val="accent4"/>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1pPr>
                  <a:lvl2pPr marL="914400" marR="0" lvl="1"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2pPr>
                  <a:lvl3pPr marL="1371600" marR="0" lvl="2"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3pPr>
                  <a:lvl4pPr marL="1828800" marR="0" lvl="3"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4pPr>
                  <a:lvl5pPr marL="2286000" marR="0" lvl="4"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5pPr>
                  <a:lvl6pPr marL="2743200" marR="0" lvl="5"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6pPr>
                  <a:lvl7pPr marL="3200400" marR="0" lvl="6"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7pPr>
                  <a:lvl8pPr marL="3657600" marR="0" lvl="7"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8pPr>
                  <a:lvl9pPr marL="4114800" marR="0" lvl="8"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9pPr>
                </a:lstStyle>
                <a:p>
                  <a:pPr marL="139700" indent="0">
                    <a:buNone/>
                  </a:pPr>
                  <a14:m>
                    <m:oMath xmlns:m="http://schemas.openxmlformats.org/officeDocument/2006/math">
                      <m:r>
                        <a:rPr lang="en-CA" sz="1600" i="1" smtClean="0">
                          <a:latin typeface="Cambria Math" panose="02040503050406030204" pitchFamily="18" charset="0"/>
                        </a:rPr>
                        <m:t>𝑃</m:t>
                      </m:r>
                      <m:d>
                        <m:dPr>
                          <m:ctrlPr>
                            <a:rPr lang="en-CA" sz="1600" i="1">
                              <a:latin typeface="Cambria Math" panose="02040503050406030204" pitchFamily="18" charset="0"/>
                            </a:rPr>
                          </m:ctrlPr>
                        </m:dPr>
                        <m:e>
                          <m:r>
                            <a:rPr lang="en-CA" sz="1600" i="1">
                              <a:latin typeface="Cambria Math" panose="02040503050406030204" pitchFamily="18" charset="0"/>
                            </a:rPr>
                            <m:t>𝐴</m:t>
                          </m:r>
                          <m:r>
                            <a:rPr lang="en-CA" sz="1600" i="1">
                              <a:latin typeface="Cambria Math" panose="02040503050406030204" pitchFamily="18" charset="0"/>
                            </a:rPr>
                            <m:t>∪</m:t>
                          </m:r>
                          <m:r>
                            <a:rPr lang="en-CA" sz="1600" i="1">
                              <a:latin typeface="Cambria Math" panose="02040503050406030204" pitchFamily="18" charset="0"/>
                            </a:rPr>
                            <m:t>𝐵</m:t>
                          </m:r>
                        </m:e>
                      </m:d>
                      <m:r>
                        <a:rPr lang="en-CA" sz="1600" i="1">
                          <a:latin typeface="Cambria Math" panose="02040503050406030204" pitchFamily="18" charset="0"/>
                        </a:rPr>
                        <m:t>=</m:t>
                      </m:r>
                      <m:r>
                        <a:rPr lang="en-CA" sz="1600" i="1">
                          <a:latin typeface="Cambria Math" panose="02040503050406030204" pitchFamily="18" charset="0"/>
                        </a:rPr>
                        <m:t>𝑃</m:t>
                      </m:r>
                      <m:d>
                        <m:dPr>
                          <m:ctrlPr>
                            <a:rPr lang="en-CA" sz="1600" i="1">
                              <a:latin typeface="Cambria Math" panose="02040503050406030204" pitchFamily="18" charset="0"/>
                            </a:rPr>
                          </m:ctrlPr>
                        </m:dPr>
                        <m:e>
                          <m:r>
                            <a:rPr lang="en-CA" sz="1600" i="1">
                              <a:latin typeface="Cambria Math" panose="02040503050406030204" pitchFamily="18" charset="0"/>
                            </a:rPr>
                            <m:t>𝐴</m:t>
                          </m:r>
                        </m:e>
                      </m:d>
                      <m:r>
                        <a:rPr lang="en-CA" sz="1600" i="1">
                          <a:latin typeface="Cambria Math" panose="02040503050406030204" pitchFamily="18" charset="0"/>
                        </a:rPr>
                        <m:t>+</m:t>
                      </m:r>
                      <m:r>
                        <a:rPr lang="en-CA" sz="1600" i="1">
                          <a:latin typeface="Cambria Math" panose="02040503050406030204" pitchFamily="18" charset="0"/>
                        </a:rPr>
                        <m:t>𝑃</m:t>
                      </m:r>
                      <m:d>
                        <m:dPr>
                          <m:ctrlPr>
                            <a:rPr lang="en-CA" sz="1600" i="1">
                              <a:latin typeface="Cambria Math" panose="02040503050406030204" pitchFamily="18" charset="0"/>
                            </a:rPr>
                          </m:ctrlPr>
                        </m:dPr>
                        <m:e>
                          <m:r>
                            <a:rPr lang="en-CA" sz="1600" i="1">
                              <a:latin typeface="Cambria Math" panose="02040503050406030204" pitchFamily="18" charset="0"/>
                            </a:rPr>
                            <m:t>𝐵</m:t>
                          </m:r>
                        </m:e>
                      </m:d>
                      <m:r>
                        <a:rPr lang="en-CA" sz="1600" i="1">
                          <a:latin typeface="Cambria Math" panose="02040503050406030204" pitchFamily="18" charset="0"/>
                        </a:rPr>
                        <m:t>−</m:t>
                      </m:r>
                      <m:r>
                        <a:rPr lang="en-CA" sz="1600" i="1">
                          <a:latin typeface="Cambria Math" panose="02040503050406030204" pitchFamily="18" charset="0"/>
                        </a:rPr>
                        <m:t>𝑃</m:t>
                      </m:r>
                      <m:r>
                        <a:rPr lang="en-CA" sz="1600" i="1">
                          <a:latin typeface="Cambria Math" panose="02040503050406030204" pitchFamily="18" charset="0"/>
                        </a:rPr>
                        <m:t>(</m:t>
                      </m:r>
                      <m:r>
                        <a:rPr lang="en-CA" sz="1600" i="1">
                          <a:latin typeface="Cambria Math" panose="02040503050406030204" pitchFamily="18" charset="0"/>
                        </a:rPr>
                        <m:t>𝐴𝐵</m:t>
                      </m:r>
                      <m:r>
                        <a:rPr lang="en-CA" sz="1600" i="1">
                          <a:latin typeface="Cambria Math" panose="02040503050406030204" pitchFamily="18" charset="0"/>
                        </a:rPr>
                        <m:t>)</m:t>
                      </m:r>
                    </m:oMath>
                  </a14:m>
                  <a:r>
                    <a:rPr lang="en-US" dirty="0"/>
                    <a:t> </a:t>
                  </a:r>
                </a:p>
                <a:p>
                  <a:pPr marL="139700" indent="0">
                    <a:buNone/>
                  </a:pPr>
                  <a:endParaRPr lang="en-CA" dirty="0"/>
                </a:p>
                <a:p>
                  <a:pPr marL="139700" indent="0">
                    <a:buNone/>
                  </a:pPr>
                  <a:r>
                    <a:rPr lang="en-CA" i="1" dirty="0"/>
                    <a:t>Example</a:t>
                  </a:r>
                  <a:r>
                    <a:rPr lang="en-CA" dirty="0"/>
                    <a:t>. What is the probability that a chosen card is a </a:t>
                  </a:r>
                  <a:r>
                    <a:rPr lang="en-CA" dirty="0">
                      <a:solidFill>
                        <a:schemeClr val="accent2">
                          <a:lumMod val="75000"/>
                        </a:schemeClr>
                      </a:solidFill>
                    </a:rPr>
                    <a:t>queen</a:t>
                  </a:r>
                  <a:r>
                    <a:rPr lang="en-CA" dirty="0"/>
                    <a:t> AND a </a:t>
                  </a:r>
                  <a:r>
                    <a:rPr lang="en-CA" dirty="0">
                      <a:solidFill>
                        <a:schemeClr val="accent2">
                          <a:lumMod val="75000"/>
                        </a:schemeClr>
                      </a:solidFill>
                    </a:rPr>
                    <a:t>heart</a:t>
                  </a:r>
                  <a:r>
                    <a:rPr lang="en-CA" dirty="0"/>
                    <a:t>?</a:t>
                  </a:r>
                </a:p>
              </p:txBody>
            </p:sp>
          </mc:Choice>
          <mc:Fallback xmlns="">
            <p:sp>
              <p:nvSpPr>
                <p:cNvPr id="13" name="Subtitle 2">
                  <a:extLst>
                    <a:ext uri="{FF2B5EF4-FFF2-40B4-BE49-F238E27FC236}">
                      <a16:creationId xmlns:a16="http://schemas.microsoft.com/office/drawing/2014/main" id="{CFC3ADB8-9A7C-2AEF-DA1B-81B9E709D173}"/>
                    </a:ext>
                  </a:extLst>
                </p:cNvPr>
                <p:cNvSpPr txBox="1">
                  <a:spLocks noRot="1" noChangeAspect="1" noMove="1" noResize="1" noEditPoints="1" noAdjustHandles="1" noChangeArrowheads="1" noChangeShapeType="1" noTextEdit="1"/>
                </p:cNvSpPr>
                <p:nvPr/>
              </p:nvSpPr>
              <p:spPr>
                <a:xfrm>
                  <a:off x="4812631" y="2133609"/>
                  <a:ext cx="3611369" cy="2259636"/>
                </a:xfrm>
                <a:prstGeom prst="rect">
                  <a:avLst/>
                </a:prstGeom>
                <a:blipFill>
                  <a:blip r:embed="rId3"/>
                  <a:stretch>
                    <a:fillRect/>
                  </a:stretch>
                </a:blipFill>
                <a:ln>
                  <a:solidFill>
                    <a:schemeClr val="accent4"/>
                  </a:solidFill>
                </a:ln>
              </p:spPr>
              <p:txBody>
                <a:bodyPr/>
                <a:lstStyle/>
                <a:p>
                  <a:r>
                    <a:rPr lang="en-CA">
                      <a:noFill/>
                    </a:rPr>
                    <a:t> </a:t>
                  </a:r>
                </a:p>
              </p:txBody>
            </p:sp>
          </mc:Fallback>
        </mc:AlternateContent>
      </p:grpSp>
      <p:grpSp>
        <p:nvGrpSpPr>
          <p:cNvPr id="14" name="Group 13">
            <a:extLst>
              <a:ext uri="{FF2B5EF4-FFF2-40B4-BE49-F238E27FC236}">
                <a16:creationId xmlns:a16="http://schemas.microsoft.com/office/drawing/2014/main" id="{4AFFC243-5EBF-5B0D-AC75-7573ACE1A50A}"/>
              </a:ext>
            </a:extLst>
          </p:cNvPr>
          <p:cNvGrpSpPr/>
          <p:nvPr/>
        </p:nvGrpSpPr>
        <p:grpSpPr>
          <a:xfrm>
            <a:off x="8394461" y="659465"/>
            <a:ext cx="215065" cy="191069"/>
            <a:chOff x="8401880" y="657705"/>
            <a:chExt cx="215065" cy="191069"/>
          </a:xfrm>
          <a:solidFill>
            <a:schemeClr val="accent3"/>
          </a:solidFill>
        </p:grpSpPr>
        <p:sp>
          <p:nvSpPr>
            <p:cNvPr id="15" name="Isosceles Triangle 14">
              <a:hlinkClick r:id="rId4" action="ppaction://hlinksldjump"/>
              <a:extLst>
                <a:ext uri="{FF2B5EF4-FFF2-40B4-BE49-F238E27FC236}">
                  <a16:creationId xmlns:a16="http://schemas.microsoft.com/office/drawing/2014/main" id="{3AF45003-933A-1EB5-6003-DA83F910A47C}"/>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Isosceles Triangle 15">
              <a:hlinkClick r:id="rId4" action="ppaction://hlinksldjump"/>
              <a:extLst>
                <a:ext uri="{FF2B5EF4-FFF2-40B4-BE49-F238E27FC236}">
                  <a16:creationId xmlns:a16="http://schemas.microsoft.com/office/drawing/2014/main" id="{313F1BDE-2E27-4AC2-B5F5-5F619334A29F}"/>
                </a:ext>
              </a:extLst>
            </p:cNvPr>
            <p:cNvSpPr/>
            <p:nvPr/>
          </p:nvSpPr>
          <p:spPr>
            <a:xfrm rot="5400000">
              <a:off x="8473639"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2385149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578F1-114A-B67A-06E5-26EF7B7C7BE6}"/>
              </a:ext>
            </a:extLst>
          </p:cNvPr>
          <p:cNvSpPr>
            <a:spLocks noGrp="1"/>
          </p:cNvSpPr>
          <p:nvPr>
            <p:ph type="title"/>
          </p:nvPr>
        </p:nvSpPr>
        <p:spPr>
          <a:solidFill>
            <a:schemeClr val="accent2"/>
          </a:solidFill>
        </p:spPr>
        <p:txBody>
          <a:bodyPr/>
          <a:lstStyle/>
          <a:p>
            <a:r>
              <a:rPr lang="en-CA" dirty="0"/>
              <a:t>Example – Unison of Events and DML</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CAB75447-08A2-9DD4-D6D9-0C93EBA857E1}"/>
                  </a:ext>
                </a:extLst>
              </p:cNvPr>
              <p:cNvSpPr>
                <a:spLocks noGrp="1"/>
              </p:cNvSpPr>
              <p:nvPr>
                <p:ph type="body" idx="1"/>
              </p:nvPr>
            </p:nvSpPr>
            <p:spPr>
              <a:xfrm>
                <a:off x="720000" y="1134098"/>
                <a:ext cx="7704000" cy="1237245"/>
              </a:xfrm>
            </p:spPr>
            <p:txBody>
              <a:bodyPr/>
              <a:lstStyle/>
              <a:p>
                <a:pPr marL="139700" indent="0">
                  <a:buNone/>
                </a:pPr>
                <a:r>
                  <a:rPr lang="en-US" sz="1600" dirty="0"/>
                  <a:t>According to a survey of people on the last Ontario voters list, 55% are female, 55% are politically to the right, and 15% are male and politically to the left. What percent are female and politically to the right? Assume voter attitudes are classified simply as left or right.</a:t>
                </a:r>
              </a:p>
              <a:p>
                <a:pPr marL="139700" indent="0">
                  <a:buNone/>
                </a:pPr>
                <a:endParaRPr lang="en-US" sz="1600" dirty="0"/>
              </a:p>
              <a:p>
                <a:pPr marL="139700" indent="0">
                  <a:buNone/>
                </a:pPr>
                <a:r>
                  <a:rPr lang="en-US" sz="1600" dirty="0">
                    <a:solidFill>
                      <a:schemeClr val="accent1">
                        <a:lumMod val="75000"/>
                      </a:schemeClr>
                    </a:solidFill>
                  </a:rPr>
                  <a:t>Given</a:t>
                </a:r>
                <a:r>
                  <a:rPr lang="en-US" sz="1600" dirty="0"/>
                  <a:t>: </a:t>
                </a:r>
              </a:p>
              <a:p>
                <a:pPr marL="139700" indent="0">
                  <a:buNone/>
                </a:pPr>
                <a:endParaRPr lang="en-US" sz="1600" dirty="0"/>
              </a:p>
              <a:p>
                <a:pPr marL="139700" indent="0">
                  <a:buNone/>
                </a:pPr>
                <a:endParaRPr lang="en-US" sz="1600" dirty="0"/>
              </a:p>
              <a:p>
                <a:pPr marL="139700" indent="0">
                  <a:buNone/>
                </a:pPr>
                <a:endParaRPr lang="en-US" sz="1600" dirty="0"/>
              </a:p>
              <a:p>
                <a:pPr marL="139700" indent="0">
                  <a:buNone/>
                </a:pPr>
                <a:r>
                  <a:rPr lang="en-US" sz="1600" dirty="0">
                    <a:solidFill>
                      <a:schemeClr val="accent1">
                        <a:lumMod val="75000"/>
                      </a:schemeClr>
                    </a:solidFill>
                  </a:rPr>
                  <a:t>What can we use to solve this?</a:t>
                </a:r>
                <a:r>
                  <a:rPr lang="en-US" sz="1600" dirty="0"/>
                  <a:t>  </a:t>
                </a:r>
              </a:p>
              <a:p>
                <a:pPr marL="139700" indent="0">
                  <a:buNone/>
                </a:pPr>
                <a14:m>
                  <m:oMathPara xmlns:m="http://schemas.openxmlformats.org/officeDocument/2006/math">
                    <m:oMathParaPr>
                      <m:jc m:val="centerGroup"/>
                    </m:oMathParaPr>
                    <m:oMath xmlns:m="http://schemas.openxmlformats.org/officeDocument/2006/math">
                      <m:r>
                        <a:rPr lang="en-CA" sz="1600" b="0" i="1" smtClean="0">
                          <a:latin typeface="Cambria Math" panose="02040503050406030204" pitchFamily="18" charset="0"/>
                        </a:rPr>
                        <m:t>𝑃</m:t>
                      </m:r>
                      <m:d>
                        <m:dPr>
                          <m:ctrlPr>
                            <a:rPr lang="en-CA" sz="1600" b="0" i="1" smtClean="0">
                              <a:latin typeface="Cambria Math" panose="02040503050406030204" pitchFamily="18" charset="0"/>
                            </a:rPr>
                          </m:ctrlPr>
                        </m:dPr>
                        <m:e>
                          <m:r>
                            <a:rPr lang="en-CA" sz="1600" b="0" i="1" smtClean="0">
                              <a:latin typeface="Cambria Math" panose="02040503050406030204" pitchFamily="18" charset="0"/>
                            </a:rPr>
                            <m:t>𝐹</m:t>
                          </m:r>
                          <m:r>
                            <a:rPr lang="en-CA" sz="1600" b="0" i="1" smtClean="0">
                              <a:latin typeface="Cambria Math" panose="02040503050406030204" pitchFamily="18" charset="0"/>
                            </a:rPr>
                            <m:t>∪</m:t>
                          </m:r>
                          <m:r>
                            <a:rPr lang="en-CA" sz="1600" b="0" i="1" smtClean="0">
                              <a:latin typeface="Cambria Math" panose="02040503050406030204" pitchFamily="18" charset="0"/>
                            </a:rPr>
                            <m:t>𝑅</m:t>
                          </m:r>
                        </m:e>
                      </m:d>
                      <m:r>
                        <a:rPr lang="en-CA" sz="1600" b="0" i="1" smtClean="0">
                          <a:latin typeface="Cambria Math" panose="02040503050406030204" pitchFamily="18" charset="0"/>
                        </a:rPr>
                        <m:t>=</m:t>
                      </m:r>
                      <m:r>
                        <a:rPr lang="en-CA" sz="1600" b="0" i="1" smtClean="0">
                          <a:latin typeface="Cambria Math" panose="02040503050406030204" pitchFamily="18" charset="0"/>
                        </a:rPr>
                        <m:t>𝑃</m:t>
                      </m:r>
                      <m:d>
                        <m:dPr>
                          <m:ctrlPr>
                            <a:rPr lang="en-CA" sz="1600" b="0" i="1" smtClean="0">
                              <a:latin typeface="Cambria Math" panose="02040503050406030204" pitchFamily="18" charset="0"/>
                            </a:rPr>
                          </m:ctrlPr>
                        </m:dPr>
                        <m:e>
                          <m:r>
                            <a:rPr lang="en-CA" sz="1600" b="0" i="1" smtClean="0">
                              <a:latin typeface="Cambria Math" panose="02040503050406030204" pitchFamily="18" charset="0"/>
                            </a:rPr>
                            <m:t>𝐹</m:t>
                          </m:r>
                        </m:e>
                      </m:d>
                      <m:r>
                        <a:rPr lang="en-CA" sz="1600" b="0" i="1" smtClean="0">
                          <a:latin typeface="Cambria Math" panose="02040503050406030204" pitchFamily="18" charset="0"/>
                        </a:rPr>
                        <m:t>+</m:t>
                      </m:r>
                      <m:r>
                        <a:rPr lang="en-CA" sz="1600" b="0" i="1" smtClean="0">
                          <a:latin typeface="Cambria Math" panose="02040503050406030204" pitchFamily="18" charset="0"/>
                        </a:rPr>
                        <m:t>𝑃</m:t>
                      </m:r>
                      <m:d>
                        <m:dPr>
                          <m:ctrlPr>
                            <a:rPr lang="en-CA" sz="1600" b="0" i="1" smtClean="0">
                              <a:latin typeface="Cambria Math" panose="02040503050406030204" pitchFamily="18" charset="0"/>
                            </a:rPr>
                          </m:ctrlPr>
                        </m:dPr>
                        <m:e>
                          <m:r>
                            <a:rPr lang="en-CA" sz="1600" b="0" i="1" smtClean="0">
                              <a:latin typeface="Cambria Math" panose="02040503050406030204" pitchFamily="18" charset="0"/>
                            </a:rPr>
                            <m:t>𝑅</m:t>
                          </m:r>
                        </m:e>
                      </m:d>
                      <m:r>
                        <a:rPr lang="en-CA" sz="1600" b="0" i="1" smtClean="0">
                          <a:latin typeface="Cambria Math" panose="02040503050406030204" pitchFamily="18" charset="0"/>
                        </a:rPr>
                        <m:t>−</m:t>
                      </m:r>
                      <m:r>
                        <a:rPr lang="en-CA" sz="1600" b="0" i="1" smtClean="0">
                          <a:latin typeface="Cambria Math" panose="02040503050406030204" pitchFamily="18" charset="0"/>
                        </a:rPr>
                        <m:t>𝑃</m:t>
                      </m:r>
                      <m:d>
                        <m:dPr>
                          <m:ctrlPr>
                            <a:rPr lang="en-CA" sz="1600" b="0" i="1" smtClean="0">
                              <a:latin typeface="Cambria Math" panose="02040503050406030204" pitchFamily="18" charset="0"/>
                            </a:rPr>
                          </m:ctrlPr>
                        </m:dPr>
                        <m:e>
                          <m:r>
                            <a:rPr lang="en-CA" sz="1600" b="0" i="1" smtClean="0">
                              <a:latin typeface="Cambria Math" panose="02040503050406030204" pitchFamily="18" charset="0"/>
                            </a:rPr>
                            <m:t>𝐹𝑅</m:t>
                          </m:r>
                        </m:e>
                      </m:d>
                    </m:oMath>
                  </m:oMathPara>
                </a14:m>
                <a:endParaRPr lang="en-US" sz="1600" dirty="0"/>
              </a:p>
              <a:p>
                <a:pPr marL="139700" indent="0">
                  <a:buNone/>
                </a:pPr>
                <a14:m>
                  <m:oMathPara xmlns:m="http://schemas.openxmlformats.org/officeDocument/2006/math">
                    <m:oMathParaPr>
                      <m:jc m:val="centerGroup"/>
                    </m:oMathParaPr>
                    <m:oMath xmlns:m="http://schemas.openxmlformats.org/officeDocument/2006/math">
                      <m:r>
                        <a:rPr lang="en-CA" sz="1600" b="0" i="1" smtClean="0">
                          <a:solidFill>
                            <a:schemeClr val="accent1">
                              <a:lumMod val="75000"/>
                            </a:schemeClr>
                          </a:solidFill>
                          <a:latin typeface="Cambria Math" panose="02040503050406030204" pitchFamily="18" charset="0"/>
                          <a:cs typeface="Fredoka" panose="020B0604020202020204" charset="-79"/>
                        </a:rPr>
                        <m:t>𝑃</m:t>
                      </m:r>
                      <m:d>
                        <m:dPr>
                          <m:ctrlPr>
                            <a:rPr lang="en-CA" sz="1600" b="0" i="1" smtClean="0">
                              <a:solidFill>
                                <a:schemeClr val="accent1">
                                  <a:lumMod val="75000"/>
                                </a:schemeClr>
                              </a:solidFill>
                              <a:latin typeface="Cambria Math" panose="02040503050406030204" pitchFamily="18" charset="0"/>
                              <a:cs typeface="Fredoka" panose="020B0604020202020204" charset="-79"/>
                            </a:rPr>
                          </m:ctrlPr>
                        </m:dPr>
                        <m:e>
                          <m:r>
                            <a:rPr lang="en-CA" sz="1600" b="0" i="1" smtClean="0">
                              <a:solidFill>
                                <a:schemeClr val="accent1">
                                  <a:lumMod val="75000"/>
                                </a:schemeClr>
                              </a:solidFill>
                              <a:latin typeface="Cambria Math" panose="02040503050406030204" pitchFamily="18" charset="0"/>
                              <a:cs typeface="Fredoka" panose="020B0604020202020204" charset="-79"/>
                            </a:rPr>
                            <m:t>𝐹𝑅</m:t>
                          </m:r>
                        </m:e>
                      </m:d>
                      <m:r>
                        <a:rPr lang="en-CA" sz="1600" b="0" i="1" smtClean="0">
                          <a:solidFill>
                            <a:schemeClr val="accent3"/>
                          </a:solidFill>
                          <a:latin typeface="Cambria Math" panose="02040503050406030204" pitchFamily="18" charset="0"/>
                          <a:cs typeface="Fredoka" panose="020B0604020202020204" charset="-79"/>
                        </a:rPr>
                        <m:t>=</m:t>
                      </m:r>
                      <m:r>
                        <a:rPr lang="en-CA" sz="1600" b="0" i="1" smtClean="0">
                          <a:solidFill>
                            <a:schemeClr val="accent3"/>
                          </a:solidFill>
                          <a:latin typeface="Cambria Math" panose="02040503050406030204" pitchFamily="18" charset="0"/>
                          <a:cs typeface="Fredoka" panose="020B0604020202020204" charset="-79"/>
                        </a:rPr>
                        <m:t>𝑃</m:t>
                      </m:r>
                      <m:d>
                        <m:dPr>
                          <m:ctrlPr>
                            <a:rPr lang="en-CA" sz="1600" b="0" i="1" smtClean="0">
                              <a:solidFill>
                                <a:schemeClr val="accent3"/>
                              </a:solidFill>
                              <a:latin typeface="Cambria Math" panose="02040503050406030204" pitchFamily="18" charset="0"/>
                              <a:cs typeface="Fredoka" panose="020B0604020202020204" charset="-79"/>
                            </a:rPr>
                          </m:ctrlPr>
                        </m:dPr>
                        <m:e>
                          <m:r>
                            <a:rPr lang="en-CA" sz="1600" b="0" i="1" smtClean="0">
                              <a:solidFill>
                                <a:schemeClr val="accent3"/>
                              </a:solidFill>
                              <a:latin typeface="Cambria Math" panose="02040503050406030204" pitchFamily="18" charset="0"/>
                              <a:cs typeface="Fredoka" panose="020B0604020202020204" charset="-79"/>
                            </a:rPr>
                            <m:t>𝐹</m:t>
                          </m:r>
                        </m:e>
                      </m:d>
                      <m:r>
                        <a:rPr lang="en-CA" sz="1600" b="0" i="1" smtClean="0">
                          <a:solidFill>
                            <a:schemeClr val="accent3"/>
                          </a:solidFill>
                          <a:latin typeface="Cambria Math" panose="02040503050406030204" pitchFamily="18" charset="0"/>
                          <a:cs typeface="Fredoka" panose="020B0604020202020204" charset="-79"/>
                        </a:rPr>
                        <m:t>+</m:t>
                      </m:r>
                      <m:r>
                        <a:rPr lang="en-CA" sz="1600" b="0" i="1" smtClean="0">
                          <a:solidFill>
                            <a:schemeClr val="accent3"/>
                          </a:solidFill>
                          <a:latin typeface="Cambria Math" panose="02040503050406030204" pitchFamily="18" charset="0"/>
                          <a:cs typeface="Fredoka" panose="020B0604020202020204" charset="-79"/>
                        </a:rPr>
                        <m:t>𝑃</m:t>
                      </m:r>
                      <m:d>
                        <m:dPr>
                          <m:ctrlPr>
                            <a:rPr lang="en-CA" sz="1600" b="0" i="1" smtClean="0">
                              <a:solidFill>
                                <a:schemeClr val="accent3"/>
                              </a:solidFill>
                              <a:latin typeface="Cambria Math" panose="02040503050406030204" pitchFamily="18" charset="0"/>
                              <a:cs typeface="Fredoka" panose="020B0604020202020204" charset="-79"/>
                            </a:rPr>
                          </m:ctrlPr>
                        </m:dPr>
                        <m:e>
                          <m:r>
                            <a:rPr lang="en-CA" sz="1600" b="0" i="1" smtClean="0">
                              <a:solidFill>
                                <a:schemeClr val="accent3"/>
                              </a:solidFill>
                              <a:latin typeface="Cambria Math" panose="02040503050406030204" pitchFamily="18" charset="0"/>
                              <a:cs typeface="Fredoka" panose="020B0604020202020204" charset="-79"/>
                            </a:rPr>
                            <m:t>𝑅</m:t>
                          </m:r>
                        </m:e>
                      </m:d>
                      <m:r>
                        <a:rPr lang="en-CA" sz="1600" b="0" i="1" smtClean="0">
                          <a:solidFill>
                            <a:schemeClr val="accent3"/>
                          </a:solidFill>
                          <a:latin typeface="Cambria Math" panose="02040503050406030204" pitchFamily="18" charset="0"/>
                          <a:cs typeface="Fredoka" panose="020B0604020202020204" charset="-79"/>
                        </a:rPr>
                        <m:t>−</m:t>
                      </m:r>
                      <m:r>
                        <a:rPr lang="en-CA" sz="1600" b="0" i="1" smtClean="0">
                          <a:solidFill>
                            <a:schemeClr val="accent3"/>
                          </a:solidFill>
                          <a:latin typeface="Cambria Math" panose="02040503050406030204" pitchFamily="18" charset="0"/>
                          <a:cs typeface="Fredoka" panose="020B0604020202020204" charset="-79"/>
                        </a:rPr>
                        <m:t>𝑃</m:t>
                      </m:r>
                      <m:r>
                        <a:rPr lang="en-CA" sz="1600" b="0" i="1" smtClean="0">
                          <a:solidFill>
                            <a:schemeClr val="accent3"/>
                          </a:solidFill>
                          <a:latin typeface="Cambria Math" panose="02040503050406030204" pitchFamily="18" charset="0"/>
                          <a:cs typeface="Fredoka" panose="020B0604020202020204" charset="-79"/>
                        </a:rPr>
                        <m:t>(</m:t>
                      </m:r>
                      <m:r>
                        <a:rPr lang="en-CA" sz="1600" b="0" i="1" smtClean="0">
                          <a:solidFill>
                            <a:schemeClr val="accent3"/>
                          </a:solidFill>
                          <a:latin typeface="Cambria Math" panose="02040503050406030204" pitchFamily="18" charset="0"/>
                          <a:cs typeface="Fredoka" panose="020B0604020202020204" charset="-79"/>
                        </a:rPr>
                        <m:t>𝐹</m:t>
                      </m:r>
                      <m:r>
                        <a:rPr lang="en-CA" sz="1600" b="0" i="1" smtClean="0">
                          <a:solidFill>
                            <a:schemeClr val="accent3"/>
                          </a:solidFill>
                          <a:latin typeface="Cambria Math" panose="02040503050406030204" pitchFamily="18" charset="0"/>
                          <a:cs typeface="Fredoka" panose="020B0604020202020204" charset="-79"/>
                        </a:rPr>
                        <m:t>∪</m:t>
                      </m:r>
                      <m:r>
                        <a:rPr lang="en-CA" sz="1600" b="0" i="1" smtClean="0">
                          <a:solidFill>
                            <a:schemeClr val="accent3"/>
                          </a:solidFill>
                          <a:latin typeface="Cambria Math" panose="02040503050406030204" pitchFamily="18" charset="0"/>
                          <a:cs typeface="Fredoka" panose="020B0604020202020204" charset="-79"/>
                        </a:rPr>
                        <m:t>𝑅</m:t>
                      </m:r>
                      <m:r>
                        <a:rPr lang="en-CA" sz="1600" b="0" i="1" smtClean="0">
                          <a:solidFill>
                            <a:schemeClr val="accent3"/>
                          </a:solidFill>
                          <a:latin typeface="Cambria Math" panose="02040503050406030204" pitchFamily="18" charset="0"/>
                          <a:cs typeface="Fredoka" panose="020B0604020202020204" charset="-79"/>
                        </a:rPr>
                        <m:t>)</m:t>
                      </m:r>
                    </m:oMath>
                  </m:oMathPara>
                </a14:m>
                <a:endParaRPr lang="en-US" sz="1600" dirty="0"/>
              </a:p>
            </p:txBody>
          </p:sp>
        </mc:Choice>
        <mc:Fallback xmlns="">
          <p:sp>
            <p:nvSpPr>
              <p:cNvPr id="3" name="Text Placeholder 2">
                <a:extLst>
                  <a:ext uri="{FF2B5EF4-FFF2-40B4-BE49-F238E27FC236}">
                    <a16:creationId xmlns:a16="http://schemas.microsoft.com/office/drawing/2014/main" id="{CAB75447-08A2-9DD4-D6D9-0C93EBA857E1}"/>
                  </a:ext>
                </a:extLst>
              </p:cNvPr>
              <p:cNvSpPr>
                <a:spLocks noGrp="1" noRot="1" noChangeAspect="1" noMove="1" noResize="1" noEditPoints="1" noAdjustHandles="1" noChangeArrowheads="1" noChangeShapeType="1" noTextEdit="1"/>
              </p:cNvSpPr>
              <p:nvPr>
                <p:ph type="body" idx="1"/>
              </p:nvPr>
            </p:nvSpPr>
            <p:spPr>
              <a:xfrm>
                <a:off x="720000" y="1134098"/>
                <a:ext cx="7704000" cy="1237245"/>
              </a:xfrm>
              <a:blipFill>
                <a:blip r:embed="rId2"/>
                <a:stretch>
                  <a:fillRect r="-949" b="-15123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AE307EE-A46E-A094-D579-B6BB28EC15B3}"/>
                  </a:ext>
                </a:extLst>
              </p:cNvPr>
              <p:cNvSpPr txBox="1"/>
              <p:nvPr/>
            </p:nvSpPr>
            <p:spPr>
              <a:xfrm>
                <a:off x="720000" y="2681478"/>
                <a:ext cx="4751832" cy="584775"/>
              </a:xfrm>
              <a:prstGeom prst="rect">
                <a:avLst/>
              </a:prstGeom>
              <a:noFill/>
            </p:spPr>
            <p:txBody>
              <a:bodyPr wrap="square">
                <a:spAutoFit/>
              </a:bodyPr>
              <a:lstStyle/>
              <a:p>
                <a:pPr marL="139700" indent="0">
                  <a:buNone/>
                </a:pPr>
                <a14:m>
                  <m:oMath xmlns:m="http://schemas.openxmlformats.org/officeDocument/2006/math">
                    <m:r>
                      <a:rPr lang="en-CA" sz="1600" b="0" i="1" smtClean="0">
                        <a:solidFill>
                          <a:schemeClr val="accent3"/>
                        </a:solidFill>
                        <a:latin typeface="Cambria Math" panose="02040503050406030204" pitchFamily="18" charset="0"/>
                      </a:rPr>
                      <m:t>𝐹</m:t>
                    </m:r>
                  </m:oMath>
                </a14:m>
                <a:r>
                  <a:rPr lang="en-CA" sz="1600" dirty="0">
                    <a:solidFill>
                      <a:schemeClr val="accent3"/>
                    </a:solidFill>
                    <a:latin typeface="Fredoka" panose="020B0604020202020204" charset="-79"/>
                    <a:cs typeface="Fredoka" panose="020B0604020202020204" charset="-79"/>
                  </a:rPr>
                  <a:t> – Female voter</a:t>
                </a:r>
              </a:p>
              <a:p>
                <a:pPr marL="139700" indent="0">
                  <a:buNone/>
                </a:pPr>
                <a14:m>
                  <m:oMath xmlns:m="http://schemas.openxmlformats.org/officeDocument/2006/math">
                    <m:r>
                      <a:rPr lang="en-CA" sz="1600" b="0" i="1" smtClean="0">
                        <a:solidFill>
                          <a:schemeClr val="accent3"/>
                        </a:solidFill>
                        <a:latin typeface="Cambria Math" panose="02040503050406030204" pitchFamily="18" charset="0"/>
                      </a:rPr>
                      <m:t>𝑀</m:t>
                    </m:r>
                  </m:oMath>
                </a14:m>
                <a:r>
                  <a:rPr lang="en-CA" sz="1600" dirty="0">
                    <a:solidFill>
                      <a:schemeClr val="accent3"/>
                    </a:solidFill>
                    <a:latin typeface="Fredoka" panose="020B0604020202020204" charset="-79"/>
                    <a:cs typeface="Fredoka" panose="020B0604020202020204" charset="-79"/>
                  </a:rPr>
                  <a:t> – Male voter</a:t>
                </a:r>
              </a:p>
            </p:txBody>
          </p:sp>
        </mc:Choice>
        <mc:Fallback xmlns="">
          <p:sp>
            <p:nvSpPr>
              <p:cNvPr id="5" name="TextBox 4">
                <a:extLst>
                  <a:ext uri="{FF2B5EF4-FFF2-40B4-BE49-F238E27FC236}">
                    <a16:creationId xmlns:a16="http://schemas.microsoft.com/office/drawing/2014/main" id="{3AE307EE-A46E-A094-D579-B6BB28EC15B3}"/>
                  </a:ext>
                </a:extLst>
              </p:cNvPr>
              <p:cNvSpPr txBox="1">
                <a:spLocks noRot="1" noChangeAspect="1" noMove="1" noResize="1" noEditPoints="1" noAdjustHandles="1" noChangeArrowheads="1" noChangeShapeType="1" noTextEdit="1"/>
              </p:cNvSpPr>
              <p:nvPr/>
            </p:nvSpPr>
            <p:spPr>
              <a:xfrm>
                <a:off x="720000" y="2681478"/>
                <a:ext cx="4751832" cy="584775"/>
              </a:xfrm>
              <a:prstGeom prst="rect">
                <a:avLst/>
              </a:prstGeom>
              <a:blipFill>
                <a:blip r:embed="rId3"/>
                <a:stretch>
                  <a:fillRect t="-3125" b="-125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25890BF-1DBC-BE61-9219-CD9E55877A65}"/>
                  </a:ext>
                </a:extLst>
              </p:cNvPr>
              <p:cNvSpPr txBox="1"/>
              <p:nvPr/>
            </p:nvSpPr>
            <p:spPr>
              <a:xfrm>
                <a:off x="2766240" y="2681478"/>
                <a:ext cx="1994736" cy="584775"/>
              </a:xfrm>
              <a:prstGeom prst="rect">
                <a:avLst/>
              </a:prstGeom>
              <a:noFill/>
            </p:spPr>
            <p:txBody>
              <a:bodyPr wrap="square">
                <a:spAutoFit/>
              </a:bodyPr>
              <a:lstStyle/>
              <a:p>
                <a:pPr marL="139700" indent="0">
                  <a:buNone/>
                </a:pPr>
                <a14:m>
                  <m:oMath xmlns:m="http://schemas.openxmlformats.org/officeDocument/2006/math">
                    <m:r>
                      <a:rPr lang="en-CA" sz="1600" b="0" i="1" smtClean="0">
                        <a:solidFill>
                          <a:schemeClr val="accent3"/>
                        </a:solidFill>
                        <a:latin typeface="Cambria Math" panose="02040503050406030204" pitchFamily="18" charset="0"/>
                        <a:cs typeface="Fredoka" panose="020B0604020202020204" charset="-79"/>
                      </a:rPr>
                      <m:t>𝑅</m:t>
                    </m:r>
                  </m:oMath>
                </a14:m>
                <a:r>
                  <a:rPr lang="en-CA" sz="1600" dirty="0">
                    <a:solidFill>
                      <a:schemeClr val="accent3"/>
                    </a:solidFill>
                    <a:latin typeface="Fredoka" panose="020B0604020202020204" charset="-79"/>
                    <a:cs typeface="Fredoka" panose="020B0604020202020204" charset="-79"/>
                  </a:rPr>
                  <a:t> – Right voter</a:t>
                </a:r>
              </a:p>
              <a:p>
                <a:pPr marL="139700" indent="0">
                  <a:buNone/>
                </a:pPr>
                <a14:m>
                  <m:oMath xmlns:m="http://schemas.openxmlformats.org/officeDocument/2006/math">
                    <m:r>
                      <a:rPr lang="en-CA" sz="1600" b="0" i="1" smtClean="0">
                        <a:solidFill>
                          <a:schemeClr val="accent3"/>
                        </a:solidFill>
                        <a:latin typeface="Cambria Math" panose="02040503050406030204" pitchFamily="18" charset="0"/>
                        <a:cs typeface="Fredoka" panose="020B0604020202020204" charset="-79"/>
                      </a:rPr>
                      <m:t>𝐿</m:t>
                    </m:r>
                  </m:oMath>
                </a14:m>
                <a:r>
                  <a:rPr lang="en-CA" sz="1600" dirty="0">
                    <a:solidFill>
                      <a:schemeClr val="accent3"/>
                    </a:solidFill>
                    <a:latin typeface="Fredoka" panose="020B0604020202020204" charset="-79"/>
                    <a:cs typeface="Fredoka" panose="020B0604020202020204" charset="-79"/>
                  </a:rPr>
                  <a:t> – Left voter</a:t>
                </a:r>
              </a:p>
            </p:txBody>
          </p:sp>
        </mc:Choice>
        <mc:Fallback xmlns="">
          <p:sp>
            <p:nvSpPr>
              <p:cNvPr id="6" name="TextBox 5">
                <a:extLst>
                  <a:ext uri="{FF2B5EF4-FFF2-40B4-BE49-F238E27FC236}">
                    <a16:creationId xmlns:a16="http://schemas.microsoft.com/office/drawing/2014/main" id="{325890BF-1DBC-BE61-9219-CD9E55877A65}"/>
                  </a:ext>
                </a:extLst>
              </p:cNvPr>
              <p:cNvSpPr txBox="1">
                <a:spLocks noRot="1" noChangeAspect="1" noMove="1" noResize="1" noEditPoints="1" noAdjustHandles="1" noChangeArrowheads="1" noChangeShapeType="1" noTextEdit="1"/>
              </p:cNvSpPr>
              <p:nvPr/>
            </p:nvSpPr>
            <p:spPr>
              <a:xfrm>
                <a:off x="2766240" y="2681478"/>
                <a:ext cx="1994736" cy="584775"/>
              </a:xfrm>
              <a:prstGeom prst="rect">
                <a:avLst/>
              </a:prstGeom>
              <a:blipFill>
                <a:blip r:embed="rId4"/>
                <a:stretch>
                  <a:fillRect t="-3125" b="-125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C35CE09-A42D-B187-6A0F-BB51B56B76C3}"/>
                  </a:ext>
                </a:extLst>
              </p:cNvPr>
              <p:cNvSpPr txBox="1"/>
              <p:nvPr/>
            </p:nvSpPr>
            <p:spPr>
              <a:xfrm>
                <a:off x="4760976" y="2674840"/>
                <a:ext cx="4751832" cy="584775"/>
              </a:xfrm>
              <a:prstGeom prst="rect">
                <a:avLst/>
              </a:prstGeom>
              <a:noFill/>
            </p:spPr>
            <p:txBody>
              <a:bodyPr wrap="square">
                <a:spAutoFit/>
              </a:bodyPr>
              <a:lstStyle/>
              <a:p>
                <a:pPr marL="139700" indent="0">
                  <a:buNone/>
                </a:pPr>
                <a14:m>
                  <m:oMath xmlns:m="http://schemas.openxmlformats.org/officeDocument/2006/math">
                    <m:r>
                      <a:rPr lang="en-CA" sz="1600" b="0" i="1" smtClean="0">
                        <a:solidFill>
                          <a:schemeClr val="accent3"/>
                        </a:solidFill>
                        <a:latin typeface="Cambria Math" panose="02040503050406030204" pitchFamily="18" charset="0"/>
                        <a:cs typeface="Fredoka" panose="020B0604020202020204" charset="-79"/>
                      </a:rPr>
                      <m:t>𝑃</m:t>
                    </m:r>
                    <m:d>
                      <m:dPr>
                        <m:ctrlPr>
                          <a:rPr lang="en-CA" sz="1600" b="0" i="1" smtClean="0">
                            <a:solidFill>
                              <a:schemeClr val="accent3"/>
                            </a:solidFill>
                            <a:latin typeface="Cambria Math" panose="02040503050406030204" pitchFamily="18" charset="0"/>
                            <a:cs typeface="Fredoka" panose="020B0604020202020204" charset="-79"/>
                          </a:rPr>
                        </m:ctrlPr>
                      </m:dPr>
                      <m:e>
                        <m:r>
                          <a:rPr lang="en-CA" sz="1600" b="0" i="1" smtClean="0">
                            <a:solidFill>
                              <a:schemeClr val="accent3"/>
                            </a:solidFill>
                            <a:latin typeface="Cambria Math" panose="02040503050406030204" pitchFamily="18" charset="0"/>
                            <a:cs typeface="Fredoka" panose="020B0604020202020204" charset="-79"/>
                          </a:rPr>
                          <m:t>𝐹</m:t>
                        </m:r>
                      </m:e>
                    </m:d>
                    <m:r>
                      <a:rPr lang="en-CA" sz="1600" b="0" i="1" smtClean="0">
                        <a:solidFill>
                          <a:schemeClr val="accent3"/>
                        </a:solidFill>
                        <a:latin typeface="Cambria Math" panose="02040503050406030204" pitchFamily="18" charset="0"/>
                        <a:cs typeface="Fredoka" panose="020B0604020202020204" charset="-79"/>
                      </a:rPr>
                      <m:t>=0.55</m:t>
                    </m:r>
                  </m:oMath>
                </a14:m>
                <a:r>
                  <a:rPr lang="en-CA" sz="1600" dirty="0">
                    <a:solidFill>
                      <a:schemeClr val="accent3"/>
                    </a:solidFill>
                    <a:latin typeface="Fredoka" panose="020B0604020202020204" charset="-79"/>
                    <a:cs typeface="Fredoka" panose="020B0604020202020204" charset="-79"/>
                  </a:rPr>
                  <a:t> </a:t>
                </a:r>
              </a:p>
              <a:p>
                <a:pPr marL="139700"/>
                <a14:m>
                  <m:oMath xmlns:m="http://schemas.openxmlformats.org/officeDocument/2006/math">
                    <m:r>
                      <a:rPr lang="en-CA" sz="1600" b="0" i="1" smtClean="0">
                        <a:solidFill>
                          <a:schemeClr val="accent3"/>
                        </a:solidFill>
                        <a:latin typeface="Cambria Math" panose="02040503050406030204" pitchFamily="18" charset="0"/>
                        <a:cs typeface="Fredoka" panose="020B0604020202020204" charset="-79"/>
                      </a:rPr>
                      <m:t>𝑃</m:t>
                    </m:r>
                    <m:d>
                      <m:dPr>
                        <m:ctrlPr>
                          <a:rPr lang="en-CA" sz="1600" b="0" i="1" smtClean="0">
                            <a:solidFill>
                              <a:schemeClr val="accent3"/>
                            </a:solidFill>
                            <a:latin typeface="Cambria Math" panose="02040503050406030204" pitchFamily="18" charset="0"/>
                            <a:cs typeface="Fredoka" panose="020B0604020202020204" charset="-79"/>
                          </a:rPr>
                        </m:ctrlPr>
                      </m:dPr>
                      <m:e>
                        <m:r>
                          <a:rPr lang="en-CA" sz="1600" b="0" i="1" smtClean="0">
                            <a:solidFill>
                              <a:schemeClr val="accent3"/>
                            </a:solidFill>
                            <a:latin typeface="Cambria Math" panose="02040503050406030204" pitchFamily="18" charset="0"/>
                            <a:cs typeface="Fredoka" panose="020B0604020202020204" charset="-79"/>
                          </a:rPr>
                          <m:t>𝑅</m:t>
                        </m:r>
                      </m:e>
                    </m:d>
                    <m:r>
                      <a:rPr lang="en-CA" sz="1600" b="0" i="1" smtClean="0">
                        <a:solidFill>
                          <a:schemeClr val="accent3"/>
                        </a:solidFill>
                        <a:latin typeface="Cambria Math" panose="02040503050406030204" pitchFamily="18" charset="0"/>
                        <a:cs typeface="Fredoka" panose="020B0604020202020204" charset="-79"/>
                      </a:rPr>
                      <m:t>=0.55</m:t>
                    </m:r>
                  </m:oMath>
                </a14:m>
                <a:r>
                  <a:rPr lang="en-CA" sz="1600" dirty="0">
                    <a:solidFill>
                      <a:schemeClr val="accent3"/>
                    </a:solidFill>
                    <a:latin typeface="Fredoka" panose="020B0604020202020204" charset="-79"/>
                    <a:cs typeface="Fredoka" panose="020B0604020202020204" charset="-79"/>
                  </a:rPr>
                  <a:t>  </a:t>
                </a:r>
              </a:p>
            </p:txBody>
          </p:sp>
        </mc:Choice>
        <mc:Fallback xmlns="">
          <p:sp>
            <p:nvSpPr>
              <p:cNvPr id="7" name="TextBox 6">
                <a:extLst>
                  <a:ext uri="{FF2B5EF4-FFF2-40B4-BE49-F238E27FC236}">
                    <a16:creationId xmlns:a16="http://schemas.microsoft.com/office/drawing/2014/main" id="{3C35CE09-A42D-B187-6A0F-BB51B56B76C3}"/>
                  </a:ext>
                </a:extLst>
              </p:cNvPr>
              <p:cNvSpPr txBox="1">
                <a:spLocks noRot="1" noChangeAspect="1" noMove="1" noResize="1" noEditPoints="1" noAdjustHandles="1" noChangeArrowheads="1" noChangeShapeType="1" noTextEdit="1"/>
              </p:cNvSpPr>
              <p:nvPr/>
            </p:nvSpPr>
            <p:spPr>
              <a:xfrm>
                <a:off x="4760976" y="2674840"/>
                <a:ext cx="4751832" cy="584775"/>
              </a:xfrm>
              <a:prstGeom prst="rect">
                <a:avLst/>
              </a:prstGeom>
              <a:blipFill>
                <a:blip r:embed="rId5"/>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1D3385C-FEF6-F081-587D-A05824FBC1F8}"/>
                  </a:ext>
                </a:extLst>
              </p:cNvPr>
              <p:cNvSpPr txBox="1"/>
              <p:nvPr/>
            </p:nvSpPr>
            <p:spPr>
              <a:xfrm>
                <a:off x="6426036" y="2681477"/>
                <a:ext cx="4751832" cy="584775"/>
              </a:xfrm>
              <a:prstGeom prst="rect">
                <a:avLst/>
              </a:prstGeom>
              <a:noFill/>
            </p:spPr>
            <p:txBody>
              <a:bodyPr wrap="square">
                <a:spAutoFit/>
              </a:bodyPr>
              <a:lstStyle/>
              <a:p>
                <a:pPr marL="139700" indent="0">
                  <a:buNone/>
                </a:pPr>
                <a14:m>
                  <m:oMath xmlns:m="http://schemas.openxmlformats.org/officeDocument/2006/math">
                    <m:r>
                      <a:rPr lang="en-CA" sz="1600" b="0" i="1" smtClean="0">
                        <a:solidFill>
                          <a:schemeClr val="accent3"/>
                        </a:solidFill>
                        <a:latin typeface="Cambria Math" panose="02040503050406030204" pitchFamily="18" charset="0"/>
                        <a:cs typeface="Fredoka" panose="020B0604020202020204" charset="-79"/>
                      </a:rPr>
                      <m:t>𝑃</m:t>
                    </m:r>
                    <m:d>
                      <m:dPr>
                        <m:ctrlPr>
                          <a:rPr lang="en-CA" sz="1600" b="0" i="1" smtClean="0">
                            <a:solidFill>
                              <a:schemeClr val="accent3"/>
                            </a:solidFill>
                            <a:latin typeface="Cambria Math" panose="02040503050406030204" pitchFamily="18" charset="0"/>
                            <a:cs typeface="Fredoka" panose="020B0604020202020204" charset="-79"/>
                          </a:rPr>
                        </m:ctrlPr>
                      </m:dPr>
                      <m:e>
                        <m:r>
                          <a:rPr lang="en-CA" sz="1600" b="0" i="1" smtClean="0">
                            <a:solidFill>
                              <a:schemeClr val="accent3"/>
                            </a:solidFill>
                            <a:latin typeface="Cambria Math" panose="02040503050406030204" pitchFamily="18" charset="0"/>
                            <a:cs typeface="Fredoka" panose="020B0604020202020204" charset="-79"/>
                          </a:rPr>
                          <m:t>𝑀𝐿</m:t>
                        </m:r>
                      </m:e>
                    </m:d>
                    <m:r>
                      <a:rPr lang="en-CA" sz="1600" b="0" i="1" smtClean="0">
                        <a:solidFill>
                          <a:schemeClr val="accent3"/>
                        </a:solidFill>
                        <a:latin typeface="Cambria Math" panose="02040503050406030204" pitchFamily="18" charset="0"/>
                        <a:cs typeface="Fredoka" panose="020B0604020202020204" charset="-79"/>
                      </a:rPr>
                      <m:t>=0.15</m:t>
                    </m:r>
                  </m:oMath>
                </a14:m>
                <a:r>
                  <a:rPr lang="en-CA" sz="1600" dirty="0">
                    <a:solidFill>
                      <a:schemeClr val="accent3"/>
                    </a:solidFill>
                    <a:latin typeface="Fredoka" panose="020B0604020202020204" charset="-79"/>
                    <a:cs typeface="Fredoka" panose="020B0604020202020204" charset="-79"/>
                  </a:rPr>
                  <a:t> </a:t>
                </a:r>
              </a:p>
              <a:p>
                <a:pPr marL="139700"/>
                <a14:m>
                  <m:oMath xmlns:m="http://schemas.openxmlformats.org/officeDocument/2006/math">
                    <m:r>
                      <a:rPr lang="en-CA" sz="1600" b="0" i="1" smtClean="0">
                        <a:solidFill>
                          <a:schemeClr val="accent3"/>
                        </a:solidFill>
                        <a:latin typeface="Cambria Math" panose="02040503050406030204" pitchFamily="18" charset="0"/>
                        <a:cs typeface="Fredoka" panose="020B0604020202020204" charset="-79"/>
                      </a:rPr>
                      <m:t>𝑃</m:t>
                    </m:r>
                    <m:d>
                      <m:dPr>
                        <m:ctrlPr>
                          <a:rPr lang="en-CA" sz="1600" b="0" i="1" smtClean="0">
                            <a:solidFill>
                              <a:schemeClr val="accent3"/>
                            </a:solidFill>
                            <a:latin typeface="Cambria Math" panose="02040503050406030204" pitchFamily="18" charset="0"/>
                            <a:cs typeface="Fredoka" panose="020B0604020202020204" charset="-79"/>
                          </a:rPr>
                        </m:ctrlPr>
                      </m:dPr>
                      <m:e>
                        <m:r>
                          <a:rPr lang="en-CA" sz="1600" b="0" i="1" smtClean="0">
                            <a:solidFill>
                              <a:schemeClr val="accent3"/>
                            </a:solidFill>
                            <a:latin typeface="Cambria Math" panose="02040503050406030204" pitchFamily="18" charset="0"/>
                            <a:cs typeface="Fredoka" panose="020B0604020202020204" charset="-79"/>
                          </a:rPr>
                          <m:t>𝐹𝑅</m:t>
                        </m:r>
                      </m:e>
                    </m:d>
                    <m:r>
                      <a:rPr lang="en-CA" sz="1600" b="0" i="1" smtClean="0">
                        <a:solidFill>
                          <a:schemeClr val="accent3"/>
                        </a:solidFill>
                        <a:latin typeface="Cambria Math" panose="02040503050406030204" pitchFamily="18" charset="0"/>
                        <a:cs typeface="Fredoka" panose="020B0604020202020204" charset="-79"/>
                      </a:rPr>
                      <m:t>=?</m:t>
                    </m:r>
                  </m:oMath>
                </a14:m>
                <a:r>
                  <a:rPr lang="en-CA" sz="1600" dirty="0">
                    <a:solidFill>
                      <a:schemeClr val="accent3"/>
                    </a:solidFill>
                    <a:latin typeface="Fredoka" panose="020B0604020202020204" charset="-79"/>
                    <a:cs typeface="Fredoka" panose="020B0604020202020204" charset="-79"/>
                  </a:rPr>
                  <a:t>  </a:t>
                </a:r>
              </a:p>
            </p:txBody>
          </p:sp>
        </mc:Choice>
        <mc:Fallback xmlns="">
          <p:sp>
            <p:nvSpPr>
              <p:cNvPr id="8" name="TextBox 7">
                <a:extLst>
                  <a:ext uri="{FF2B5EF4-FFF2-40B4-BE49-F238E27FC236}">
                    <a16:creationId xmlns:a16="http://schemas.microsoft.com/office/drawing/2014/main" id="{81D3385C-FEF6-F081-587D-A05824FBC1F8}"/>
                  </a:ext>
                </a:extLst>
              </p:cNvPr>
              <p:cNvSpPr txBox="1">
                <a:spLocks noRot="1" noChangeAspect="1" noMove="1" noResize="1" noEditPoints="1" noAdjustHandles="1" noChangeArrowheads="1" noChangeShapeType="1" noTextEdit="1"/>
              </p:cNvSpPr>
              <p:nvPr/>
            </p:nvSpPr>
            <p:spPr>
              <a:xfrm>
                <a:off x="6426036" y="2681477"/>
                <a:ext cx="4751832" cy="584775"/>
              </a:xfrm>
              <a:prstGeom prst="rect">
                <a:avLst/>
              </a:prstGeom>
              <a:blipFill>
                <a:blip r:embed="rId6"/>
                <a:stretch>
                  <a:fillRect/>
                </a:stretch>
              </a:blipFill>
            </p:spPr>
            <p:txBody>
              <a:bodyPr/>
              <a:lstStyle/>
              <a:p>
                <a:r>
                  <a:rPr lang="en-CA">
                    <a:noFill/>
                  </a:rPr>
                  <a:t> </a:t>
                </a:r>
              </a:p>
            </p:txBody>
          </p:sp>
        </mc:Fallback>
      </mc:AlternateContent>
      <p:sp>
        <p:nvSpPr>
          <p:cNvPr id="9" name="Rectangle 8">
            <a:extLst>
              <a:ext uri="{FF2B5EF4-FFF2-40B4-BE49-F238E27FC236}">
                <a16:creationId xmlns:a16="http://schemas.microsoft.com/office/drawing/2014/main" id="{A198132D-8FD3-8A04-1BED-2E8A236D1FD4}"/>
              </a:ext>
            </a:extLst>
          </p:cNvPr>
          <p:cNvSpPr/>
          <p:nvPr/>
        </p:nvSpPr>
        <p:spPr>
          <a:xfrm>
            <a:off x="2926030" y="3649958"/>
            <a:ext cx="32918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0" name="Group 9">
            <a:extLst>
              <a:ext uri="{FF2B5EF4-FFF2-40B4-BE49-F238E27FC236}">
                <a16:creationId xmlns:a16="http://schemas.microsoft.com/office/drawing/2014/main" id="{92981C98-E9E8-AAB9-2777-A382B155DC03}"/>
              </a:ext>
            </a:extLst>
          </p:cNvPr>
          <p:cNvGrpSpPr/>
          <p:nvPr/>
        </p:nvGrpSpPr>
        <p:grpSpPr>
          <a:xfrm>
            <a:off x="8394461" y="659465"/>
            <a:ext cx="215065" cy="191069"/>
            <a:chOff x="8401880" y="657705"/>
            <a:chExt cx="215065" cy="191069"/>
          </a:xfrm>
          <a:solidFill>
            <a:schemeClr val="accent3"/>
          </a:solidFill>
        </p:grpSpPr>
        <p:sp>
          <p:nvSpPr>
            <p:cNvPr id="11" name="Isosceles Triangle 10">
              <a:hlinkClick r:id="rId7" action="ppaction://hlinksldjump"/>
              <a:extLst>
                <a:ext uri="{FF2B5EF4-FFF2-40B4-BE49-F238E27FC236}">
                  <a16:creationId xmlns:a16="http://schemas.microsoft.com/office/drawing/2014/main" id="{3FD69CE6-CBBC-2F3B-2B3F-8CE7E81E267D}"/>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Isosceles Triangle 11">
              <a:hlinkClick r:id="rId7" action="ppaction://hlinksldjump"/>
              <a:extLst>
                <a:ext uri="{FF2B5EF4-FFF2-40B4-BE49-F238E27FC236}">
                  <a16:creationId xmlns:a16="http://schemas.microsoft.com/office/drawing/2014/main" id="{4BEFD717-1CF0-EC27-AA18-03A92B0794A1}"/>
                </a:ext>
              </a:extLst>
            </p:cNvPr>
            <p:cNvSpPr/>
            <p:nvPr/>
          </p:nvSpPr>
          <p:spPr>
            <a:xfrm rot="5400000">
              <a:off x="8473639"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303695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578F1-114A-B67A-06E5-26EF7B7C7BE6}"/>
              </a:ext>
            </a:extLst>
          </p:cNvPr>
          <p:cNvSpPr>
            <a:spLocks noGrp="1"/>
          </p:cNvSpPr>
          <p:nvPr>
            <p:ph type="title"/>
          </p:nvPr>
        </p:nvSpPr>
        <p:spPr>
          <a:solidFill>
            <a:schemeClr val="accent2"/>
          </a:solidFill>
        </p:spPr>
        <p:txBody>
          <a:bodyPr/>
          <a:lstStyle/>
          <a:p>
            <a:r>
              <a:rPr lang="en-CA" dirty="0"/>
              <a:t>Example – Unison of Events and DML</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CAB75447-08A2-9DD4-D6D9-0C93EBA857E1}"/>
                  </a:ext>
                </a:extLst>
              </p:cNvPr>
              <p:cNvSpPr>
                <a:spLocks noGrp="1"/>
              </p:cNvSpPr>
              <p:nvPr>
                <p:ph type="body" idx="1"/>
              </p:nvPr>
            </p:nvSpPr>
            <p:spPr>
              <a:xfrm>
                <a:off x="720000" y="1134098"/>
                <a:ext cx="7704000" cy="3557402"/>
              </a:xfrm>
              <a:ln>
                <a:solidFill>
                  <a:schemeClr val="tx1"/>
                </a:solidFill>
              </a:ln>
            </p:spPr>
            <p:txBody>
              <a:bodyPr/>
              <a:lstStyle/>
              <a:p>
                <a:pPr marL="139700" indent="0">
                  <a:buNone/>
                </a:pPr>
                <a:r>
                  <a:rPr lang="en-US" sz="1600" dirty="0">
                    <a:solidFill>
                      <a:schemeClr val="accent1">
                        <a:lumMod val="75000"/>
                      </a:schemeClr>
                    </a:solidFill>
                  </a:rPr>
                  <a:t>We run into a problem</a:t>
                </a:r>
                <a:r>
                  <a:rPr lang="en-US" sz="1600" dirty="0"/>
                  <a:t>: </a:t>
                </a:r>
              </a:p>
              <a:p>
                <a:pPr marL="139700" indent="0">
                  <a:buNone/>
                </a:pPr>
                <a14:m>
                  <m:oMathPara xmlns:m="http://schemas.openxmlformats.org/officeDocument/2006/math">
                    <m:oMathParaPr>
                      <m:jc m:val="centerGroup"/>
                    </m:oMathParaPr>
                    <m:oMath xmlns:m="http://schemas.openxmlformats.org/officeDocument/2006/math">
                      <m:r>
                        <a:rPr lang="en-CA" sz="1600" b="0" i="1" smtClean="0">
                          <a:solidFill>
                            <a:schemeClr val="accent1">
                              <a:lumMod val="75000"/>
                            </a:schemeClr>
                          </a:solidFill>
                          <a:latin typeface="Cambria Math" panose="02040503050406030204" pitchFamily="18" charset="0"/>
                          <a:cs typeface="Fredoka" panose="020B0604020202020204" charset="-79"/>
                        </a:rPr>
                        <m:t>𝑃</m:t>
                      </m:r>
                      <m:d>
                        <m:dPr>
                          <m:ctrlPr>
                            <a:rPr lang="en-CA" sz="1600" b="0" i="1" smtClean="0">
                              <a:solidFill>
                                <a:schemeClr val="accent1">
                                  <a:lumMod val="75000"/>
                                </a:schemeClr>
                              </a:solidFill>
                              <a:latin typeface="Cambria Math" panose="02040503050406030204" pitchFamily="18" charset="0"/>
                              <a:cs typeface="Fredoka" panose="020B0604020202020204" charset="-79"/>
                            </a:rPr>
                          </m:ctrlPr>
                        </m:dPr>
                        <m:e>
                          <m:r>
                            <a:rPr lang="en-CA" sz="1600" b="0" i="1" smtClean="0">
                              <a:solidFill>
                                <a:schemeClr val="accent1">
                                  <a:lumMod val="75000"/>
                                </a:schemeClr>
                              </a:solidFill>
                              <a:latin typeface="Cambria Math" panose="02040503050406030204" pitchFamily="18" charset="0"/>
                              <a:cs typeface="Fredoka" panose="020B0604020202020204" charset="-79"/>
                            </a:rPr>
                            <m:t>𝐹𝑅</m:t>
                          </m:r>
                        </m:e>
                      </m:d>
                      <m:r>
                        <a:rPr lang="en-CA" sz="1600" b="0" i="1" smtClean="0">
                          <a:solidFill>
                            <a:schemeClr val="accent3"/>
                          </a:solidFill>
                          <a:latin typeface="Cambria Math" panose="02040503050406030204" pitchFamily="18" charset="0"/>
                          <a:cs typeface="Fredoka" panose="020B0604020202020204" charset="-79"/>
                        </a:rPr>
                        <m:t>=</m:t>
                      </m:r>
                      <m:r>
                        <a:rPr lang="en-CA" sz="1600" b="0" i="1" smtClean="0">
                          <a:solidFill>
                            <a:schemeClr val="accent3"/>
                          </a:solidFill>
                          <a:latin typeface="Cambria Math" panose="02040503050406030204" pitchFamily="18" charset="0"/>
                          <a:cs typeface="Fredoka" panose="020B0604020202020204" charset="-79"/>
                        </a:rPr>
                        <m:t>𝑃</m:t>
                      </m:r>
                      <m:d>
                        <m:dPr>
                          <m:ctrlPr>
                            <a:rPr lang="en-CA" sz="1600" b="0" i="1" smtClean="0">
                              <a:solidFill>
                                <a:schemeClr val="accent3"/>
                              </a:solidFill>
                              <a:latin typeface="Cambria Math" panose="02040503050406030204" pitchFamily="18" charset="0"/>
                              <a:cs typeface="Fredoka" panose="020B0604020202020204" charset="-79"/>
                            </a:rPr>
                          </m:ctrlPr>
                        </m:dPr>
                        <m:e>
                          <m:r>
                            <a:rPr lang="en-CA" sz="1600" b="0" i="1" smtClean="0">
                              <a:solidFill>
                                <a:schemeClr val="accent3"/>
                              </a:solidFill>
                              <a:latin typeface="Cambria Math" panose="02040503050406030204" pitchFamily="18" charset="0"/>
                              <a:cs typeface="Fredoka" panose="020B0604020202020204" charset="-79"/>
                            </a:rPr>
                            <m:t>𝐹</m:t>
                          </m:r>
                        </m:e>
                      </m:d>
                      <m:r>
                        <a:rPr lang="en-CA" sz="1600" b="0" i="1" smtClean="0">
                          <a:solidFill>
                            <a:schemeClr val="accent3"/>
                          </a:solidFill>
                          <a:latin typeface="Cambria Math" panose="02040503050406030204" pitchFamily="18" charset="0"/>
                          <a:cs typeface="Fredoka" panose="020B0604020202020204" charset="-79"/>
                        </a:rPr>
                        <m:t>+</m:t>
                      </m:r>
                      <m:r>
                        <a:rPr lang="en-CA" sz="1600" b="0" i="1" smtClean="0">
                          <a:solidFill>
                            <a:schemeClr val="accent3"/>
                          </a:solidFill>
                          <a:latin typeface="Cambria Math" panose="02040503050406030204" pitchFamily="18" charset="0"/>
                          <a:cs typeface="Fredoka" panose="020B0604020202020204" charset="-79"/>
                        </a:rPr>
                        <m:t>𝑃</m:t>
                      </m:r>
                      <m:d>
                        <m:dPr>
                          <m:ctrlPr>
                            <a:rPr lang="en-CA" sz="1600" b="0" i="1" smtClean="0">
                              <a:solidFill>
                                <a:schemeClr val="accent3"/>
                              </a:solidFill>
                              <a:latin typeface="Cambria Math" panose="02040503050406030204" pitchFamily="18" charset="0"/>
                              <a:cs typeface="Fredoka" panose="020B0604020202020204" charset="-79"/>
                            </a:rPr>
                          </m:ctrlPr>
                        </m:dPr>
                        <m:e>
                          <m:r>
                            <a:rPr lang="en-CA" sz="1600" b="0" i="1" smtClean="0">
                              <a:solidFill>
                                <a:schemeClr val="accent3"/>
                              </a:solidFill>
                              <a:latin typeface="Cambria Math" panose="02040503050406030204" pitchFamily="18" charset="0"/>
                              <a:cs typeface="Fredoka" panose="020B0604020202020204" charset="-79"/>
                            </a:rPr>
                            <m:t>𝑅</m:t>
                          </m:r>
                        </m:e>
                      </m:d>
                      <m:r>
                        <a:rPr lang="en-CA" sz="1600" b="0" i="1" smtClean="0">
                          <a:solidFill>
                            <a:schemeClr val="accent3"/>
                          </a:solidFill>
                          <a:latin typeface="Cambria Math" panose="02040503050406030204" pitchFamily="18" charset="0"/>
                          <a:cs typeface="Fredoka" panose="020B0604020202020204" charset="-79"/>
                        </a:rPr>
                        <m:t>−</m:t>
                      </m:r>
                      <m:r>
                        <a:rPr lang="en-CA" sz="1600" b="0" i="1" smtClean="0">
                          <a:solidFill>
                            <a:schemeClr val="accent2">
                              <a:lumMod val="50000"/>
                            </a:schemeClr>
                          </a:solidFill>
                          <a:latin typeface="Cambria Math" panose="02040503050406030204" pitchFamily="18" charset="0"/>
                          <a:cs typeface="Fredoka" panose="020B0604020202020204" charset="-79"/>
                        </a:rPr>
                        <m:t>𝑃</m:t>
                      </m:r>
                      <m:r>
                        <a:rPr lang="en-CA" sz="1600" b="0" i="1" smtClean="0">
                          <a:solidFill>
                            <a:schemeClr val="accent2">
                              <a:lumMod val="50000"/>
                            </a:schemeClr>
                          </a:solidFill>
                          <a:latin typeface="Cambria Math" panose="02040503050406030204" pitchFamily="18" charset="0"/>
                          <a:cs typeface="Fredoka" panose="020B0604020202020204" charset="-79"/>
                        </a:rPr>
                        <m:t>(</m:t>
                      </m:r>
                      <m:r>
                        <a:rPr lang="en-CA" sz="1600" b="0" i="1" smtClean="0">
                          <a:solidFill>
                            <a:schemeClr val="accent2">
                              <a:lumMod val="50000"/>
                            </a:schemeClr>
                          </a:solidFill>
                          <a:latin typeface="Cambria Math" panose="02040503050406030204" pitchFamily="18" charset="0"/>
                          <a:cs typeface="Fredoka" panose="020B0604020202020204" charset="-79"/>
                        </a:rPr>
                        <m:t>𝐹</m:t>
                      </m:r>
                      <m:r>
                        <a:rPr lang="en-CA" sz="1600" b="0" i="1" smtClean="0">
                          <a:solidFill>
                            <a:schemeClr val="accent2">
                              <a:lumMod val="50000"/>
                            </a:schemeClr>
                          </a:solidFill>
                          <a:latin typeface="Cambria Math" panose="02040503050406030204" pitchFamily="18" charset="0"/>
                          <a:cs typeface="Fredoka" panose="020B0604020202020204" charset="-79"/>
                        </a:rPr>
                        <m:t>∪</m:t>
                      </m:r>
                      <m:r>
                        <a:rPr lang="en-CA" sz="1600" b="0" i="1" smtClean="0">
                          <a:solidFill>
                            <a:schemeClr val="accent2">
                              <a:lumMod val="50000"/>
                            </a:schemeClr>
                          </a:solidFill>
                          <a:latin typeface="Cambria Math" panose="02040503050406030204" pitchFamily="18" charset="0"/>
                          <a:cs typeface="Fredoka" panose="020B0604020202020204" charset="-79"/>
                        </a:rPr>
                        <m:t>𝑅</m:t>
                      </m:r>
                      <m:r>
                        <a:rPr lang="en-CA" sz="1600" b="0" i="1" smtClean="0">
                          <a:solidFill>
                            <a:schemeClr val="accent2">
                              <a:lumMod val="50000"/>
                            </a:schemeClr>
                          </a:solidFill>
                          <a:latin typeface="Cambria Math" panose="02040503050406030204" pitchFamily="18" charset="0"/>
                          <a:cs typeface="Fredoka" panose="020B0604020202020204" charset="-79"/>
                        </a:rPr>
                        <m:t>)</m:t>
                      </m:r>
                    </m:oMath>
                  </m:oMathPara>
                </a14:m>
                <a:endParaRPr lang="en-US" sz="1600" dirty="0"/>
              </a:p>
              <a:p>
                <a:pPr marL="139700" indent="0">
                  <a:buNone/>
                </a:pPr>
                <a:endParaRPr lang="en-US" sz="1600" dirty="0"/>
              </a:p>
              <a:p>
                <a:pPr marL="139700" indent="0">
                  <a:buNone/>
                </a:pPr>
                <a:endParaRPr lang="en-US" sz="1600" dirty="0"/>
              </a:p>
              <a:p>
                <a:pPr marL="139700" indent="0">
                  <a:buNone/>
                </a:pPr>
                <a:endParaRPr lang="en-US" sz="1600" dirty="0"/>
              </a:p>
              <a:p>
                <a:pPr marL="139700" indent="0">
                  <a:buNone/>
                </a:pPr>
                <a:r>
                  <a:rPr lang="en-US" sz="1600" dirty="0">
                    <a:solidFill>
                      <a:schemeClr val="accent1">
                        <a:lumMod val="75000"/>
                      </a:schemeClr>
                    </a:solidFill>
                  </a:rPr>
                  <a:t>How can we resolve this?</a:t>
                </a:r>
              </a:p>
              <a:p>
                <a:pPr marL="139700" indent="0">
                  <a:buNone/>
                </a:pPr>
                <a:r>
                  <a:rPr lang="en-US" sz="1600" dirty="0"/>
                  <a:t>De Morgan’s Law!</a:t>
                </a:r>
              </a:p>
              <a:p>
                <a:pPr marL="139700" indent="0">
                  <a:buNone/>
                </a:pPr>
                <a14:m>
                  <m:oMathPara xmlns:m="http://schemas.openxmlformats.org/officeDocument/2006/math">
                    <m:oMathParaPr>
                      <m:jc m:val="centerGroup"/>
                    </m:oMathParaPr>
                    <m:oMath xmlns:m="http://schemas.openxmlformats.org/officeDocument/2006/math">
                      <m:r>
                        <a:rPr lang="en-CA" sz="1600" i="1">
                          <a:solidFill>
                            <a:schemeClr val="accent1">
                              <a:lumMod val="75000"/>
                            </a:schemeClr>
                          </a:solidFill>
                          <a:latin typeface="Cambria Math" panose="02040503050406030204" pitchFamily="18" charset="0"/>
                          <a:cs typeface="Fredoka" panose="020B0604020202020204" charset="-79"/>
                        </a:rPr>
                        <m:t>𝑃</m:t>
                      </m:r>
                      <m:d>
                        <m:dPr>
                          <m:ctrlPr>
                            <a:rPr lang="en-CA" sz="1600" i="1">
                              <a:solidFill>
                                <a:schemeClr val="accent1">
                                  <a:lumMod val="75000"/>
                                </a:schemeClr>
                              </a:solidFill>
                              <a:latin typeface="Cambria Math" panose="02040503050406030204" pitchFamily="18" charset="0"/>
                              <a:cs typeface="Fredoka" panose="020B0604020202020204" charset="-79"/>
                            </a:rPr>
                          </m:ctrlPr>
                        </m:dPr>
                        <m:e>
                          <m:r>
                            <a:rPr lang="en-CA" sz="1600" i="1">
                              <a:solidFill>
                                <a:schemeClr val="accent1">
                                  <a:lumMod val="75000"/>
                                </a:schemeClr>
                              </a:solidFill>
                              <a:latin typeface="Cambria Math" panose="02040503050406030204" pitchFamily="18" charset="0"/>
                              <a:cs typeface="Fredoka" panose="020B0604020202020204" charset="-79"/>
                            </a:rPr>
                            <m:t>𝐹𝑅</m:t>
                          </m:r>
                        </m:e>
                      </m:d>
                      <m:r>
                        <a:rPr lang="en-CA" sz="1600" i="1">
                          <a:latin typeface="Cambria Math" panose="02040503050406030204" pitchFamily="18" charset="0"/>
                          <a:cs typeface="Fredoka" panose="020B0604020202020204" charset="-79"/>
                        </a:rPr>
                        <m:t>=</m:t>
                      </m:r>
                      <m:r>
                        <a:rPr lang="en-CA" sz="1600" i="1">
                          <a:latin typeface="Cambria Math" panose="02040503050406030204" pitchFamily="18" charset="0"/>
                          <a:cs typeface="Fredoka" panose="020B0604020202020204" charset="-79"/>
                        </a:rPr>
                        <m:t>𝑃</m:t>
                      </m:r>
                      <m:d>
                        <m:dPr>
                          <m:ctrlPr>
                            <a:rPr lang="en-CA" sz="1600" i="1">
                              <a:latin typeface="Cambria Math" panose="02040503050406030204" pitchFamily="18" charset="0"/>
                              <a:cs typeface="Fredoka" panose="020B0604020202020204" charset="-79"/>
                            </a:rPr>
                          </m:ctrlPr>
                        </m:dPr>
                        <m:e>
                          <m:r>
                            <a:rPr lang="en-CA" sz="1600" i="1">
                              <a:latin typeface="Cambria Math" panose="02040503050406030204" pitchFamily="18" charset="0"/>
                              <a:cs typeface="Fredoka" panose="020B0604020202020204" charset="-79"/>
                            </a:rPr>
                            <m:t>𝐹</m:t>
                          </m:r>
                        </m:e>
                      </m:d>
                      <m:r>
                        <a:rPr lang="en-CA" sz="1600" i="1">
                          <a:latin typeface="Cambria Math" panose="02040503050406030204" pitchFamily="18" charset="0"/>
                          <a:cs typeface="Fredoka" panose="020B0604020202020204" charset="-79"/>
                        </a:rPr>
                        <m:t>+</m:t>
                      </m:r>
                      <m:r>
                        <a:rPr lang="en-CA" sz="1600" i="1">
                          <a:latin typeface="Cambria Math" panose="02040503050406030204" pitchFamily="18" charset="0"/>
                          <a:cs typeface="Fredoka" panose="020B0604020202020204" charset="-79"/>
                        </a:rPr>
                        <m:t>𝑃</m:t>
                      </m:r>
                      <m:d>
                        <m:dPr>
                          <m:ctrlPr>
                            <a:rPr lang="en-CA" sz="1600" i="1">
                              <a:latin typeface="Cambria Math" panose="02040503050406030204" pitchFamily="18" charset="0"/>
                              <a:cs typeface="Fredoka" panose="020B0604020202020204" charset="-79"/>
                            </a:rPr>
                          </m:ctrlPr>
                        </m:dPr>
                        <m:e>
                          <m:r>
                            <a:rPr lang="en-CA" sz="1600" i="1">
                              <a:latin typeface="Cambria Math" panose="02040503050406030204" pitchFamily="18" charset="0"/>
                              <a:cs typeface="Fredoka" panose="020B0604020202020204" charset="-79"/>
                            </a:rPr>
                            <m:t>𝑅</m:t>
                          </m:r>
                        </m:e>
                      </m:d>
                      <m:r>
                        <a:rPr lang="en-CA" sz="1600" i="1">
                          <a:latin typeface="Cambria Math" panose="02040503050406030204" pitchFamily="18" charset="0"/>
                          <a:cs typeface="Fredoka" panose="020B0604020202020204" charset="-79"/>
                        </a:rPr>
                        <m:t>−</m:t>
                      </m:r>
                      <m:r>
                        <a:rPr lang="en-CA" sz="1600" i="1" smtClean="0">
                          <a:solidFill>
                            <a:schemeClr val="accent2">
                              <a:lumMod val="50000"/>
                            </a:schemeClr>
                          </a:solidFill>
                          <a:latin typeface="Cambria Math" panose="02040503050406030204" pitchFamily="18" charset="0"/>
                          <a:cs typeface="Fredoka" panose="020B0604020202020204" charset="-79"/>
                        </a:rPr>
                        <m:t>𝑃</m:t>
                      </m:r>
                      <m:r>
                        <a:rPr lang="en-CA" sz="1600" i="1" smtClean="0">
                          <a:solidFill>
                            <a:schemeClr val="accent2">
                              <a:lumMod val="50000"/>
                            </a:schemeClr>
                          </a:solidFill>
                          <a:latin typeface="Cambria Math" panose="02040503050406030204" pitchFamily="18" charset="0"/>
                          <a:cs typeface="Fredoka" panose="020B0604020202020204" charset="-79"/>
                        </a:rPr>
                        <m:t>(</m:t>
                      </m:r>
                      <m:r>
                        <a:rPr lang="en-CA" sz="1600" i="1" smtClean="0">
                          <a:solidFill>
                            <a:schemeClr val="accent2">
                              <a:lumMod val="50000"/>
                            </a:schemeClr>
                          </a:solidFill>
                          <a:latin typeface="Cambria Math" panose="02040503050406030204" pitchFamily="18" charset="0"/>
                          <a:cs typeface="Fredoka" panose="020B0604020202020204" charset="-79"/>
                        </a:rPr>
                        <m:t>𝐹</m:t>
                      </m:r>
                      <m:r>
                        <a:rPr lang="en-CA" sz="1600" i="1" smtClean="0">
                          <a:solidFill>
                            <a:schemeClr val="accent2">
                              <a:lumMod val="50000"/>
                            </a:schemeClr>
                          </a:solidFill>
                          <a:latin typeface="Cambria Math" panose="02040503050406030204" pitchFamily="18" charset="0"/>
                          <a:cs typeface="Fredoka" panose="020B0604020202020204" charset="-79"/>
                        </a:rPr>
                        <m:t>∪</m:t>
                      </m:r>
                      <m:r>
                        <a:rPr lang="en-CA" sz="1600" i="1" smtClean="0">
                          <a:solidFill>
                            <a:schemeClr val="accent2">
                              <a:lumMod val="50000"/>
                            </a:schemeClr>
                          </a:solidFill>
                          <a:latin typeface="Cambria Math" panose="02040503050406030204" pitchFamily="18" charset="0"/>
                          <a:cs typeface="Fredoka" panose="020B0604020202020204" charset="-79"/>
                        </a:rPr>
                        <m:t>𝑅</m:t>
                      </m:r>
                      <m:r>
                        <a:rPr lang="en-CA" sz="1600" i="1" smtClean="0">
                          <a:solidFill>
                            <a:schemeClr val="accent2">
                              <a:lumMod val="50000"/>
                            </a:schemeClr>
                          </a:solidFill>
                          <a:latin typeface="Cambria Math" panose="02040503050406030204" pitchFamily="18" charset="0"/>
                          <a:cs typeface="Fredoka" panose="020B0604020202020204" charset="-79"/>
                        </a:rPr>
                        <m:t>)</m:t>
                      </m:r>
                    </m:oMath>
                  </m:oMathPara>
                </a14:m>
                <a:endParaRPr lang="en-CA" sz="1600" i="1" dirty="0">
                  <a:solidFill>
                    <a:schemeClr val="accent3"/>
                  </a:solidFill>
                  <a:latin typeface="Cambria Math" panose="02040503050406030204" pitchFamily="18" charset="0"/>
                  <a:cs typeface="Fredoka" panose="020B0604020202020204" charset="-79"/>
                </a:endParaRPr>
              </a:p>
              <a:p>
                <a:pPr marL="139700" indent="0">
                  <a:buNone/>
                </a:pPr>
                <a14:m>
                  <m:oMathPara xmlns:m="http://schemas.openxmlformats.org/officeDocument/2006/math">
                    <m:oMathParaPr>
                      <m:jc m:val="centerGroup"/>
                    </m:oMathParaPr>
                    <m:oMath xmlns:m="http://schemas.openxmlformats.org/officeDocument/2006/math">
                      <m:r>
                        <a:rPr lang="en-CA" sz="1600" i="1">
                          <a:solidFill>
                            <a:schemeClr val="accent1">
                              <a:lumMod val="75000"/>
                            </a:schemeClr>
                          </a:solidFill>
                          <a:latin typeface="Cambria Math" panose="02040503050406030204" pitchFamily="18" charset="0"/>
                          <a:cs typeface="Fredoka" panose="020B0604020202020204" charset="-79"/>
                        </a:rPr>
                        <m:t>𝑃</m:t>
                      </m:r>
                      <m:d>
                        <m:dPr>
                          <m:ctrlPr>
                            <a:rPr lang="en-CA" sz="1600" i="1">
                              <a:solidFill>
                                <a:schemeClr val="accent1">
                                  <a:lumMod val="75000"/>
                                </a:schemeClr>
                              </a:solidFill>
                              <a:latin typeface="Cambria Math" panose="02040503050406030204" pitchFamily="18" charset="0"/>
                              <a:cs typeface="Fredoka" panose="020B0604020202020204" charset="-79"/>
                            </a:rPr>
                          </m:ctrlPr>
                        </m:dPr>
                        <m:e>
                          <m:r>
                            <a:rPr lang="en-CA" sz="1600" i="1">
                              <a:solidFill>
                                <a:schemeClr val="accent1">
                                  <a:lumMod val="75000"/>
                                </a:schemeClr>
                              </a:solidFill>
                              <a:latin typeface="Cambria Math" panose="02040503050406030204" pitchFamily="18" charset="0"/>
                              <a:cs typeface="Fredoka" panose="020B0604020202020204" charset="-79"/>
                            </a:rPr>
                            <m:t>𝐹𝑅</m:t>
                          </m:r>
                        </m:e>
                      </m:d>
                      <m:r>
                        <a:rPr lang="en-CA" sz="1600" i="1">
                          <a:latin typeface="Cambria Math" panose="02040503050406030204" pitchFamily="18" charset="0"/>
                          <a:cs typeface="Fredoka" panose="020B0604020202020204" charset="-79"/>
                        </a:rPr>
                        <m:t>=</m:t>
                      </m:r>
                      <m:r>
                        <a:rPr lang="en-CA" sz="1600" i="1">
                          <a:latin typeface="Cambria Math" panose="02040503050406030204" pitchFamily="18" charset="0"/>
                          <a:cs typeface="Fredoka" panose="020B0604020202020204" charset="-79"/>
                        </a:rPr>
                        <m:t>𝑃</m:t>
                      </m:r>
                      <m:d>
                        <m:dPr>
                          <m:ctrlPr>
                            <a:rPr lang="en-CA" sz="1600" i="1">
                              <a:latin typeface="Cambria Math" panose="02040503050406030204" pitchFamily="18" charset="0"/>
                              <a:cs typeface="Fredoka" panose="020B0604020202020204" charset="-79"/>
                            </a:rPr>
                          </m:ctrlPr>
                        </m:dPr>
                        <m:e>
                          <m:r>
                            <a:rPr lang="en-CA" sz="1600" i="1">
                              <a:latin typeface="Cambria Math" panose="02040503050406030204" pitchFamily="18" charset="0"/>
                              <a:cs typeface="Fredoka" panose="020B0604020202020204" charset="-79"/>
                            </a:rPr>
                            <m:t>𝐹</m:t>
                          </m:r>
                        </m:e>
                      </m:d>
                      <m:r>
                        <a:rPr lang="en-CA" sz="1600" i="1">
                          <a:latin typeface="Cambria Math" panose="02040503050406030204" pitchFamily="18" charset="0"/>
                          <a:cs typeface="Fredoka" panose="020B0604020202020204" charset="-79"/>
                        </a:rPr>
                        <m:t>+</m:t>
                      </m:r>
                      <m:r>
                        <a:rPr lang="en-CA" sz="1600" i="1">
                          <a:latin typeface="Cambria Math" panose="02040503050406030204" pitchFamily="18" charset="0"/>
                          <a:cs typeface="Fredoka" panose="020B0604020202020204" charset="-79"/>
                        </a:rPr>
                        <m:t>𝑃</m:t>
                      </m:r>
                      <m:d>
                        <m:dPr>
                          <m:ctrlPr>
                            <a:rPr lang="en-CA" sz="1600" i="1">
                              <a:latin typeface="Cambria Math" panose="02040503050406030204" pitchFamily="18" charset="0"/>
                              <a:cs typeface="Fredoka" panose="020B0604020202020204" charset="-79"/>
                            </a:rPr>
                          </m:ctrlPr>
                        </m:dPr>
                        <m:e>
                          <m:r>
                            <a:rPr lang="en-CA" sz="1600" i="1">
                              <a:latin typeface="Cambria Math" panose="02040503050406030204" pitchFamily="18" charset="0"/>
                              <a:cs typeface="Fredoka" panose="020B0604020202020204" charset="-79"/>
                            </a:rPr>
                            <m:t>𝑅</m:t>
                          </m:r>
                        </m:e>
                      </m:d>
                      <m:r>
                        <a:rPr lang="en-CA" sz="1600" i="1">
                          <a:latin typeface="Cambria Math" panose="02040503050406030204" pitchFamily="18" charset="0"/>
                          <a:cs typeface="Fredoka" panose="020B0604020202020204" charset="-79"/>
                        </a:rPr>
                        <m:t>−</m:t>
                      </m:r>
                      <m:d>
                        <m:dPr>
                          <m:ctrlPr>
                            <a:rPr lang="en-CA" sz="1600" b="0" i="1" smtClean="0">
                              <a:solidFill>
                                <a:schemeClr val="accent2">
                                  <a:lumMod val="50000"/>
                                </a:schemeClr>
                              </a:solidFill>
                              <a:latin typeface="Cambria Math" panose="02040503050406030204" pitchFamily="18" charset="0"/>
                              <a:cs typeface="Fredoka" panose="020B0604020202020204" charset="-79"/>
                            </a:rPr>
                          </m:ctrlPr>
                        </m:dPr>
                        <m:e>
                          <m:r>
                            <a:rPr lang="en-CA" sz="1600" b="0" i="1" smtClean="0">
                              <a:solidFill>
                                <a:schemeClr val="accent2">
                                  <a:lumMod val="50000"/>
                                </a:schemeClr>
                              </a:solidFill>
                              <a:latin typeface="Cambria Math" panose="02040503050406030204" pitchFamily="18" charset="0"/>
                              <a:cs typeface="Fredoka" panose="020B0604020202020204" charset="-79"/>
                            </a:rPr>
                            <m:t>1−</m:t>
                          </m:r>
                          <m:r>
                            <a:rPr lang="en-CA" sz="1600" b="0" i="1" smtClean="0">
                              <a:solidFill>
                                <a:schemeClr val="accent2">
                                  <a:lumMod val="50000"/>
                                </a:schemeClr>
                              </a:solidFill>
                              <a:latin typeface="Cambria Math" panose="02040503050406030204" pitchFamily="18" charset="0"/>
                              <a:cs typeface="Fredoka" panose="020B0604020202020204" charset="-79"/>
                            </a:rPr>
                            <m:t>𝑃</m:t>
                          </m:r>
                          <m:d>
                            <m:dPr>
                              <m:ctrlPr>
                                <a:rPr lang="en-CA" sz="1600" b="0" i="1" smtClean="0">
                                  <a:solidFill>
                                    <a:schemeClr val="accent2">
                                      <a:lumMod val="50000"/>
                                    </a:schemeClr>
                                  </a:solidFill>
                                  <a:latin typeface="Cambria Math" panose="02040503050406030204" pitchFamily="18" charset="0"/>
                                  <a:cs typeface="Fredoka" panose="020B0604020202020204" charset="-79"/>
                                </a:rPr>
                              </m:ctrlPr>
                            </m:dPr>
                            <m:e>
                              <m:acc>
                                <m:accPr>
                                  <m:chr m:val="̅"/>
                                  <m:ctrlPr>
                                    <a:rPr lang="en-CA" sz="1600" b="0" i="1" smtClean="0">
                                      <a:solidFill>
                                        <a:schemeClr val="accent2">
                                          <a:lumMod val="50000"/>
                                        </a:schemeClr>
                                      </a:solidFill>
                                      <a:latin typeface="Cambria Math" panose="02040503050406030204" pitchFamily="18" charset="0"/>
                                      <a:cs typeface="Fredoka" panose="020B0604020202020204" charset="-79"/>
                                    </a:rPr>
                                  </m:ctrlPr>
                                </m:accPr>
                                <m:e>
                                  <m:r>
                                    <a:rPr lang="en-CA" sz="1600" b="0" i="1" smtClean="0">
                                      <a:solidFill>
                                        <a:schemeClr val="accent2">
                                          <a:lumMod val="50000"/>
                                        </a:schemeClr>
                                      </a:solidFill>
                                      <a:latin typeface="Cambria Math" panose="02040503050406030204" pitchFamily="18" charset="0"/>
                                      <a:cs typeface="Fredoka" panose="020B0604020202020204" charset="-79"/>
                                    </a:rPr>
                                    <m:t>𝐹</m:t>
                                  </m:r>
                                  <m:r>
                                    <a:rPr lang="en-CA" sz="1600" b="0" i="1" smtClean="0">
                                      <a:solidFill>
                                        <a:schemeClr val="accent2">
                                          <a:lumMod val="50000"/>
                                        </a:schemeClr>
                                      </a:solidFill>
                                      <a:latin typeface="Cambria Math" panose="02040503050406030204" pitchFamily="18" charset="0"/>
                                      <a:cs typeface="Fredoka" panose="020B0604020202020204" charset="-79"/>
                                    </a:rPr>
                                    <m:t>∪</m:t>
                                  </m:r>
                                  <m:r>
                                    <a:rPr lang="en-CA" sz="1600" b="0" i="1" smtClean="0">
                                      <a:solidFill>
                                        <a:schemeClr val="accent2">
                                          <a:lumMod val="50000"/>
                                        </a:schemeClr>
                                      </a:solidFill>
                                      <a:latin typeface="Cambria Math" panose="02040503050406030204" pitchFamily="18" charset="0"/>
                                      <a:cs typeface="Fredoka" panose="020B0604020202020204" charset="-79"/>
                                    </a:rPr>
                                    <m:t>𝑅</m:t>
                                  </m:r>
                                </m:e>
                              </m:acc>
                            </m:e>
                          </m:d>
                        </m:e>
                      </m:d>
                    </m:oMath>
                  </m:oMathPara>
                </a14:m>
                <a:endParaRPr lang="en-CA" sz="1600" b="0" dirty="0">
                  <a:solidFill>
                    <a:schemeClr val="accent3"/>
                  </a:solidFill>
                  <a:cs typeface="Fredoka" panose="020B0604020202020204" charset="-79"/>
                </a:endParaRPr>
              </a:p>
              <a:p>
                <a:pPr marL="139700" indent="0">
                  <a:buNone/>
                </a:pPr>
                <a14:m>
                  <m:oMathPara xmlns:m="http://schemas.openxmlformats.org/officeDocument/2006/math">
                    <m:oMathParaPr>
                      <m:jc m:val="centerGroup"/>
                    </m:oMathParaPr>
                    <m:oMath xmlns:m="http://schemas.openxmlformats.org/officeDocument/2006/math">
                      <m:r>
                        <a:rPr lang="en-CA" sz="1600" i="1">
                          <a:solidFill>
                            <a:schemeClr val="accent1">
                              <a:lumMod val="75000"/>
                            </a:schemeClr>
                          </a:solidFill>
                          <a:latin typeface="Cambria Math" panose="02040503050406030204" pitchFamily="18" charset="0"/>
                          <a:cs typeface="Fredoka" panose="020B0604020202020204" charset="-79"/>
                        </a:rPr>
                        <m:t>𝑃</m:t>
                      </m:r>
                      <m:d>
                        <m:dPr>
                          <m:ctrlPr>
                            <a:rPr lang="en-CA" sz="1600" i="1">
                              <a:solidFill>
                                <a:schemeClr val="accent1">
                                  <a:lumMod val="75000"/>
                                </a:schemeClr>
                              </a:solidFill>
                              <a:latin typeface="Cambria Math" panose="02040503050406030204" pitchFamily="18" charset="0"/>
                              <a:cs typeface="Fredoka" panose="020B0604020202020204" charset="-79"/>
                            </a:rPr>
                          </m:ctrlPr>
                        </m:dPr>
                        <m:e>
                          <m:r>
                            <a:rPr lang="en-CA" sz="1600" i="1">
                              <a:solidFill>
                                <a:schemeClr val="accent1">
                                  <a:lumMod val="75000"/>
                                </a:schemeClr>
                              </a:solidFill>
                              <a:latin typeface="Cambria Math" panose="02040503050406030204" pitchFamily="18" charset="0"/>
                              <a:cs typeface="Fredoka" panose="020B0604020202020204" charset="-79"/>
                            </a:rPr>
                            <m:t>𝐹𝑅</m:t>
                          </m:r>
                        </m:e>
                      </m:d>
                      <m:r>
                        <a:rPr lang="en-CA" sz="1600" i="1">
                          <a:latin typeface="Cambria Math" panose="02040503050406030204" pitchFamily="18" charset="0"/>
                          <a:cs typeface="Fredoka" panose="020B0604020202020204" charset="-79"/>
                        </a:rPr>
                        <m:t>=</m:t>
                      </m:r>
                      <m:r>
                        <a:rPr lang="en-CA" sz="1600" i="1">
                          <a:latin typeface="Cambria Math" panose="02040503050406030204" pitchFamily="18" charset="0"/>
                          <a:cs typeface="Fredoka" panose="020B0604020202020204" charset="-79"/>
                        </a:rPr>
                        <m:t>𝑃</m:t>
                      </m:r>
                      <m:d>
                        <m:dPr>
                          <m:ctrlPr>
                            <a:rPr lang="en-CA" sz="1600" i="1">
                              <a:latin typeface="Cambria Math" panose="02040503050406030204" pitchFamily="18" charset="0"/>
                              <a:cs typeface="Fredoka" panose="020B0604020202020204" charset="-79"/>
                            </a:rPr>
                          </m:ctrlPr>
                        </m:dPr>
                        <m:e>
                          <m:r>
                            <a:rPr lang="en-CA" sz="1600" i="1">
                              <a:latin typeface="Cambria Math" panose="02040503050406030204" pitchFamily="18" charset="0"/>
                              <a:cs typeface="Fredoka" panose="020B0604020202020204" charset="-79"/>
                            </a:rPr>
                            <m:t>𝐹</m:t>
                          </m:r>
                        </m:e>
                      </m:d>
                      <m:r>
                        <a:rPr lang="en-CA" sz="1600" i="1">
                          <a:latin typeface="Cambria Math" panose="02040503050406030204" pitchFamily="18" charset="0"/>
                          <a:cs typeface="Fredoka" panose="020B0604020202020204" charset="-79"/>
                        </a:rPr>
                        <m:t>+</m:t>
                      </m:r>
                      <m:r>
                        <a:rPr lang="en-CA" sz="1600" i="1">
                          <a:latin typeface="Cambria Math" panose="02040503050406030204" pitchFamily="18" charset="0"/>
                          <a:cs typeface="Fredoka" panose="020B0604020202020204" charset="-79"/>
                        </a:rPr>
                        <m:t>𝑃</m:t>
                      </m:r>
                      <m:d>
                        <m:dPr>
                          <m:ctrlPr>
                            <a:rPr lang="en-CA" sz="1600" i="1">
                              <a:latin typeface="Cambria Math" panose="02040503050406030204" pitchFamily="18" charset="0"/>
                              <a:cs typeface="Fredoka" panose="020B0604020202020204" charset="-79"/>
                            </a:rPr>
                          </m:ctrlPr>
                        </m:dPr>
                        <m:e>
                          <m:r>
                            <a:rPr lang="en-CA" sz="1600" i="1">
                              <a:latin typeface="Cambria Math" panose="02040503050406030204" pitchFamily="18" charset="0"/>
                              <a:cs typeface="Fredoka" panose="020B0604020202020204" charset="-79"/>
                            </a:rPr>
                            <m:t>𝑅</m:t>
                          </m:r>
                        </m:e>
                      </m:d>
                      <m:r>
                        <a:rPr lang="en-CA" sz="1600" i="1">
                          <a:latin typeface="Cambria Math" panose="02040503050406030204" pitchFamily="18" charset="0"/>
                          <a:cs typeface="Fredoka" panose="020B0604020202020204" charset="-79"/>
                        </a:rPr>
                        <m:t>−</m:t>
                      </m:r>
                      <m:d>
                        <m:dPr>
                          <m:ctrlPr>
                            <a:rPr lang="en-CA" sz="1600" i="1" smtClean="0">
                              <a:solidFill>
                                <a:schemeClr val="accent2">
                                  <a:lumMod val="50000"/>
                                </a:schemeClr>
                              </a:solidFill>
                              <a:latin typeface="Cambria Math" panose="02040503050406030204" pitchFamily="18" charset="0"/>
                              <a:cs typeface="Fredoka" panose="020B0604020202020204" charset="-79"/>
                            </a:rPr>
                          </m:ctrlPr>
                        </m:dPr>
                        <m:e>
                          <m:r>
                            <a:rPr lang="en-CA" sz="1600" i="1">
                              <a:solidFill>
                                <a:schemeClr val="accent2">
                                  <a:lumMod val="50000"/>
                                </a:schemeClr>
                              </a:solidFill>
                              <a:latin typeface="Cambria Math" panose="02040503050406030204" pitchFamily="18" charset="0"/>
                              <a:cs typeface="Fredoka" panose="020B0604020202020204" charset="-79"/>
                            </a:rPr>
                            <m:t>1−</m:t>
                          </m:r>
                          <m:r>
                            <a:rPr lang="en-CA" sz="1600" b="0" i="1" smtClean="0">
                              <a:solidFill>
                                <a:schemeClr val="accent2">
                                  <a:lumMod val="50000"/>
                                </a:schemeClr>
                              </a:solidFill>
                              <a:latin typeface="Cambria Math" panose="02040503050406030204" pitchFamily="18" charset="0"/>
                              <a:cs typeface="Fredoka" panose="020B0604020202020204" charset="-79"/>
                            </a:rPr>
                            <m:t>(</m:t>
                          </m:r>
                          <m:r>
                            <a:rPr lang="en-CA" sz="1600" i="1">
                              <a:solidFill>
                                <a:schemeClr val="accent2">
                                  <a:lumMod val="50000"/>
                                </a:schemeClr>
                              </a:solidFill>
                              <a:latin typeface="Cambria Math" panose="02040503050406030204" pitchFamily="18" charset="0"/>
                              <a:cs typeface="Fredoka" panose="020B0604020202020204" charset="-79"/>
                            </a:rPr>
                            <m:t>𝑃</m:t>
                          </m:r>
                          <m:r>
                            <a:rPr lang="en-CA" sz="1600" b="0" i="1" smtClean="0">
                              <a:solidFill>
                                <a:schemeClr val="accent2">
                                  <a:lumMod val="50000"/>
                                </a:schemeClr>
                              </a:solidFill>
                              <a:latin typeface="Cambria Math" panose="02040503050406030204" pitchFamily="18" charset="0"/>
                              <a:cs typeface="Fredoka" panose="020B0604020202020204" charset="-79"/>
                            </a:rPr>
                            <m:t>(</m:t>
                          </m:r>
                          <m:acc>
                            <m:accPr>
                              <m:chr m:val="̅"/>
                              <m:ctrlPr>
                                <a:rPr lang="en-CA" sz="1600" b="0" i="1" smtClean="0">
                                  <a:solidFill>
                                    <a:schemeClr val="accent2">
                                      <a:lumMod val="50000"/>
                                    </a:schemeClr>
                                  </a:solidFill>
                                  <a:latin typeface="Cambria Math" panose="02040503050406030204" pitchFamily="18" charset="0"/>
                                  <a:cs typeface="Fredoka" panose="020B0604020202020204" charset="-79"/>
                                </a:rPr>
                              </m:ctrlPr>
                            </m:accPr>
                            <m:e>
                              <m:r>
                                <a:rPr lang="en-CA" sz="1600" b="0" i="1" smtClean="0">
                                  <a:solidFill>
                                    <a:schemeClr val="accent2">
                                      <a:lumMod val="50000"/>
                                    </a:schemeClr>
                                  </a:solidFill>
                                  <a:latin typeface="Cambria Math" panose="02040503050406030204" pitchFamily="18" charset="0"/>
                                  <a:cs typeface="Fredoka" panose="020B0604020202020204" charset="-79"/>
                                </a:rPr>
                                <m:t>𝐹</m:t>
                              </m:r>
                            </m:e>
                          </m:acc>
                          <m:acc>
                            <m:accPr>
                              <m:chr m:val="̅"/>
                              <m:ctrlPr>
                                <a:rPr lang="en-CA" sz="1600" b="0" i="1" smtClean="0">
                                  <a:solidFill>
                                    <a:schemeClr val="accent2">
                                      <a:lumMod val="50000"/>
                                    </a:schemeClr>
                                  </a:solidFill>
                                  <a:latin typeface="Cambria Math" panose="02040503050406030204" pitchFamily="18" charset="0"/>
                                  <a:cs typeface="Fredoka" panose="020B0604020202020204" charset="-79"/>
                                </a:rPr>
                              </m:ctrlPr>
                            </m:accPr>
                            <m:e>
                              <m:r>
                                <a:rPr lang="en-CA" sz="1600" b="0" i="1" smtClean="0">
                                  <a:solidFill>
                                    <a:schemeClr val="accent2">
                                      <a:lumMod val="50000"/>
                                    </a:schemeClr>
                                  </a:solidFill>
                                  <a:latin typeface="Cambria Math" panose="02040503050406030204" pitchFamily="18" charset="0"/>
                                  <a:cs typeface="Fredoka" panose="020B0604020202020204" charset="-79"/>
                                </a:rPr>
                                <m:t>𝑅</m:t>
                              </m:r>
                            </m:e>
                          </m:acc>
                          <m:r>
                            <a:rPr lang="en-CA" sz="1600" b="0" i="1" smtClean="0">
                              <a:solidFill>
                                <a:schemeClr val="accent2">
                                  <a:lumMod val="50000"/>
                                </a:schemeClr>
                              </a:solidFill>
                              <a:latin typeface="Cambria Math" panose="02040503050406030204" pitchFamily="18" charset="0"/>
                              <a:cs typeface="Fredoka" panose="020B0604020202020204" charset="-79"/>
                            </a:rPr>
                            <m:t>))</m:t>
                          </m:r>
                        </m:e>
                      </m:d>
                    </m:oMath>
                  </m:oMathPara>
                </a14:m>
                <a:endParaRPr lang="en-US" sz="1600" dirty="0"/>
              </a:p>
              <a:p>
                <a:pPr marL="139700" indent="0">
                  <a:buNone/>
                </a:pPr>
                <a14:m>
                  <m:oMathPara xmlns:m="http://schemas.openxmlformats.org/officeDocument/2006/math">
                    <m:oMathParaPr>
                      <m:jc m:val="centerGroup"/>
                    </m:oMathParaPr>
                    <m:oMath xmlns:m="http://schemas.openxmlformats.org/officeDocument/2006/math">
                      <m:r>
                        <a:rPr lang="en-CA" sz="1600" i="1">
                          <a:solidFill>
                            <a:schemeClr val="accent1">
                              <a:lumMod val="75000"/>
                            </a:schemeClr>
                          </a:solidFill>
                          <a:latin typeface="Cambria Math" panose="02040503050406030204" pitchFamily="18" charset="0"/>
                          <a:cs typeface="Fredoka" panose="020B0604020202020204" charset="-79"/>
                        </a:rPr>
                        <m:t>𝑃</m:t>
                      </m:r>
                      <m:d>
                        <m:dPr>
                          <m:ctrlPr>
                            <a:rPr lang="en-CA" sz="1600" i="1">
                              <a:solidFill>
                                <a:schemeClr val="accent1">
                                  <a:lumMod val="75000"/>
                                </a:schemeClr>
                              </a:solidFill>
                              <a:latin typeface="Cambria Math" panose="02040503050406030204" pitchFamily="18" charset="0"/>
                              <a:cs typeface="Fredoka" panose="020B0604020202020204" charset="-79"/>
                            </a:rPr>
                          </m:ctrlPr>
                        </m:dPr>
                        <m:e>
                          <m:r>
                            <a:rPr lang="en-CA" sz="1600" i="1">
                              <a:solidFill>
                                <a:schemeClr val="accent1">
                                  <a:lumMod val="75000"/>
                                </a:schemeClr>
                              </a:solidFill>
                              <a:latin typeface="Cambria Math" panose="02040503050406030204" pitchFamily="18" charset="0"/>
                              <a:cs typeface="Fredoka" panose="020B0604020202020204" charset="-79"/>
                            </a:rPr>
                            <m:t>𝐹𝑅</m:t>
                          </m:r>
                        </m:e>
                      </m:d>
                      <m:r>
                        <a:rPr lang="en-CA" sz="1600" i="1">
                          <a:latin typeface="Cambria Math" panose="02040503050406030204" pitchFamily="18" charset="0"/>
                          <a:cs typeface="Fredoka" panose="020B0604020202020204" charset="-79"/>
                        </a:rPr>
                        <m:t>=</m:t>
                      </m:r>
                      <m:r>
                        <a:rPr lang="en-CA" sz="1600" i="1">
                          <a:latin typeface="Cambria Math" panose="02040503050406030204" pitchFamily="18" charset="0"/>
                          <a:cs typeface="Fredoka" panose="020B0604020202020204" charset="-79"/>
                        </a:rPr>
                        <m:t>𝑃</m:t>
                      </m:r>
                      <m:d>
                        <m:dPr>
                          <m:ctrlPr>
                            <a:rPr lang="en-CA" sz="1600" i="1">
                              <a:latin typeface="Cambria Math" panose="02040503050406030204" pitchFamily="18" charset="0"/>
                              <a:cs typeface="Fredoka" panose="020B0604020202020204" charset="-79"/>
                            </a:rPr>
                          </m:ctrlPr>
                        </m:dPr>
                        <m:e>
                          <m:r>
                            <a:rPr lang="en-CA" sz="1600" i="1">
                              <a:latin typeface="Cambria Math" panose="02040503050406030204" pitchFamily="18" charset="0"/>
                              <a:cs typeface="Fredoka" panose="020B0604020202020204" charset="-79"/>
                            </a:rPr>
                            <m:t>𝐹</m:t>
                          </m:r>
                        </m:e>
                      </m:d>
                      <m:r>
                        <a:rPr lang="en-CA" sz="1600" i="1">
                          <a:latin typeface="Cambria Math" panose="02040503050406030204" pitchFamily="18" charset="0"/>
                          <a:cs typeface="Fredoka" panose="020B0604020202020204" charset="-79"/>
                        </a:rPr>
                        <m:t>+</m:t>
                      </m:r>
                      <m:r>
                        <a:rPr lang="en-CA" sz="1600" i="1">
                          <a:latin typeface="Cambria Math" panose="02040503050406030204" pitchFamily="18" charset="0"/>
                          <a:cs typeface="Fredoka" panose="020B0604020202020204" charset="-79"/>
                        </a:rPr>
                        <m:t>𝑃</m:t>
                      </m:r>
                      <m:d>
                        <m:dPr>
                          <m:ctrlPr>
                            <a:rPr lang="en-CA" sz="1600" i="1">
                              <a:latin typeface="Cambria Math" panose="02040503050406030204" pitchFamily="18" charset="0"/>
                              <a:cs typeface="Fredoka" panose="020B0604020202020204" charset="-79"/>
                            </a:rPr>
                          </m:ctrlPr>
                        </m:dPr>
                        <m:e>
                          <m:r>
                            <a:rPr lang="en-CA" sz="1600" i="1">
                              <a:latin typeface="Cambria Math" panose="02040503050406030204" pitchFamily="18" charset="0"/>
                              <a:cs typeface="Fredoka" panose="020B0604020202020204" charset="-79"/>
                            </a:rPr>
                            <m:t>𝑅</m:t>
                          </m:r>
                        </m:e>
                      </m:d>
                      <m:r>
                        <a:rPr lang="en-CA" sz="1600" i="1">
                          <a:latin typeface="Cambria Math" panose="02040503050406030204" pitchFamily="18" charset="0"/>
                          <a:cs typeface="Fredoka" panose="020B0604020202020204" charset="-79"/>
                        </a:rPr>
                        <m:t>−</m:t>
                      </m:r>
                      <m:d>
                        <m:dPr>
                          <m:ctrlPr>
                            <a:rPr lang="en-CA" sz="1600" i="1" smtClean="0">
                              <a:solidFill>
                                <a:schemeClr val="accent2">
                                  <a:lumMod val="50000"/>
                                </a:schemeClr>
                              </a:solidFill>
                              <a:latin typeface="Cambria Math" panose="02040503050406030204" pitchFamily="18" charset="0"/>
                              <a:cs typeface="Fredoka" panose="020B0604020202020204" charset="-79"/>
                            </a:rPr>
                          </m:ctrlPr>
                        </m:dPr>
                        <m:e>
                          <m:r>
                            <a:rPr lang="en-CA" sz="1600" i="1">
                              <a:solidFill>
                                <a:schemeClr val="accent2">
                                  <a:lumMod val="50000"/>
                                </a:schemeClr>
                              </a:solidFill>
                              <a:latin typeface="Cambria Math" panose="02040503050406030204" pitchFamily="18" charset="0"/>
                              <a:cs typeface="Fredoka" panose="020B0604020202020204" charset="-79"/>
                            </a:rPr>
                            <m:t>1−(</m:t>
                          </m:r>
                          <m:r>
                            <a:rPr lang="en-CA" sz="1600" i="1">
                              <a:solidFill>
                                <a:schemeClr val="accent2">
                                  <a:lumMod val="50000"/>
                                </a:schemeClr>
                              </a:solidFill>
                              <a:latin typeface="Cambria Math" panose="02040503050406030204" pitchFamily="18" charset="0"/>
                              <a:cs typeface="Fredoka" panose="020B0604020202020204" charset="-79"/>
                            </a:rPr>
                            <m:t>𝑃</m:t>
                          </m:r>
                          <m:r>
                            <a:rPr lang="en-CA" sz="1600" i="1">
                              <a:solidFill>
                                <a:schemeClr val="accent2">
                                  <a:lumMod val="50000"/>
                                </a:schemeClr>
                              </a:solidFill>
                              <a:latin typeface="Cambria Math" panose="02040503050406030204" pitchFamily="18" charset="0"/>
                              <a:cs typeface="Fredoka" panose="020B0604020202020204" charset="-79"/>
                            </a:rPr>
                            <m:t>(</m:t>
                          </m:r>
                          <m:r>
                            <a:rPr lang="en-CA" sz="1600" b="0" i="1" smtClean="0">
                              <a:solidFill>
                                <a:schemeClr val="accent2">
                                  <a:lumMod val="50000"/>
                                </a:schemeClr>
                              </a:solidFill>
                              <a:latin typeface="Cambria Math" panose="02040503050406030204" pitchFamily="18" charset="0"/>
                              <a:cs typeface="Fredoka" panose="020B0604020202020204" charset="-79"/>
                            </a:rPr>
                            <m:t>𝑀𝐿</m:t>
                          </m:r>
                          <m:r>
                            <a:rPr lang="en-CA" sz="1600" i="1">
                              <a:solidFill>
                                <a:schemeClr val="accent2">
                                  <a:lumMod val="50000"/>
                                </a:schemeClr>
                              </a:solidFill>
                              <a:latin typeface="Cambria Math" panose="02040503050406030204" pitchFamily="18" charset="0"/>
                              <a:cs typeface="Fredoka" panose="020B0604020202020204" charset="-79"/>
                            </a:rPr>
                            <m:t>))</m:t>
                          </m:r>
                        </m:e>
                      </m:d>
                    </m:oMath>
                  </m:oMathPara>
                </a14:m>
                <a:endParaRPr lang="en-US" sz="1600" dirty="0"/>
              </a:p>
              <a:p>
                <a:pPr marL="139700" indent="0">
                  <a:buNone/>
                </a:pPr>
                <a:endParaRPr lang="en-US" sz="1600" dirty="0"/>
              </a:p>
              <a:p>
                <a:pPr marL="139700" indent="0">
                  <a:buNone/>
                </a:pPr>
                <a:endParaRPr lang="en-US" sz="1600" dirty="0"/>
              </a:p>
            </p:txBody>
          </p:sp>
        </mc:Choice>
        <mc:Fallback xmlns="">
          <p:sp>
            <p:nvSpPr>
              <p:cNvPr id="3" name="Text Placeholder 2">
                <a:extLst>
                  <a:ext uri="{FF2B5EF4-FFF2-40B4-BE49-F238E27FC236}">
                    <a16:creationId xmlns:a16="http://schemas.microsoft.com/office/drawing/2014/main" id="{CAB75447-08A2-9DD4-D6D9-0C93EBA857E1}"/>
                  </a:ext>
                </a:extLst>
              </p:cNvPr>
              <p:cNvSpPr>
                <a:spLocks noGrp="1" noRot="1" noChangeAspect="1" noMove="1" noResize="1" noEditPoints="1" noAdjustHandles="1" noChangeArrowheads="1" noChangeShapeType="1" noTextEdit="1"/>
              </p:cNvSpPr>
              <p:nvPr>
                <p:ph type="body" idx="1"/>
              </p:nvPr>
            </p:nvSpPr>
            <p:spPr>
              <a:xfrm>
                <a:off x="720000" y="1134098"/>
                <a:ext cx="7704000" cy="3557402"/>
              </a:xfrm>
              <a:blipFill>
                <a:blip r:embed="rId2"/>
                <a:stretch>
                  <a:fillRect/>
                </a:stretch>
              </a:blipFill>
              <a:ln>
                <a:solidFill>
                  <a:schemeClr val="tx1"/>
                </a:solidFill>
              </a:ln>
            </p:spPr>
            <p:txBody>
              <a:bodyPr/>
              <a:lstStyle/>
              <a:p>
                <a:r>
                  <a:rPr lang="en-CA">
                    <a:noFill/>
                  </a:rPr>
                  <a:t> </a:t>
                </a:r>
              </a:p>
            </p:txBody>
          </p:sp>
        </mc:Fallback>
      </mc:AlternateContent>
      <p:sp>
        <p:nvSpPr>
          <p:cNvPr id="4" name="TextBox 3">
            <a:extLst>
              <a:ext uri="{FF2B5EF4-FFF2-40B4-BE49-F238E27FC236}">
                <a16:creationId xmlns:a16="http://schemas.microsoft.com/office/drawing/2014/main" id="{F1E9B000-2A1B-9539-DBCB-BB6F94879114}"/>
              </a:ext>
            </a:extLst>
          </p:cNvPr>
          <p:cNvSpPr txBox="1"/>
          <p:nvPr/>
        </p:nvSpPr>
        <p:spPr>
          <a:xfrm>
            <a:off x="4268780" y="2004120"/>
            <a:ext cx="2680542" cy="307777"/>
          </a:xfrm>
          <a:prstGeom prst="rect">
            <a:avLst/>
          </a:prstGeom>
          <a:noFill/>
        </p:spPr>
        <p:txBody>
          <a:bodyPr wrap="none" rtlCol="0">
            <a:spAutoFit/>
          </a:bodyPr>
          <a:lstStyle/>
          <a:p>
            <a:pPr algn="ctr"/>
            <a:r>
              <a:rPr lang="en-CA" dirty="0">
                <a:solidFill>
                  <a:schemeClr val="accent3"/>
                </a:solidFill>
                <a:latin typeface="Fredoka" panose="020B0604020202020204" charset="-79"/>
                <a:cs typeface="Fredoka" panose="020B0604020202020204" charset="-79"/>
              </a:rPr>
              <a:t>It’s not a part of our given data</a:t>
            </a:r>
          </a:p>
        </p:txBody>
      </p:sp>
      <p:sp>
        <p:nvSpPr>
          <p:cNvPr id="10" name="Right Brace 9">
            <a:extLst>
              <a:ext uri="{FF2B5EF4-FFF2-40B4-BE49-F238E27FC236}">
                <a16:creationId xmlns:a16="http://schemas.microsoft.com/office/drawing/2014/main" id="{0EA846E2-BF6B-B434-5B45-41FA6960FE72}"/>
              </a:ext>
            </a:extLst>
          </p:cNvPr>
          <p:cNvSpPr/>
          <p:nvPr/>
        </p:nvSpPr>
        <p:spPr>
          <a:xfrm rot="16200000">
            <a:off x="5477987" y="532785"/>
            <a:ext cx="262128" cy="2680542"/>
          </a:xfrm>
          <a:prstGeom prst="rightBrac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12" name="Group 11">
            <a:extLst>
              <a:ext uri="{FF2B5EF4-FFF2-40B4-BE49-F238E27FC236}">
                <a16:creationId xmlns:a16="http://schemas.microsoft.com/office/drawing/2014/main" id="{91024E68-B963-B8F6-DF9B-C897EB305BB6}"/>
              </a:ext>
            </a:extLst>
          </p:cNvPr>
          <p:cNvGrpSpPr/>
          <p:nvPr/>
        </p:nvGrpSpPr>
        <p:grpSpPr>
          <a:xfrm>
            <a:off x="8394461" y="659465"/>
            <a:ext cx="215065" cy="191069"/>
            <a:chOff x="8401880" y="657705"/>
            <a:chExt cx="215065" cy="191069"/>
          </a:xfrm>
          <a:solidFill>
            <a:schemeClr val="accent3"/>
          </a:solidFill>
        </p:grpSpPr>
        <p:sp>
          <p:nvSpPr>
            <p:cNvPr id="13" name="Isosceles Triangle 12">
              <a:hlinkClick r:id="rId3" action="ppaction://hlinksldjump"/>
              <a:extLst>
                <a:ext uri="{FF2B5EF4-FFF2-40B4-BE49-F238E27FC236}">
                  <a16:creationId xmlns:a16="http://schemas.microsoft.com/office/drawing/2014/main" id="{0B6B0155-73E6-9F74-FD8D-3675708003F7}"/>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Isosceles Triangle 13">
              <a:hlinkClick r:id="rId3" action="ppaction://hlinksldjump"/>
              <a:extLst>
                <a:ext uri="{FF2B5EF4-FFF2-40B4-BE49-F238E27FC236}">
                  <a16:creationId xmlns:a16="http://schemas.microsoft.com/office/drawing/2014/main" id="{5CEAD4CF-D6C5-F6CA-48F4-BF850AC7A161}"/>
                </a:ext>
              </a:extLst>
            </p:cNvPr>
            <p:cNvSpPr/>
            <p:nvPr/>
          </p:nvSpPr>
          <p:spPr>
            <a:xfrm rot="5400000">
              <a:off x="8473639"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92615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fade">
                                      <p:cBhvr>
                                        <p:cTn id="15" dur="500"/>
                                        <p:tgtEl>
                                          <p:spTgt spid="3">
                                            <p:txEl>
                                              <p:pRg st="8" end="8"/>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fade">
                                      <p:cBhvr>
                                        <p:cTn id="18" dur="500"/>
                                        <p:tgtEl>
                                          <p:spTgt spid="3">
                                            <p:txEl>
                                              <p:pRg st="9" end="9"/>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Effect transition="in" filter="fade">
                                      <p:cBhvr>
                                        <p:cTn id="2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807FF-1B54-DAA8-952C-729F12F22804}"/>
              </a:ext>
            </a:extLst>
          </p:cNvPr>
          <p:cNvSpPr txBox="1">
            <a:spLocks/>
          </p:cNvSpPr>
          <p:nvPr/>
        </p:nvSpPr>
        <p:spPr>
          <a:xfrm>
            <a:off x="434800" y="452000"/>
            <a:ext cx="8274300" cy="606000"/>
          </a:xfrm>
          <a:prstGeom prst="rect">
            <a:avLst/>
          </a:prstGeom>
          <a:solidFill>
            <a:schemeClr val="accent2"/>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CA" sz="3000" dirty="0">
                <a:solidFill>
                  <a:schemeClr val="accent3"/>
                </a:solidFill>
                <a:latin typeface="Staatliches" pitchFamily="2" charset="0"/>
              </a:rPr>
              <a:t>Mutually Exclusive Events</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C61D4C34-941A-DE38-7BEA-1B6265439399}"/>
                  </a:ext>
                </a:extLst>
              </p:cNvPr>
              <p:cNvSpPr/>
              <p:nvPr/>
            </p:nvSpPr>
            <p:spPr>
              <a:xfrm>
                <a:off x="720000" y="1134098"/>
                <a:ext cx="7704000" cy="670318"/>
              </a:xfrm>
              <a:prstGeom prst="rect">
                <a:avLst/>
              </a:prstGeom>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A" b="1" dirty="0">
                    <a:solidFill>
                      <a:schemeClr val="accent3"/>
                    </a:solidFill>
                    <a:latin typeface="Fredoka" panose="020B0604020202020204" charset="-79"/>
                    <a:cs typeface="Fredoka" panose="020B0604020202020204" charset="-79"/>
                  </a:rPr>
                  <a:t>Mutually Exclusive </a:t>
                </a:r>
                <a:r>
                  <a:rPr lang="en-CA" dirty="0">
                    <a:solidFill>
                      <a:schemeClr val="accent3"/>
                    </a:solidFill>
                    <a:latin typeface="Fredoka" panose="020B0604020202020204" charset="-79"/>
                    <a:cs typeface="Fredoka" panose="020B0604020202020204" charset="-79"/>
                  </a:rPr>
                  <a:t>– Events such that event </a:t>
                </a:r>
                <a14:m>
                  <m:oMath xmlns:m="http://schemas.openxmlformats.org/officeDocument/2006/math">
                    <m:r>
                      <a:rPr lang="en-CA" b="0" i="1" smtClean="0">
                        <a:solidFill>
                          <a:schemeClr val="accent3"/>
                        </a:solidFill>
                        <a:latin typeface="Cambria Math" panose="02040503050406030204" pitchFamily="18" charset="0"/>
                        <a:cs typeface="Fredoka" panose="020B0604020202020204" charset="-79"/>
                      </a:rPr>
                      <m:t>𝐴</m:t>
                    </m:r>
                  </m:oMath>
                </a14:m>
                <a:r>
                  <a:rPr lang="en-CA" dirty="0">
                    <a:solidFill>
                      <a:schemeClr val="accent3"/>
                    </a:solidFill>
                    <a:latin typeface="Fredoka" panose="020B0604020202020204" charset="-79"/>
                    <a:cs typeface="Fredoka" panose="020B0604020202020204" charset="-79"/>
                  </a:rPr>
                  <a:t> and event </a:t>
                </a:r>
                <a14:m>
                  <m:oMath xmlns:m="http://schemas.openxmlformats.org/officeDocument/2006/math">
                    <m:r>
                      <a:rPr lang="en-CA" b="0" i="1" smtClean="0">
                        <a:solidFill>
                          <a:schemeClr val="accent3"/>
                        </a:solidFill>
                        <a:latin typeface="Cambria Math" panose="02040503050406030204" pitchFamily="18" charset="0"/>
                        <a:cs typeface="Fredoka" panose="020B0604020202020204" charset="-79"/>
                      </a:rPr>
                      <m:t>𝐵</m:t>
                    </m:r>
                  </m:oMath>
                </a14:m>
                <a:r>
                  <a:rPr lang="en-CA" dirty="0">
                    <a:solidFill>
                      <a:schemeClr val="accent3"/>
                    </a:solidFill>
                    <a:latin typeface="Fredoka" panose="020B0604020202020204" charset="-79"/>
                    <a:cs typeface="Fredoka" panose="020B0604020202020204" charset="-79"/>
                  </a:rPr>
                  <a:t> have no intersection (</a:t>
                </a:r>
                <a14:m>
                  <m:oMath xmlns:m="http://schemas.openxmlformats.org/officeDocument/2006/math">
                    <m:r>
                      <a:rPr lang="en-CA" b="0" i="1" smtClean="0">
                        <a:solidFill>
                          <a:schemeClr val="accent3"/>
                        </a:solidFill>
                        <a:latin typeface="Cambria Math" panose="02040503050406030204" pitchFamily="18" charset="0"/>
                        <a:cs typeface="Fredoka" panose="020B0604020202020204" charset="-79"/>
                      </a:rPr>
                      <m:t>𝑃</m:t>
                    </m:r>
                    <m:d>
                      <m:dPr>
                        <m:ctrlPr>
                          <a:rPr lang="en-CA" b="0" i="1" smtClean="0">
                            <a:solidFill>
                              <a:schemeClr val="accent3"/>
                            </a:solidFill>
                            <a:latin typeface="Cambria Math" panose="02040503050406030204" pitchFamily="18" charset="0"/>
                            <a:cs typeface="Fredoka" panose="020B0604020202020204" charset="-79"/>
                          </a:rPr>
                        </m:ctrlPr>
                      </m:dPr>
                      <m:e>
                        <m:r>
                          <a:rPr lang="en-CA" b="0" i="1" smtClean="0">
                            <a:solidFill>
                              <a:schemeClr val="accent3"/>
                            </a:solidFill>
                            <a:latin typeface="Cambria Math" panose="02040503050406030204" pitchFamily="18" charset="0"/>
                            <a:cs typeface="Fredoka" panose="020B0604020202020204" charset="-79"/>
                          </a:rPr>
                          <m:t>𝐴𝐵</m:t>
                        </m:r>
                      </m:e>
                    </m:d>
                    <m:r>
                      <a:rPr lang="en-CA" b="0" i="1" smtClean="0">
                        <a:solidFill>
                          <a:schemeClr val="accent3"/>
                        </a:solidFill>
                        <a:latin typeface="Cambria Math" panose="02040503050406030204" pitchFamily="18" charset="0"/>
                        <a:cs typeface="Fredoka" panose="020B0604020202020204" charset="-79"/>
                      </a:rPr>
                      <m:t>=</m:t>
                    </m:r>
                    <m:r>
                      <a:rPr lang="en-CA" b="0" i="1" smtClean="0">
                        <a:solidFill>
                          <a:schemeClr val="accent3"/>
                        </a:solidFill>
                        <a:latin typeface="Cambria Math" panose="02040503050406030204" pitchFamily="18" charset="0"/>
                        <a:ea typeface="Cambria Math" panose="02040503050406030204" pitchFamily="18" charset="0"/>
                        <a:cs typeface="Fredoka" panose="020B0604020202020204" charset="-79"/>
                      </a:rPr>
                      <m:t>∅</m:t>
                    </m:r>
                  </m:oMath>
                </a14:m>
                <a:r>
                  <a:rPr lang="en-CA" dirty="0">
                    <a:solidFill>
                      <a:schemeClr val="accent3"/>
                    </a:solidFill>
                    <a:latin typeface="Fredoka" panose="020B0604020202020204" charset="-79"/>
                    <a:cs typeface="Fredoka" panose="020B0604020202020204" charset="-79"/>
                  </a:rPr>
                  <a:t>)</a:t>
                </a:r>
              </a:p>
            </p:txBody>
          </p:sp>
        </mc:Choice>
        <mc:Fallback xmlns="">
          <p:sp>
            <p:nvSpPr>
              <p:cNvPr id="3" name="Rectangle 2">
                <a:extLst>
                  <a:ext uri="{FF2B5EF4-FFF2-40B4-BE49-F238E27FC236}">
                    <a16:creationId xmlns:a16="http://schemas.microsoft.com/office/drawing/2014/main" id="{C61D4C34-941A-DE38-7BEA-1B6265439399}"/>
                  </a:ext>
                </a:extLst>
              </p:cNvPr>
              <p:cNvSpPr>
                <a:spLocks noRot="1" noChangeAspect="1" noMove="1" noResize="1" noEditPoints="1" noAdjustHandles="1" noChangeArrowheads="1" noChangeShapeType="1" noTextEdit="1"/>
              </p:cNvSpPr>
              <p:nvPr/>
            </p:nvSpPr>
            <p:spPr>
              <a:xfrm>
                <a:off x="720000" y="1134098"/>
                <a:ext cx="7704000" cy="670318"/>
              </a:xfrm>
              <a:prstGeom prst="rect">
                <a:avLst/>
              </a:prstGeom>
              <a:blipFill>
                <a:blip r:embed="rId2"/>
                <a:stretch>
                  <a:fillRect l="-237"/>
                </a:stretch>
              </a:blipFill>
              <a:ln w="6350"/>
            </p:spPr>
            <p:txBody>
              <a:bodyPr/>
              <a:lstStyle/>
              <a:p>
                <a:r>
                  <a:rPr lang="en-CA">
                    <a:noFill/>
                  </a:rPr>
                  <a:t> </a:t>
                </a:r>
              </a:p>
            </p:txBody>
          </p:sp>
        </mc:Fallback>
      </mc:AlternateContent>
      <p:grpSp>
        <p:nvGrpSpPr>
          <p:cNvPr id="5" name="Group 4">
            <a:extLst>
              <a:ext uri="{FF2B5EF4-FFF2-40B4-BE49-F238E27FC236}">
                <a16:creationId xmlns:a16="http://schemas.microsoft.com/office/drawing/2014/main" id="{D69F7805-D97C-D251-3ED4-87851EB7DC51}"/>
              </a:ext>
            </a:extLst>
          </p:cNvPr>
          <p:cNvGrpSpPr/>
          <p:nvPr/>
        </p:nvGrpSpPr>
        <p:grpSpPr>
          <a:xfrm>
            <a:off x="720000" y="1920240"/>
            <a:ext cx="3388704" cy="2722278"/>
            <a:chOff x="4812631" y="1527608"/>
            <a:chExt cx="3611369" cy="2865636"/>
          </a:xfrm>
        </p:grpSpPr>
        <p:sp>
          <p:nvSpPr>
            <p:cNvPr id="6" name="Title 1">
              <a:extLst>
                <a:ext uri="{FF2B5EF4-FFF2-40B4-BE49-F238E27FC236}">
                  <a16:creationId xmlns:a16="http://schemas.microsoft.com/office/drawing/2014/main" id="{59A493C9-4A2A-60C8-C4CE-9AC726269D08}"/>
                </a:ext>
              </a:extLst>
            </p:cNvPr>
            <p:cNvSpPr txBox="1">
              <a:spLocks/>
            </p:cNvSpPr>
            <p:nvPr/>
          </p:nvSpPr>
          <p:spPr>
            <a:xfrm>
              <a:off x="4812631" y="1527608"/>
              <a:ext cx="3611369" cy="996798"/>
            </a:xfrm>
            <a:prstGeom prst="rect">
              <a:avLst/>
            </a:prstGeom>
            <a:solidFill>
              <a:schemeClr val="accent1"/>
            </a:solidFill>
            <a:ln w="9525"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500"/>
                <a:buFont typeface="Staatliches"/>
                <a:buNone/>
                <a:defRPr sz="3000" b="0" i="0" u="none" strike="noStrike" cap="none">
                  <a:solidFill>
                    <a:schemeClr val="accent3"/>
                  </a:solidFill>
                  <a:latin typeface="Staatliches"/>
                  <a:ea typeface="Staatliches"/>
                  <a:cs typeface="Staatliches"/>
                  <a:sym typeface="Staatliches"/>
                </a:defRPr>
              </a:lvl1pPr>
              <a:lvl2pPr marR="0" lvl="1"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2pPr>
              <a:lvl3pPr marR="0" lvl="2"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3pPr>
              <a:lvl4pPr marR="0" lvl="3"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4pPr>
              <a:lvl5pPr marR="0" lvl="4"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5pPr>
              <a:lvl6pPr marR="0" lvl="5"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6pPr>
              <a:lvl7pPr marR="0" lvl="6"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7pPr>
              <a:lvl8pPr marR="0" lvl="7"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8pPr>
              <a:lvl9pPr marR="0" lvl="8"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9pPr>
            </a:lstStyle>
            <a:p>
              <a:r>
                <a:rPr lang="en-CA" sz="2800" dirty="0"/>
                <a:t>Unison of mutually exclusive events</a:t>
              </a:r>
            </a:p>
          </p:txBody>
        </p:sp>
        <mc:AlternateContent xmlns:mc="http://schemas.openxmlformats.org/markup-compatibility/2006" xmlns:a14="http://schemas.microsoft.com/office/drawing/2010/main">
          <mc:Choice Requires="a14">
            <p:sp>
              <p:nvSpPr>
                <p:cNvPr id="7" name="Subtitle 2">
                  <a:extLst>
                    <a:ext uri="{FF2B5EF4-FFF2-40B4-BE49-F238E27FC236}">
                      <a16:creationId xmlns:a16="http://schemas.microsoft.com/office/drawing/2014/main" id="{70C4B93B-99C9-8709-3BD3-A0CF24C497E5}"/>
                    </a:ext>
                  </a:extLst>
                </p:cNvPr>
                <p:cNvSpPr txBox="1">
                  <a:spLocks/>
                </p:cNvSpPr>
                <p:nvPr/>
              </p:nvSpPr>
              <p:spPr>
                <a:xfrm>
                  <a:off x="4812631" y="2524405"/>
                  <a:ext cx="3611369" cy="1868839"/>
                </a:xfrm>
                <a:prstGeom prst="rect">
                  <a:avLst/>
                </a:prstGeom>
                <a:noFill/>
                <a:ln>
                  <a:solidFill>
                    <a:schemeClr val="accent4"/>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1pPr>
                  <a:lvl2pPr marL="914400" marR="0" lvl="1"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2pPr>
                  <a:lvl3pPr marL="1371600" marR="0" lvl="2"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3pPr>
                  <a:lvl4pPr marL="1828800" marR="0" lvl="3"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4pPr>
                  <a:lvl5pPr marL="2286000" marR="0" lvl="4"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5pPr>
                  <a:lvl6pPr marL="2743200" marR="0" lvl="5"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6pPr>
                  <a:lvl7pPr marL="3200400" marR="0" lvl="6"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7pPr>
                  <a:lvl8pPr marL="3657600" marR="0" lvl="7"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8pPr>
                  <a:lvl9pPr marL="4114800" marR="0" lvl="8"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9pPr>
                </a:lstStyle>
                <a:p>
                  <a:pPr marL="139700" indent="0">
                    <a:buNone/>
                  </a:pPr>
                  <a14:m>
                    <m:oMathPara xmlns:m="http://schemas.openxmlformats.org/officeDocument/2006/math">
                      <m:oMathParaPr>
                        <m:jc m:val="centerGroup"/>
                      </m:oMathParaPr>
                      <m:oMath xmlns:m="http://schemas.openxmlformats.org/officeDocument/2006/math">
                        <m:r>
                          <a:rPr lang="en-CA" sz="2000" i="1" smtClean="0">
                            <a:latin typeface="Cambria Math" panose="02040503050406030204" pitchFamily="18" charset="0"/>
                          </a:rPr>
                          <m:t>𝑃</m:t>
                        </m:r>
                        <m:d>
                          <m:dPr>
                            <m:ctrlPr>
                              <a:rPr lang="en-CA" sz="2000" i="1">
                                <a:latin typeface="Cambria Math" panose="02040503050406030204" pitchFamily="18" charset="0"/>
                              </a:rPr>
                            </m:ctrlPr>
                          </m:dPr>
                          <m:e>
                            <m:r>
                              <a:rPr lang="en-CA" sz="2000" i="1">
                                <a:latin typeface="Cambria Math" panose="02040503050406030204" pitchFamily="18" charset="0"/>
                              </a:rPr>
                              <m:t>𝐴</m:t>
                            </m:r>
                            <m:r>
                              <a:rPr lang="en-CA" sz="2000" i="1">
                                <a:latin typeface="Cambria Math" panose="02040503050406030204" pitchFamily="18" charset="0"/>
                              </a:rPr>
                              <m:t>∪</m:t>
                            </m:r>
                            <m:r>
                              <a:rPr lang="en-CA" sz="2000" i="1">
                                <a:latin typeface="Cambria Math" panose="02040503050406030204" pitchFamily="18" charset="0"/>
                              </a:rPr>
                              <m:t>𝐵</m:t>
                            </m:r>
                          </m:e>
                        </m:d>
                        <m:r>
                          <a:rPr lang="en-CA" sz="2000" i="1">
                            <a:latin typeface="Cambria Math" panose="02040503050406030204" pitchFamily="18" charset="0"/>
                          </a:rPr>
                          <m:t>=</m:t>
                        </m:r>
                        <m:r>
                          <a:rPr lang="en-CA" sz="2000" i="1">
                            <a:latin typeface="Cambria Math" panose="02040503050406030204" pitchFamily="18" charset="0"/>
                          </a:rPr>
                          <m:t>𝑃</m:t>
                        </m:r>
                        <m:d>
                          <m:dPr>
                            <m:ctrlPr>
                              <a:rPr lang="en-CA" sz="2000" i="1">
                                <a:latin typeface="Cambria Math" panose="02040503050406030204" pitchFamily="18" charset="0"/>
                              </a:rPr>
                            </m:ctrlPr>
                          </m:dPr>
                          <m:e>
                            <m:r>
                              <a:rPr lang="en-CA" sz="2000" i="1">
                                <a:latin typeface="Cambria Math" panose="02040503050406030204" pitchFamily="18" charset="0"/>
                              </a:rPr>
                              <m:t>𝐴</m:t>
                            </m:r>
                          </m:e>
                        </m:d>
                        <m:r>
                          <a:rPr lang="en-CA" sz="2000" i="1">
                            <a:latin typeface="Cambria Math" panose="02040503050406030204" pitchFamily="18" charset="0"/>
                          </a:rPr>
                          <m:t>+</m:t>
                        </m:r>
                        <m:r>
                          <a:rPr lang="en-CA" sz="2000" i="1">
                            <a:latin typeface="Cambria Math" panose="02040503050406030204" pitchFamily="18" charset="0"/>
                          </a:rPr>
                          <m:t>𝑃</m:t>
                        </m:r>
                        <m:d>
                          <m:dPr>
                            <m:ctrlPr>
                              <a:rPr lang="en-CA" sz="2000" i="1">
                                <a:latin typeface="Cambria Math" panose="02040503050406030204" pitchFamily="18" charset="0"/>
                              </a:rPr>
                            </m:ctrlPr>
                          </m:dPr>
                          <m:e>
                            <m:r>
                              <a:rPr lang="en-CA" sz="2000" i="1">
                                <a:latin typeface="Cambria Math" panose="02040503050406030204" pitchFamily="18" charset="0"/>
                              </a:rPr>
                              <m:t>𝐵</m:t>
                            </m:r>
                          </m:e>
                        </m:d>
                      </m:oMath>
                    </m:oMathPara>
                  </a14:m>
                  <a:endParaRPr lang="en-US" sz="1800" dirty="0"/>
                </a:p>
              </p:txBody>
            </p:sp>
          </mc:Choice>
          <mc:Fallback xmlns="">
            <p:sp>
              <p:nvSpPr>
                <p:cNvPr id="7" name="Subtitle 2">
                  <a:extLst>
                    <a:ext uri="{FF2B5EF4-FFF2-40B4-BE49-F238E27FC236}">
                      <a16:creationId xmlns:a16="http://schemas.microsoft.com/office/drawing/2014/main" id="{70C4B93B-99C9-8709-3BD3-A0CF24C497E5}"/>
                    </a:ext>
                  </a:extLst>
                </p:cNvPr>
                <p:cNvSpPr txBox="1">
                  <a:spLocks noRot="1" noChangeAspect="1" noMove="1" noResize="1" noEditPoints="1" noAdjustHandles="1" noChangeArrowheads="1" noChangeShapeType="1" noTextEdit="1"/>
                </p:cNvSpPr>
                <p:nvPr/>
              </p:nvSpPr>
              <p:spPr>
                <a:xfrm>
                  <a:off x="4812631" y="2524405"/>
                  <a:ext cx="3611369" cy="1868839"/>
                </a:xfrm>
                <a:prstGeom prst="rect">
                  <a:avLst/>
                </a:prstGeom>
                <a:blipFill>
                  <a:blip r:embed="rId3"/>
                  <a:stretch>
                    <a:fillRect/>
                  </a:stretch>
                </a:blipFill>
                <a:ln>
                  <a:solidFill>
                    <a:schemeClr val="accent4"/>
                  </a:solidFill>
                </a:ln>
              </p:spPr>
              <p:txBody>
                <a:bodyPr/>
                <a:lstStyle/>
                <a:p>
                  <a:r>
                    <a:rPr lang="en-CA">
                      <a:noFill/>
                    </a:rPr>
                    <a:t> </a:t>
                  </a:r>
                </a:p>
              </p:txBody>
            </p:sp>
          </mc:Fallback>
        </mc:AlternateContent>
      </p:grpSp>
      <p:grpSp>
        <p:nvGrpSpPr>
          <p:cNvPr id="9" name="Group 8">
            <a:extLst>
              <a:ext uri="{FF2B5EF4-FFF2-40B4-BE49-F238E27FC236}">
                <a16:creationId xmlns:a16="http://schemas.microsoft.com/office/drawing/2014/main" id="{ACDCDF78-73A1-228A-EF94-A1CC1795573E}"/>
              </a:ext>
            </a:extLst>
          </p:cNvPr>
          <p:cNvGrpSpPr/>
          <p:nvPr/>
        </p:nvGrpSpPr>
        <p:grpSpPr>
          <a:xfrm>
            <a:off x="5035296" y="1920240"/>
            <a:ext cx="3388704" cy="2722278"/>
            <a:chOff x="4812631" y="1527608"/>
            <a:chExt cx="3611369" cy="2865636"/>
          </a:xfrm>
        </p:grpSpPr>
        <p:sp>
          <p:nvSpPr>
            <p:cNvPr id="10" name="Title 1">
              <a:extLst>
                <a:ext uri="{FF2B5EF4-FFF2-40B4-BE49-F238E27FC236}">
                  <a16:creationId xmlns:a16="http://schemas.microsoft.com/office/drawing/2014/main" id="{01935C0F-1C38-C3F2-D620-FD50DAA56D29}"/>
                </a:ext>
              </a:extLst>
            </p:cNvPr>
            <p:cNvSpPr txBox="1">
              <a:spLocks/>
            </p:cNvSpPr>
            <p:nvPr/>
          </p:nvSpPr>
          <p:spPr>
            <a:xfrm>
              <a:off x="4812631" y="1527608"/>
              <a:ext cx="3611369" cy="996798"/>
            </a:xfrm>
            <a:prstGeom prst="rect">
              <a:avLst/>
            </a:prstGeom>
            <a:solidFill>
              <a:schemeClr val="accent1"/>
            </a:solidFill>
            <a:ln w="9525"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500"/>
                <a:buFont typeface="Staatliches"/>
                <a:buNone/>
                <a:defRPr sz="3000" b="0" i="0" u="none" strike="noStrike" cap="none">
                  <a:solidFill>
                    <a:schemeClr val="accent3"/>
                  </a:solidFill>
                  <a:latin typeface="Staatliches"/>
                  <a:ea typeface="Staatliches"/>
                  <a:cs typeface="Staatliches"/>
                  <a:sym typeface="Staatliches"/>
                </a:defRPr>
              </a:lvl1pPr>
              <a:lvl2pPr marR="0" lvl="1"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2pPr>
              <a:lvl3pPr marR="0" lvl="2"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3pPr>
              <a:lvl4pPr marR="0" lvl="3"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4pPr>
              <a:lvl5pPr marR="0" lvl="4"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5pPr>
              <a:lvl6pPr marR="0" lvl="5"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6pPr>
              <a:lvl7pPr marR="0" lvl="6"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7pPr>
              <a:lvl8pPr marR="0" lvl="7"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8pPr>
              <a:lvl9pPr marR="0" lvl="8"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9pPr>
            </a:lstStyle>
            <a:p>
              <a:r>
                <a:rPr lang="en-CA" sz="2800" dirty="0"/>
                <a:t>Examples of mutually exclusive events</a:t>
              </a:r>
            </a:p>
          </p:txBody>
        </p:sp>
        <p:sp>
          <p:nvSpPr>
            <p:cNvPr id="11" name="Subtitle 2">
              <a:extLst>
                <a:ext uri="{FF2B5EF4-FFF2-40B4-BE49-F238E27FC236}">
                  <a16:creationId xmlns:a16="http://schemas.microsoft.com/office/drawing/2014/main" id="{6E85DBE9-5016-F4CE-AB42-DB4BE243EFDE}"/>
                </a:ext>
              </a:extLst>
            </p:cNvPr>
            <p:cNvSpPr txBox="1">
              <a:spLocks/>
            </p:cNvSpPr>
            <p:nvPr/>
          </p:nvSpPr>
          <p:spPr>
            <a:xfrm>
              <a:off x="4812631" y="2524405"/>
              <a:ext cx="3611369" cy="1868839"/>
            </a:xfrm>
            <a:prstGeom prst="rect">
              <a:avLst/>
            </a:prstGeom>
            <a:noFill/>
            <a:ln>
              <a:solidFill>
                <a:schemeClr val="accent4"/>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1pPr>
              <a:lvl2pPr marL="914400" marR="0" lvl="1"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2pPr>
              <a:lvl3pPr marL="1371600" marR="0" lvl="2"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3pPr>
              <a:lvl4pPr marL="1828800" marR="0" lvl="3"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4pPr>
              <a:lvl5pPr marL="2286000" marR="0" lvl="4"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5pPr>
              <a:lvl6pPr marL="2743200" marR="0" lvl="5"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6pPr>
              <a:lvl7pPr marL="3200400" marR="0" lvl="6"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7pPr>
              <a:lvl8pPr marL="3657600" marR="0" lvl="7"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8pPr>
              <a:lvl9pPr marL="4114800" marR="0" lvl="8"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9pPr>
            </a:lstStyle>
            <a:p>
              <a:pPr marL="139700" indent="0">
                <a:buNone/>
              </a:pPr>
              <a:r>
                <a:rPr lang="en-CA" dirty="0"/>
                <a:t>What is the probability that you </a:t>
              </a:r>
              <a:r>
                <a:rPr lang="en-CA" dirty="0">
                  <a:solidFill>
                    <a:schemeClr val="accent2">
                      <a:lumMod val="50000"/>
                    </a:schemeClr>
                  </a:solidFill>
                </a:rPr>
                <a:t>roll a 3 </a:t>
              </a:r>
              <a:r>
                <a:rPr lang="en-CA" dirty="0"/>
                <a:t>or you </a:t>
              </a:r>
              <a:r>
                <a:rPr lang="en-CA" dirty="0">
                  <a:solidFill>
                    <a:schemeClr val="accent2">
                      <a:lumMod val="50000"/>
                    </a:schemeClr>
                  </a:solidFill>
                </a:rPr>
                <a:t>roll a 4 </a:t>
              </a:r>
              <a:r>
                <a:rPr lang="en-CA" dirty="0"/>
                <a:t>on a fair 6-sided dice?</a:t>
              </a:r>
            </a:p>
            <a:p>
              <a:pPr marL="139700" indent="0">
                <a:buNone/>
              </a:pPr>
              <a:endParaRPr lang="en-CA" dirty="0"/>
            </a:p>
          </p:txBody>
        </p:sp>
      </p:grpSp>
      <p:grpSp>
        <p:nvGrpSpPr>
          <p:cNvPr id="4" name="Group 3">
            <a:extLst>
              <a:ext uri="{FF2B5EF4-FFF2-40B4-BE49-F238E27FC236}">
                <a16:creationId xmlns:a16="http://schemas.microsoft.com/office/drawing/2014/main" id="{6B6A09D9-2E52-EDDF-1BF7-A751D6ADE104}"/>
              </a:ext>
            </a:extLst>
          </p:cNvPr>
          <p:cNvGrpSpPr/>
          <p:nvPr/>
        </p:nvGrpSpPr>
        <p:grpSpPr>
          <a:xfrm>
            <a:off x="8394461" y="659465"/>
            <a:ext cx="215065" cy="191069"/>
            <a:chOff x="8401880" y="657705"/>
            <a:chExt cx="215065" cy="191069"/>
          </a:xfrm>
          <a:solidFill>
            <a:schemeClr val="accent3"/>
          </a:solidFill>
        </p:grpSpPr>
        <p:sp>
          <p:nvSpPr>
            <p:cNvPr id="8" name="Isosceles Triangle 7">
              <a:hlinkClick r:id="rId4" action="ppaction://hlinksldjump"/>
              <a:extLst>
                <a:ext uri="{FF2B5EF4-FFF2-40B4-BE49-F238E27FC236}">
                  <a16:creationId xmlns:a16="http://schemas.microsoft.com/office/drawing/2014/main" id="{A1A03C4B-6FAB-B1FA-E584-8B8EBB572122}"/>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Isosceles Triangle 11">
              <a:hlinkClick r:id="rId4" action="ppaction://hlinksldjump"/>
              <a:extLst>
                <a:ext uri="{FF2B5EF4-FFF2-40B4-BE49-F238E27FC236}">
                  <a16:creationId xmlns:a16="http://schemas.microsoft.com/office/drawing/2014/main" id="{67E1063F-CE40-F373-8F37-96BAAD55C2CC}"/>
                </a:ext>
              </a:extLst>
            </p:cNvPr>
            <p:cNvSpPr/>
            <p:nvPr/>
          </p:nvSpPr>
          <p:spPr>
            <a:xfrm rot="5400000">
              <a:off x="8473639"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668402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578F1-114A-B67A-06E5-26EF7B7C7BE6}"/>
              </a:ext>
            </a:extLst>
          </p:cNvPr>
          <p:cNvSpPr>
            <a:spLocks noGrp="1"/>
          </p:cNvSpPr>
          <p:nvPr>
            <p:ph type="title"/>
          </p:nvPr>
        </p:nvSpPr>
        <p:spPr>
          <a:solidFill>
            <a:schemeClr val="accent2"/>
          </a:solidFill>
        </p:spPr>
        <p:txBody>
          <a:bodyPr/>
          <a:lstStyle/>
          <a:p>
            <a:r>
              <a:rPr lang="en-CA" dirty="0"/>
              <a:t>Example – Mutually Exclusive Events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CAB75447-08A2-9DD4-D6D9-0C93EBA857E1}"/>
                  </a:ext>
                </a:extLst>
              </p:cNvPr>
              <p:cNvSpPr>
                <a:spLocks noGrp="1"/>
              </p:cNvSpPr>
              <p:nvPr>
                <p:ph type="body" idx="1"/>
              </p:nvPr>
            </p:nvSpPr>
            <p:spPr>
              <a:xfrm>
                <a:off x="720000" y="1134098"/>
                <a:ext cx="7704000" cy="2848454"/>
              </a:xfrm>
            </p:spPr>
            <p:txBody>
              <a:bodyPr/>
              <a:lstStyle/>
              <a:p>
                <a:pPr marL="139700" indent="0">
                  <a:buNone/>
                </a:pPr>
                <a:r>
                  <a:rPr lang="en-US" sz="1800" dirty="0"/>
                  <a:t>If </a:t>
                </a:r>
                <a14:m>
                  <m:oMath xmlns:m="http://schemas.openxmlformats.org/officeDocument/2006/math">
                    <m:r>
                      <a:rPr lang="en-CA" sz="1800" b="0" i="1" smtClean="0">
                        <a:latin typeface="Cambria Math" panose="02040503050406030204" pitchFamily="18" charset="0"/>
                      </a:rPr>
                      <m:t>𝐴</m:t>
                    </m:r>
                  </m:oMath>
                </a14:m>
                <a:r>
                  <a:rPr lang="en-US" sz="1800" dirty="0"/>
                  <a:t> and </a:t>
                </a:r>
                <a14:m>
                  <m:oMath xmlns:m="http://schemas.openxmlformats.org/officeDocument/2006/math">
                    <m:r>
                      <a:rPr lang="en-CA" sz="1800" b="0" i="1" smtClean="0">
                        <a:latin typeface="Cambria Math" panose="02040503050406030204" pitchFamily="18" charset="0"/>
                      </a:rPr>
                      <m:t>𝐵</m:t>
                    </m:r>
                  </m:oMath>
                </a14:m>
                <a:r>
                  <a:rPr lang="en-US" sz="1800" dirty="0"/>
                  <a:t> are mutually exclusive events with </a:t>
                </a:r>
                <a14:m>
                  <m:oMath xmlns:m="http://schemas.openxmlformats.org/officeDocument/2006/math">
                    <m:r>
                      <a:rPr lang="en-CA" sz="1800" b="0" i="1" smtClean="0">
                        <a:latin typeface="Cambria Math" panose="02040503050406030204" pitchFamily="18" charset="0"/>
                      </a:rPr>
                      <m:t>𝑃</m:t>
                    </m:r>
                    <m:d>
                      <m:dPr>
                        <m:ctrlPr>
                          <a:rPr lang="en-CA" sz="1800" b="0" i="1" smtClean="0">
                            <a:latin typeface="Cambria Math" panose="02040503050406030204" pitchFamily="18" charset="0"/>
                          </a:rPr>
                        </m:ctrlPr>
                      </m:dPr>
                      <m:e>
                        <m:r>
                          <a:rPr lang="en-CA" sz="1800" b="0" i="1" smtClean="0">
                            <a:latin typeface="Cambria Math" panose="02040503050406030204" pitchFamily="18" charset="0"/>
                          </a:rPr>
                          <m:t>𝐴</m:t>
                        </m:r>
                      </m:e>
                    </m:d>
                    <m:r>
                      <a:rPr lang="en-CA" sz="1800" b="0" i="1" smtClean="0">
                        <a:latin typeface="Cambria Math" panose="02040503050406030204" pitchFamily="18" charset="0"/>
                      </a:rPr>
                      <m:t>=0.25</m:t>
                    </m:r>
                  </m:oMath>
                </a14:m>
                <a:r>
                  <a:rPr lang="en-US" sz="1800" dirty="0"/>
                  <a:t> and </a:t>
                </a:r>
                <a14:m>
                  <m:oMath xmlns:m="http://schemas.openxmlformats.org/officeDocument/2006/math">
                    <m:r>
                      <a:rPr lang="en-CA" sz="1800" b="0" i="1" smtClean="0">
                        <a:latin typeface="Cambria Math" panose="02040503050406030204" pitchFamily="18" charset="0"/>
                      </a:rPr>
                      <m:t>𝑃</m:t>
                    </m:r>
                    <m:d>
                      <m:dPr>
                        <m:ctrlPr>
                          <a:rPr lang="en-CA" sz="1800" b="0" i="1" smtClean="0">
                            <a:latin typeface="Cambria Math" panose="02040503050406030204" pitchFamily="18" charset="0"/>
                          </a:rPr>
                        </m:ctrlPr>
                      </m:dPr>
                      <m:e>
                        <m:r>
                          <a:rPr lang="en-CA" sz="1800" b="0" i="1" smtClean="0">
                            <a:latin typeface="Cambria Math" panose="02040503050406030204" pitchFamily="18" charset="0"/>
                          </a:rPr>
                          <m:t>𝐵</m:t>
                        </m:r>
                      </m:e>
                    </m:d>
                    <m:r>
                      <a:rPr lang="en-CA" sz="1800" b="0" i="1" smtClean="0">
                        <a:latin typeface="Cambria Math" panose="02040503050406030204" pitchFamily="18" charset="0"/>
                      </a:rPr>
                      <m:t>=0.4</m:t>
                    </m:r>
                  </m:oMath>
                </a14:m>
                <a:r>
                  <a:rPr lang="en-US" sz="1800" dirty="0"/>
                  <a:t>, find the probability of each of the following: </a:t>
                </a:r>
              </a:p>
              <a:p>
                <a:pPr marL="482600" indent="-342900">
                  <a:buFont typeface="+mj-lt"/>
                  <a:buAutoNum type="arabicPeriod"/>
                </a:pPr>
                <a:r>
                  <a:rPr lang="en-CA" sz="1800" b="0" dirty="0"/>
                  <a:t> </a:t>
                </a:r>
                <a14:m>
                  <m:oMath xmlns:m="http://schemas.openxmlformats.org/officeDocument/2006/math">
                    <m:acc>
                      <m:accPr>
                        <m:chr m:val="̅"/>
                        <m:ctrlPr>
                          <a:rPr lang="en-CA" sz="1800" b="0" i="1" smtClean="0">
                            <a:latin typeface="Cambria Math" panose="02040503050406030204" pitchFamily="18" charset="0"/>
                          </a:rPr>
                        </m:ctrlPr>
                      </m:accPr>
                      <m:e>
                        <m:r>
                          <a:rPr lang="en-CA" sz="1800" b="0" i="1" smtClean="0">
                            <a:latin typeface="Cambria Math" panose="02040503050406030204" pitchFamily="18" charset="0"/>
                          </a:rPr>
                          <m:t>𝐴</m:t>
                        </m:r>
                      </m:e>
                    </m:acc>
                  </m:oMath>
                </a14:m>
                <a:endParaRPr lang="en-US" sz="1800" dirty="0"/>
              </a:p>
              <a:p>
                <a:pPr marL="482600" indent="-342900">
                  <a:buFont typeface="+mj-lt"/>
                  <a:buAutoNum type="arabicPeriod"/>
                </a:pPr>
                <a:r>
                  <a:rPr lang="en-CA" sz="1800" b="0" dirty="0"/>
                  <a:t> </a:t>
                </a:r>
                <a14:m>
                  <m:oMath xmlns:m="http://schemas.openxmlformats.org/officeDocument/2006/math">
                    <m:acc>
                      <m:accPr>
                        <m:chr m:val="̅"/>
                        <m:ctrlPr>
                          <a:rPr lang="en-CA" sz="1800" b="0" i="1" smtClean="0">
                            <a:latin typeface="Cambria Math" panose="02040503050406030204" pitchFamily="18" charset="0"/>
                          </a:rPr>
                        </m:ctrlPr>
                      </m:accPr>
                      <m:e>
                        <m:r>
                          <a:rPr lang="en-CA" sz="1800" b="0" i="1" smtClean="0">
                            <a:latin typeface="Cambria Math" panose="02040503050406030204" pitchFamily="18" charset="0"/>
                          </a:rPr>
                          <m:t>𝐵</m:t>
                        </m:r>
                      </m:e>
                    </m:acc>
                  </m:oMath>
                </a14:m>
                <a:endParaRPr lang="en-US" sz="1800" dirty="0"/>
              </a:p>
              <a:p>
                <a:pPr marL="482600" indent="-342900">
                  <a:buFont typeface="+mj-lt"/>
                  <a:buAutoNum type="arabicPeriod"/>
                </a:pPr>
                <a:r>
                  <a:rPr lang="en-CA" sz="1800" b="0" dirty="0"/>
                  <a:t> </a:t>
                </a:r>
                <a14:m>
                  <m:oMath xmlns:m="http://schemas.openxmlformats.org/officeDocument/2006/math">
                    <m:r>
                      <a:rPr lang="en-CA" sz="1800" b="0" i="1" smtClean="0">
                        <a:latin typeface="Cambria Math" panose="02040503050406030204" pitchFamily="18" charset="0"/>
                      </a:rPr>
                      <m:t>𝐴</m:t>
                    </m:r>
                    <m:r>
                      <a:rPr lang="en-CA" sz="1800" b="0" i="1" smtClean="0">
                        <a:latin typeface="Cambria Math" panose="02040503050406030204" pitchFamily="18" charset="0"/>
                      </a:rPr>
                      <m:t>∪</m:t>
                    </m:r>
                    <m:r>
                      <a:rPr lang="en-CA" sz="1800" b="0" i="1" smtClean="0">
                        <a:latin typeface="Cambria Math" panose="02040503050406030204" pitchFamily="18" charset="0"/>
                      </a:rPr>
                      <m:t>𝐵</m:t>
                    </m:r>
                  </m:oMath>
                </a14:m>
                <a:endParaRPr lang="en-US" sz="1800" dirty="0"/>
              </a:p>
              <a:p>
                <a:pPr marL="482600" indent="-342900">
                  <a:buFont typeface="+mj-lt"/>
                  <a:buAutoNum type="arabicPeriod"/>
                </a:pPr>
                <a:r>
                  <a:rPr lang="en-CA" sz="1800" b="0" dirty="0"/>
                  <a:t> </a:t>
                </a:r>
                <a14:m>
                  <m:oMath xmlns:m="http://schemas.openxmlformats.org/officeDocument/2006/math">
                    <m:r>
                      <a:rPr lang="en-CA" sz="1800" b="0" i="1" smtClean="0">
                        <a:latin typeface="Cambria Math" panose="02040503050406030204" pitchFamily="18" charset="0"/>
                      </a:rPr>
                      <m:t>𝐴</m:t>
                    </m:r>
                    <m:r>
                      <a:rPr lang="en-CA" sz="1800" b="0" i="1" smtClean="0">
                        <a:latin typeface="Cambria Math" panose="02040503050406030204" pitchFamily="18" charset="0"/>
                      </a:rPr>
                      <m:t>∩</m:t>
                    </m:r>
                    <m:r>
                      <a:rPr lang="en-CA" sz="1800" b="0" i="1" smtClean="0">
                        <a:latin typeface="Cambria Math" panose="02040503050406030204" pitchFamily="18" charset="0"/>
                      </a:rPr>
                      <m:t>𝐵</m:t>
                    </m:r>
                  </m:oMath>
                </a14:m>
                <a:endParaRPr lang="en-US" sz="1800" dirty="0"/>
              </a:p>
              <a:p>
                <a:pPr marL="482600" indent="-342900">
                  <a:buFont typeface="+mj-lt"/>
                  <a:buAutoNum type="arabicPeriod"/>
                </a:pPr>
                <a:r>
                  <a:rPr lang="en-CA" sz="1800" b="0" dirty="0"/>
                  <a:t> </a:t>
                </a:r>
                <a14:m>
                  <m:oMath xmlns:m="http://schemas.openxmlformats.org/officeDocument/2006/math">
                    <m:acc>
                      <m:accPr>
                        <m:chr m:val="̅"/>
                        <m:ctrlPr>
                          <a:rPr lang="en-CA" sz="1800" b="0" i="1" smtClean="0">
                            <a:latin typeface="Cambria Math" panose="02040503050406030204" pitchFamily="18" charset="0"/>
                          </a:rPr>
                        </m:ctrlPr>
                      </m:accPr>
                      <m:e>
                        <m:r>
                          <a:rPr lang="en-CA" sz="1800" b="0" i="1" smtClean="0">
                            <a:latin typeface="Cambria Math" panose="02040503050406030204" pitchFamily="18" charset="0"/>
                          </a:rPr>
                          <m:t>𝐴</m:t>
                        </m:r>
                      </m:e>
                    </m:acc>
                    <m:r>
                      <a:rPr lang="en-CA" sz="1800" b="0" i="1" smtClean="0">
                        <a:latin typeface="Cambria Math" panose="02040503050406030204" pitchFamily="18" charset="0"/>
                      </a:rPr>
                      <m:t>∪</m:t>
                    </m:r>
                    <m:acc>
                      <m:accPr>
                        <m:chr m:val="̅"/>
                        <m:ctrlPr>
                          <a:rPr lang="en-CA" sz="1800" i="1" smtClean="0">
                            <a:latin typeface="Cambria Math" panose="02040503050406030204" pitchFamily="18" charset="0"/>
                          </a:rPr>
                        </m:ctrlPr>
                      </m:accPr>
                      <m:e>
                        <m:r>
                          <a:rPr lang="en-CA" sz="1800" b="0" i="1" smtClean="0">
                            <a:latin typeface="Cambria Math" panose="02040503050406030204" pitchFamily="18" charset="0"/>
                          </a:rPr>
                          <m:t>𝐵</m:t>
                        </m:r>
                      </m:e>
                    </m:acc>
                  </m:oMath>
                </a14:m>
                <a:endParaRPr lang="en-US" sz="1800" dirty="0"/>
              </a:p>
              <a:p>
                <a:pPr marL="482600" indent="-342900">
                  <a:buFont typeface="+mj-lt"/>
                  <a:buAutoNum type="arabicPeriod"/>
                </a:pPr>
                <a:r>
                  <a:rPr lang="en-CA" sz="1800" b="0" dirty="0"/>
                  <a:t> </a:t>
                </a:r>
                <a14:m>
                  <m:oMath xmlns:m="http://schemas.openxmlformats.org/officeDocument/2006/math">
                    <m:acc>
                      <m:accPr>
                        <m:chr m:val="̅"/>
                        <m:ctrlPr>
                          <a:rPr lang="en-CA" sz="1800" b="0" i="1" smtClean="0">
                            <a:latin typeface="Cambria Math" panose="02040503050406030204" pitchFamily="18" charset="0"/>
                          </a:rPr>
                        </m:ctrlPr>
                      </m:accPr>
                      <m:e>
                        <m:r>
                          <a:rPr lang="en-CA" sz="1800" b="0" i="1" smtClean="0">
                            <a:latin typeface="Cambria Math" panose="02040503050406030204" pitchFamily="18" charset="0"/>
                          </a:rPr>
                          <m:t>𝐴</m:t>
                        </m:r>
                      </m:e>
                    </m:acc>
                    <m:r>
                      <a:rPr lang="en-CA" sz="1800" b="0" i="1" smtClean="0">
                        <a:latin typeface="Cambria Math" panose="02040503050406030204" pitchFamily="18" charset="0"/>
                      </a:rPr>
                      <m:t>∩</m:t>
                    </m:r>
                    <m:acc>
                      <m:accPr>
                        <m:chr m:val="̅"/>
                        <m:ctrlPr>
                          <a:rPr lang="en-CA" sz="1800" i="1">
                            <a:latin typeface="Cambria Math" panose="02040503050406030204" pitchFamily="18" charset="0"/>
                          </a:rPr>
                        </m:ctrlPr>
                      </m:accPr>
                      <m:e>
                        <m:r>
                          <a:rPr lang="en-CA" sz="1800" b="0" i="1" smtClean="0">
                            <a:latin typeface="Cambria Math" panose="02040503050406030204" pitchFamily="18" charset="0"/>
                          </a:rPr>
                          <m:t>𝐵</m:t>
                        </m:r>
                      </m:e>
                    </m:acc>
                  </m:oMath>
                </a14:m>
                <a:endParaRPr lang="en-US" sz="1800" dirty="0"/>
              </a:p>
              <a:p>
                <a:pPr marL="482600" indent="-342900">
                  <a:buFont typeface="+mj-lt"/>
                  <a:buAutoNum type="arabicPeriod"/>
                </a:pPr>
                <a:r>
                  <a:rPr lang="en-CA" sz="1800" b="0" dirty="0"/>
                  <a:t> </a:t>
                </a:r>
                <a14:m>
                  <m:oMath xmlns:m="http://schemas.openxmlformats.org/officeDocument/2006/math">
                    <m:acc>
                      <m:accPr>
                        <m:chr m:val="̅"/>
                        <m:ctrlPr>
                          <a:rPr lang="en-CA" sz="1800" b="0" i="1" smtClean="0">
                            <a:latin typeface="Cambria Math" panose="02040503050406030204" pitchFamily="18" charset="0"/>
                          </a:rPr>
                        </m:ctrlPr>
                      </m:accPr>
                      <m:e>
                        <m:r>
                          <a:rPr lang="en-CA" sz="1800" b="0" i="1" smtClean="0">
                            <a:latin typeface="Cambria Math" panose="02040503050406030204" pitchFamily="18" charset="0"/>
                          </a:rPr>
                          <m:t>𝐴</m:t>
                        </m:r>
                        <m:r>
                          <a:rPr lang="en-CA" sz="1800" b="0" i="1" smtClean="0">
                            <a:latin typeface="Cambria Math" panose="02040503050406030204" pitchFamily="18" charset="0"/>
                          </a:rPr>
                          <m:t>∩</m:t>
                        </m:r>
                        <m:r>
                          <a:rPr lang="en-CA" sz="1800" b="0" i="1" smtClean="0">
                            <a:latin typeface="Cambria Math" panose="02040503050406030204" pitchFamily="18" charset="0"/>
                          </a:rPr>
                          <m:t>𝐵</m:t>
                        </m:r>
                      </m:e>
                    </m:acc>
                  </m:oMath>
                </a14:m>
                <a:endParaRPr lang="en-CA" sz="1800" b="0" dirty="0"/>
              </a:p>
            </p:txBody>
          </p:sp>
        </mc:Choice>
        <mc:Fallback xmlns="">
          <p:sp>
            <p:nvSpPr>
              <p:cNvPr id="3" name="Text Placeholder 2">
                <a:extLst>
                  <a:ext uri="{FF2B5EF4-FFF2-40B4-BE49-F238E27FC236}">
                    <a16:creationId xmlns:a16="http://schemas.microsoft.com/office/drawing/2014/main" id="{CAB75447-08A2-9DD4-D6D9-0C93EBA857E1}"/>
                  </a:ext>
                </a:extLst>
              </p:cNvPr>
              <p:cNvSpPr>
                <a:spLocks noGrp="1" noRot="1" noChangeAspect="1" noMove="1" noResize="1" noEditPoints="1" noAdjustHandles="1" noChangeArrowheads="1" noChangeShapeType="1" noTextEdit="1"/>
              </p:cNvSpPr>
              <p:nvPr>
                <p:ph type="body" idx="1"/>
              </p:nvPr>
            </p:nvSpPr>
            <p:spPr>
              <a:xfrm>
                <a:off x="720000" y="1134098"/>
                <a:ext cx="7704000" cy="2848454"/>
              </a:xfrm>
              <a:blipFill>
                <a:blip r:embed="rId2"/>
                <a:stretch>
                  <a:fillRect/>
                </a:stretch>
              </a:blipFill>
            </p:spPr>
            <p:txBody>
              <a:bodyPr/>
              <a:lstStyle/>
              <a:p>
                <a:r>
                  <a:rPr lang="en-CA">
                    <a:noFill/>
                  </a:rPr>
                  <a:t> </a:t>
                </a:r>
              </a:p>
            </p:txBody>
          </p:sp>
        </mc:Fallback>
      </mc:AlternateContent>
      <p:grpSp>
        <p:nvGrpSpPr>
          <p:cNvPr id="10" name="Group 9">
            <a:extLst>
              <a:ext uri="{FF2B5EF4-FFF2-40B4-BE49-F238E27FC236}">
                <a16:creationId xmlns:a16="http://schemas.microsoft.com/office/drawing/2014/main" id="{92981C98-E9E8-AAB9-2777-A382B155DC03}"/>
              </a:ext>
            </a:extLst>
          </p:cNvPr>
          <p:cNvGrpSpPr/>
          <p:nvPr/>
        </p:nvGrpSpPr>
        <p:grpSpPr>
          <a:xfrm>
            <a:off x="8394461" y="659465"/>
            <a:ext cx="215065" cy="191069"/>
            <a:chOff x="8401880" y="657705"/>
            <a:chExt cx="215065" cy="191069"/>
          </a:xfrm>
          <a:solidFill>
            <a:schemeClr val="accent3"/>
          </a:solidFill>
        </p:grpSpPr>
        <p:sp>
          <p:nvSpPr>
            <p:cNvPr id="11" name="Isosceles Triangle 10">
              <a:hlinkClick r:id="rId3" action="ppaction://hlinksldjump"/>
              <a:extLst>
                <a:ext uri="{FF2B5EF4-FFF2-40B4-BE49-F238E27FC236}">
                  <a16:creationId xmlns:a16="http://schemas.microsoft.com/office/drawing/2014/main" id="{3FD69CE6-CBBC-2F3B-2B3F-8CE7E81E267D}"/>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Isosceles Triangle 11">
              <a:hlinkClick r:id="rId3" action="ppaction://hlinksldjump"/>
              <a:extLst>
                <a:ext uri="{FF2B5EF4-FFF2-40B4-BE49-F238E27FC236}">
                  <a16:creationId xmlns:a16="http://schemas.microsoft.com/office/drawing/2014/main" id="{4BEFD717-1CF0-EC27-AA18-03A92B0794A1}"/>
                </a:ext>
              </a:extLst>
            </p:cNvPr>
            <p:cNvSpPr/>
            <p:nvPr/>
          </p:nvSpPr>
          <p:spPr>
            <a:xfrm rot="5400000">
              <a:off x="8473639"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1538445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2951C-6D1D-C5DD-A79B-82737BB21D7D}"/>
              </a:ext>
            </a:extLst>
          </p:cNvPr>
          <p:cNvSpPr>
            <a:spLocks noGrp="1"/>
          </p:cNvSpPr>
          <p:nvPr>
            <p:ph type="title"/>
          </p:nvPr>
        </p:nvSpPr>
        <p:spPr>
          <a:solidFill>
            <a:schemeClr val="accent2"/>
          </a:solidFill>
        </p:spPr>
        <p:txBody>
          <a:bodyPr/>
          <a:lstStyle/>
          <a:p>
            <a:r>
              <a:rPr lang="en-CA" dirty="0"/>
              <a:t>Example – Mutually Exclusive Events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38B71D28-2970-FE8C-C86B-F12E24577EC6}"/>
                  </a:ext>
                </a:extLst>
              </p:cNvPr>
              <p:cNvSpPr>
                <a:spLocks noGrp="1"/>
              </p:cNvSpPr>
              <p:nvPr>
                <p:ph type="body" idx="1"/>
              </p:nvPr>
            </p:nvSpPr>
            <p:spPr>
              <a:xfrm>
                <a:off x="720000" y="1134099"/>
                <a:ext cx="7704000" cy="2931580"/>
              </a:xfrm>
            </p:spPr>
            <p:txBody>
              <a:bodyPr/>
              <a:lstStyle/>
              <a:p>
                <a:pPr marL="482600" indent="-342900">
                  <a:buFont typeface="+mj-lt"/>
                  <a:buAutoNum type="arabicPeriod"/>
                </a:pPr>
                <a:r>
                  <a:rPr lang="en-CA" sz="1800" b="0" dirty="0"/>
                  <a:t> </a:t>
                </a:r>
                <a14:m>
                  <m:oMath xmlns:m="http://schemas.openxmlformats.org/officeDocument/2006/math">
                    <m:r>
                      <m:rPr>
                        <m:sty m:val="p"/>
                      </m:rPr>
                      <a:rPr lang="en-CA" sz="1800" b="0" i="0" smtClean="0">
                        <a:latin typeface="Cambria Math" panose="02040503050406030204" pitchFamily="18" charset="0"/>
                      </a:rPr>
                      <m:t>P</m:t>
                    </m:r>
                    <m:d>
                      <m:dPr>
                        <m:ctrlPr>
                          <a:rPr lang="en-CA" sz="1800" b="0" i="1" smtClean="0">
                            <a:latin typeface="Cambria Math" panose="02040503050406030204" pitchFamily="18" charset="0"/>
                          </a:rPr>
                        </m:ctrlPr>
                      </m:dPr>
                      <m:e>
                        <m:acc>
                          <m:accPr>
                            <m:chr m:val="̅"/>
                            <m:ctrlPr>
                              <a:rPr lang="en-CA" sz="1800" b="0" i="1" smtClean="0">
                                <a:latin typeface="Cambria Math" panose="02040503050406030204" pitchFamily="18" charset="0"/>
                              </a:rPr>
                            </m:ctrlPr>
                          </m:accPr>
                          <m:e>
                            <m:r>
                              <a:rPr lang="en-CA" sz="1800" b="0" i="1" smtClean="0">
                                <a:latin typeface="Cambria Math" panose="02040503050406030204" pitchFamily="18" charset="0"/>
                              </a:rPr>
                              <m:t>𝐴</m:t>
                            </m:r>
                          </m:e>
                        </m:acc>
                      </m:e>
                    </m:d>
                    <m:r>
                      <a:rPr lang="en-CA" sz="1800" b="0" i="1" smtClean="0">
                        <a:latin typeface="Cambria Math" panose="02040503050406030204" pitchFamily="18" charset="0"/>
                      </a:rPr>
                      <m:t>=1−</m:t>
                    </m:r>
                    <m:r>
                      <a:rPr lang="en-CA" sz="1800" b="0" i="1" smtClean="0">
                        <a:latin typeface="Cambria Math" panose="02040503050406030204" pitchFamily="18" charset="0"/>
                      </a:rPr>
                      <m:t>𝑃</m:t>
                    </m:r>
                    <m:d>
                      <m:dPr>
                        <m:ctrlPr>
                          <a:rPr lang="en-CA" sz="1800" b="0" i="1" smtClean="0">
                            <a:latin typeface="Cambria Math" panose="02040503050406030204" pitchFamily="18" charset="0"/>
                          </a:rPr>
                        </m:ctrlPr>
                      </m:dPr>
                      <m:e>
                        <m:r>
                          <a:rPr lang="en-CA" sz="1800" b="0" i="1" smtClean="0">
                            <a:latin typeface="Cambria Math" panose="02040503050406030204" pitchFamily="18" charset="0"/>
                          </a:rPr>
                          <m:t>𝐴</m:t>
                        </m:r>
                      </m:e>
                    </m:d>
                    <m:r>
                      <a:rPr lang="en-CA" sz="1800" b="0" i="1" smtClean="0">
                        <a:latin typeface="Cambria Math" panose="02040503050406030204" pitchFamily="18" charset="0"/>
                      </a:rPr>
                      <m:t>=1−0.25=0.75</m:t>
                    </m:r>
                  </m:oMath>
                </a14:m>
                <a:endParaRPr lang="en-CA" sz="1800" dirty="0"/>
              </a:p>
              <a:p>
                <a:pPr marL="482600" indent="-342900">
                  <a:buFont typeface="+mj-lt"/>
                  <a:buAutoNum type="arabicPeriod"/>
                </a:pPr>
                <a:r>
                  <a:rPr lang="en-CA" sz="1800" dirty="0"/>
                  <a:t> </a:t>
                </a:r>
                <a14:m>
                  <m:oMath xmlns:m="http://schemas.openxmlformats.org/officeDocument/2006/math">
                    <m:r>
                      <m:rPr>
                        <m:sty m:val="p"/>
                      </m:rPr>
                      <a:rPr lang="en-CA" sz="1800" b="0" i="0" smtClean="0">
                        <a:latin typeface="Cambria Math" panose="02040503050406030204" pitchFamily="18" charset="0"/>
                      </a:rPr>
                      <m:t>P</m:t>
                    </m:r>
                    <m:d>
                      <m:dPr>
                        <m:ctrlPr>
                          <a:rPr lang="en-CA" sz="1800" b="0" i="1" smtClean="0">
                            <a:latin typeface="Cambria Math" panose="02040503050406030204" pitchFamily="18" charset="0"/>
                          </a:rPr>
                        </m:ctrlPr>
                      </m:dPr>
                      <m:e>
                        <m:acc>
                          <m:accPr>
                            <m:chr m:val="̅"/>
                            <m:ctrlPr>
                              <a:rPr lang="en-CA" sz="1800" b="0" i="1" smtClean="0">
                                <a:latin typeface="Cambria Math" panose="02040503050406030204" pitchFamily="18" charset="0"/>
                              </a:rPr>
                            </m:ctrlPr>
                          </m:accPr>
                          <m:e>
                            <m:r>
                              <a:rPr lang="en-CA" sz="1800" b="0" i="1" smtClean="0">
                                <a:latin typeface="Cambria Math" panose="02040503050406030204" pitchFamily="18" charset="0"/>
                              </a:rPr>
                              <m:t>𝐵</m:t>
                            </m:r>
                          </m:e>
                        </m:acc>
                      </m:e>
                    </m:d>
                    <m:r>
                      <a:rPr lang="en-CA" sz="1800" b="0" i="1" smtClean="0">
                        <a:latin typeface="Cambria Math" panose="02040503050406030204" pitchFamily="18" charset="0"/>
                      </a:rPr>
                      <m:t>=1−</m:t>
                    </m:r>
                    <m:r>
                      <a:rPr lang="en-CA" sz="1800" b="0" i="1" smtClean="0">
                        <a:latin typeface="Cambria Math" panose="02040503050406030204" pitchFamily="18" charset="0"/>
                      </a:rPr>
                      <m:t>𝑃</m:t>
                    </m:r>
                    <m:d>
                      <m:dPr>
                        <m:ctrlPr>
                          <a:rPr lang="en-CA" sz="1800" b="0" i="1" smtClean="0">
                            <a:latin typeface="Cambria Math" panose="02040503050406030204" pitchFamily="18" charset="0"/>
                          </a:rPr>
                        </m:ctrlPr>
                      </m:dPr>
                      <m:e>
                        <m:r>
                          <a:rPr lang="en-CA" sz="1800" b="0" i="1" smtClean="0">
                            <a:latin typeface="Cambria Math" panose="02040503050406030204" pitchFamily="18" charset="0"/>
                          </a:rPr>
                          <m:t>𝐵</m:t>
                        </m:r>
                      </m:e>
                    </m:d>
                    <m:r>
                      <a:rPr lang="en-CA" sz="1800" b="0" i="1" smtClean="0">
                        <a:latin typeface="Cambria Math" panose="02040503050406030204" pitchFamily="18" charset="0"/>
                      </a:rPr>
                      <m:t>=1−0.4=0.6</m:t>
                    </m:r>
                  </m:oMath>
                </a14:m>
                <a:endParaRPr lang="en-CA" sz="1800" dirty="0"/>
              </a:p>
              <a:p>
                <a:pPr marL="482600" indent="-342900">
                  <a:buFont typeface="+mj-lt"/>
                  <a:buAutoNum type="arabicPeriod"/>
                </a:pPr>
                <a:r>
                  <a:rPr lang="en-CA" sz="1800" dirty="0"/>
                  <a:t> </a:t>
                </a:r>
                <a14:m>
                  <m:oMath xmlns:m="http://schemas.openxmlformats.org/officeDocument/2006/math">
                    <m:r>
                      <m:rPr>
                        <m:sty m:val="p"/>
                      </m:rPr>
                      <a:rPr lang="en-CA" sz="1800" b="0" i="0" smtClean="0">
                        <a:latin typeface="Cambria Math" panose="02040503050406030204" pitchFamily="18" charset="0"/>
                      </a:rPr>
                      <m:t>P</m:t>
                    </m:r>
                    <m:d>
                      <m:dPr>
                        <m:ctrlPr>
                          <a:rPr lang="en-CA" sz="1800" b="0" i="1" smtClean="0">
                            <a:latin typeface="Cambria Math" panose="02040503050406030204" pitchFamily="18" charset="0"/>
                          </a:rPr>
                        </m:ctrlPr>
                      </m:dPr>
                      <m:e>
                        <m:r>
                          <m:rPr>
                            <m:sty m:val="p"/>
                          </m:rPr>
                          <a:rPr lang="en-CA" sz="1800" b="0" i="0" smtClean="0">
                            <a:latin typeface="Cambria Math" panose="02040503050406030204" pitchFamily="18" charset="0"/>
                          </a:rPr>
                          <m:t>A</m:t>
                        </m:r>
                        <m:r>
                          <a:rPr lang="en-CA" sz="1800" b="0" i="1" smtClean="0">
                            <a:latin typeface="Cambria Math" panose="02040503050406030204" pitchFamily="18" charset="0"/>
                          </a:rPr>
                          <m:t>∪</m:t>
                        </m:r>
                        <m:r>
                          <a:rPr lang="en-CA" sz="1800" b="0" i="1" smtClean="0">
                            <a:latin typeface="Cambria Math" panose="02040503050406030204" pitchFamily="18" charset="0"/>
                          </a:rPr>
                          <m:t>𝐵</m:t>
                        </m:r>
                      </m:e>
                    </m:d>
                    <m:r>
                      <a:rPr lang="en-CA" sz="1800" b="0" i="1" smtClean="0">
                        <a:latin typeface="Cambria Math" panose="02040503050406030204" pitchFamily="18" charset="0"/>
                      </a:rPr>
                      <m:t>=</m:t>
                    </m:r>
                    <m:r>
                      <a:rPr lang="en-CA" sz="1800" b="0" i="1" smtClean="0">
                        <a:latin typeface="Cambria Math" panose="02040503050406030204" pitchFamily="18" charset="0"/>
                      </a:rPr>
                      <m:t>𝑃</m:t>
                    </m:r>
                    <m:d>
                      <m:dPr>
                        <m:ctrlPr>
                          <a:rPr lang="en-CA" sz="1800" b="0" i="1" smtClean="0">
                            <a:latin typeface="Cambria Math" panose="02040503050406030204" pitchFamily="18" charset="0"/>
                          </a:rPr>
                        </m:ctrlPr>
                      </m:dPr>
                      <m:e>
                        <m:r>
                          <a:rPr lang="en-CA" sz="1800" b="0" i="1" smtClean="0">
                            <a:latin typeface="Cambria Math" panose="02040503050406030204" pitchFamily="18" charset="0"/>
                          </a:rPr>
                          <m:t>𝐴</m:t>
                        </m:r>
                      </m:e>
                    </m:d>
                    <m:r>
                      <a:rPr lang="en-CA" sz="1800" b="0" i="1" smtClean="0">
                        <a:latin typeface="Cambria Math" panose="02040503050406030204" pitchFamily="18" charset="0"/>
                      </a:rPr>
                      <m:t>+</m:t>
                    </m:r>
                    <m:r>
                      <a:rPr lang="en-CA" sz="1800" b="0" i="1" smtClean="0">
                        <a:latin typeface="Cambria Math" panose="02040503050406030204" pitchFamily="18" charset="0"/>
                      </a:rPr>
                      <m:t>𝑃</m:t>
                    </m:r>
                    <m:d>
                      <m:dPr>
                        <m:ctrlPr>
                          <a:rPr lang="en-CA" sz="1800" b="0" i="1" smtClean="0">
                            <a:latin typeface="Cambria Math" panose="02040503050406030204" pitchFamily="18" charset="0"/>
                          </a:rPr>
                        </m:ctrlPr>
                      </m:dPr>
                      <m:e>
                        <m:r>
                          <a:rPr lang="en-CA" sz="1800" b="0" i="1" smtClean="0">
                            <a:latin typeface="Cambria Math" panose="02040503050406030204" pitchFamily="18" charset="0"/>
                          </a:rPr>
                          <m:t>𝐵</m:t>
                        </m:r>
                      </m:e>
                    </m:d>
                    <m:r>
                      <a:rPr lang="en-CA" sz="1800" b="0" i="1" smtClean="0">
                        <a:latin typeface="Cambria Math" panose="02040503050406030204" pitchFamily="18" charset="0"/>
                      </a:rPr>
                      <m:t>−</m:t>
                    </m:r>
                    <m:r>
                      <a:rPr lang="en-CA" sz="1800" b="0" i="1" smtClean="0">
                        <a:latin typeface="Cambria Math" panose="02040503050406030204" pitchFamily="18" charset="0"/>
                      </a:rPr>
                      <m:t>𝑃</m:t>
                    </m:r>
                    <m:d>
                      <m:dPr>
                        <m:ctrlPr>
                          <a:rPr lang="en-CA" sz="1800" b="0" i="1" smtClean="0">
                            <a:latin typeface="Cambria Math" panose="02040503050406030204" pitchFamily="18" charset="0"/>
                          </a:rPr>
                        </m:ctrlPr>
                      </m:dPr>
                      <m:e>
                        <m:r>
                          <a:rPr lang="en-CA" sz="1800" b="0" i="1" smtClean="0">
                            <a:latin typeface="Cambria Math" panose="02040503050406030204" pitchFamily="18" charset="0"/>
                          </a:rPr>
                          <m:t>𝐴𝐵</m:t>
                        </m:r>
                      </m:e>
                    </m:d>
                    <m:r>
                      <a:rPr lang="en-CA" sz="1800" b="0" i="1" smtClean="0">
                        <a:latin typeface="Cambria Math" panose="02040503050406030204" pitchFamily="18" charset="0"/>
                      </a:rPr>
                      <m:t>=0.25+0.4+0=0.65</m:t>
                    </m:r>
                  </m:oMath>
                </a14:m>
                <a:r>
                  <a:rPr lang="en-CA" sz="1800" dirty="0"/>
                  <a:t> </a:t>
                </a:r>
                <a:br>
                  <a:rPr lang="en-CA" sz="1800" dirty="0"/>
                </a:br>
                <a:r>
                  <a:rPr lang="en-CA" sz="1800" i="1" dirty="0">
                    <a:solidFill>
                      <a:schemeClr val="accent1">
                        <a:lumMod val="50000"/>
                      </a:schemeClr>
                    </a:solidFill>
                  </a:rPr>
                  <a:t>Note</a:t>
                </a:r>
                <a:r>
                  <a:rPr lang="en-CA" sz="1800" dirty="0"/>
                  <a:t>. </a:t>
                </a:r>
                <a14:m>
                  <m:oMath xmlns:m="http://schemas.openxmlformats.org/officeDocument/2006/math">
                    <m:r>
                      <a:rPr lang="en-CA" sz="1800" b="0" i="1" smtClean="0">
                        <a:latin typeface="Cambria Math" panose="02040503050406030204" pitchFamily="18" charset="0"/>
                      </a:rPr>
                      <m:t>𝑃</m:t>
                    </m:r>
                    <m:d>
                      <m:dPr>
                        <m:ctrlPr>
                          <a:rPr lang="en-CA" sz="1800" b="0" i="1" smtClean="0">
                            <a:latin typeface="Cambria Math" panose="02040503050406030204" pitchFamily="18" charset="0"/>
                          </a:rPr>
                        </m:ctrlPr>
                      </m:dPr>
                      <m:e>
                        <m:r>
                          <a:rPr lang="en-CA" sz="1800" b="0" i="1" smtClean="0">
                            <a:latin typeface="Cambria Math" panose="02040503050406030204" pitchFamily="18" charset="0"/>
                          </a:rPr>
                          <m:t>𝐴𝐵</m:t>
                        </m:r>
                      </m:e>
                    </m:d>
                    <m:r>
                      <a:rPr lang="en-CA" sz="1800" b="0" i="1" smtClean="0">
                        <a:latin typeface="Cambria Math" panose="02040503050406030204" pitchFamily="18" charset="0"/>
                      </a:rPr>
                      <m:t>=0</m:t>
                    </m:r>
                  </m:oMath>
                </a14:m>
                <a:r>
                  <a:rPr lang="en-CA" sz="1800" dirty="0"/>
                  <a:t> since </a:t>
                </a:r>
                <a14:m>
                  <m:oMath xmlns:m="http://schemas.openxmlformats.org/officeDocument/2006/math">
                    <m:r>
                      <a:rPr lang="en-CA" sz="1800" b="0" i="1" smtClean="0">
                        <a:latin typeface="Cambria Math" panose="02040503050406030204" pitchFamily="18" charset="0"/>
                      </a:rPr>
                      <m:t>𝐴</m:t>
                    </m:r>
                  </m:oMath>
                </a14:m>
                <a:r>
                  <a:rPr lang="en-CA" sz="1800" dirty="0"/>
                  <a:t> and </a:t>
                </a:r>
                <a14:m>
                  <m:oMath xmlns:m="http://schemas.openxmlformats.org/officeDocument/2006/math">
                    <m:r>
                      <a:rPr lang="en-CA" sz="1800" b="0" i="1" smtClean="0">
                        <a:latin typeface="Cambria Math" panose="02040503050406030204" pitchFamily="18" charset="0"/>
                      </a:rPr>
                      <m:t>𝐵</m:t>
                    </m:r>
                  </m:oMath>
                </a14:m>
                <a:r>
                  <a:rPr lang="en-CA" sz="1800" dirty="0"/>
                  <a:t> are mutually exclusive events!</a:t>
                </a:r>
              </a:p>
              <a:p>
                <a:pPr marL="482600" indent="-342900">
                  <a:buFont typeface="+mj-lt"/>
                  <a:buAutoNum type="arabicPeriod"/>
                </a:pPr>
                <a:r>
                  <a:rPr lang="en-CA" sz="1800" b="0" dirty="0"/>
                  <a:t> </a:t>
                </a:r>
                <a14:m>
                  <m:oMath xmlns:m="http://schemas.openxmlformats.org/officeDocument/2006/math">
                    <m:r>
                      <a:rPr lang="en-CA" sz="1800" b="0" i="1" smtClean="0">
                        <a:latin typeface="Cambria Math" panose="02040503050406030204" pitchFamily="18" charset="0"/>
                      </a:rPr>
                      <m:t>𝑃</m:t>
                    </m:r>
                    <m:d>
                      <m:dPr>
                        <m:ctrlPr>
                          <a:rPr lang="en-CA" sz="1800" b="0" i="1" smtClean="0">
                            <a:latin typeface="Cambria Math" panose="02040503050406030204" pitchFamily="18" charset="0"/>
                          </a:rPr>
                        </m:ctrlPr>
                      </m:dPr>
                      <m:e>
                        <m:r>
                          <a:rPr lang="en-CA" sz="1800" b="0" i="1" smtClean="0">
                            <a:latin typeface="Cambria Math" panose="02040503050406030204" pitchFamily="18" charset="0"/>
                          </a:rPr>
                          <m:t>𝐴</m:t>
                        </m:r>
                        <m:r>
                          <a:rPr lang="en-CA" sz="1800" b="0" i="1" smtClean="0">
                            <a:latin typeface="Cambria Math" panose="02040503050406030204" pitchFamily="18" charset="0"/>
                          </a:rPr>
                          <m:t>∩</m:t>
                        </m:r>
                        <m:r>
                          <a:rPr lang="en-CA" sz="1800" b="0" i="1" smtClean="0">
                            <a:latin typeface="Cambria Math" panose="02040503050406030204" pitchFamily="18" charset="0"/>
                          </a:rPr>
                          <m:t>𝐵</m:t>
                        </m:r>
                      </m:e>
                    </m:d>
                    <m:r>
                      <a:rPr lang="en-CA" sz="1800" b="0" i="1" smtClean="0">
                        <a:latin typeface="Cambria Math" panose="02040503050406030204" pitchFamily="18" charset="0"/>
                      </a:rPr>
                      <m:t>=0</m:t>
                    </m:r>
                  </m:oMath>
                </a14:m>
                <a:r>
                  <a:rPr lang="en-CA" sz="1800" dirty="0"/>
                  <a:t> </a:t>
                </a:r>
              </a:p>
              <a:p>
                <a:pPr marL="482600" indent="-342900">
                  <a:buFont typeface="+mj-lt"/>
                  <a:buAutoNum type="arabicPeriod"/>
                </a:pPr>
                <a:r>
                  <a:rPr lang="en-CA" sz="1800" b="0" dirty="0"/>
                  <a:t> </a:t>
                </a:r>
                <a14:m>
                  <m:oMath xmlns:m="http://schemas.openxmlformats.org/officeDocument/2006/math">
                    <m:r>
                      <m:rPr>
                        <m:sty m:val="p"/>
                      </m:rPr>
                      <a:rPr lang="en-CA" sz="1800" b="0" i="0" smtClean="0">
                        <a:latin typeface="Cambria Math" panose="02040503050406030204" pitchFamily="18" charset="0"/>
                      </a:rPr>
                      <m:t>P</m:t>
                    </m:r>
                    <m:d>
                      <m:dPr>
                        <m:ctrlPr>
                          <a:rPr lang="en-CA" sz="1800" b="0" i="1" smtClean="0">
                            <a:latin typeface="Cambria Math" panose="02040503050406030204" pitchFamily="18" charset="0"/>
                          </a:rPr>
                        </m:ctrlPr>
                      </m:dPr>
                      <m:e>
                        <m:acc>
                          <m:accPr>
                            <m:chr m:val="̅"/>
                            <m:ctrlPr>
                              <a:rPr lang="en-CA" sz="1800" b="0" i="1" smtClean="0">
                                <a:latin typeface="Cambria Math" panose="02040503050406030204" pitchFamily="18" charset="0"/>
                              </a:rPr>
                            </m:ctrlPr>
                          </m:accPr>
                          <m:e>
                            <m:r>
                              <a:rPr lang="en-CA" sz="1800" b="0" i="1" smtClean="0">
                                <a:latin typeface="Cambria Math" panose="02040503050406030204" pitchFamily="18" charset="0"/>
                              </a:rPr>
                              <m:t>𝐴</m:t>
                            </m:r>
                          </m:e>
                        </m:acc>
                        <m:r>
                          <a:rPr lang="en-CA" sz="1800" b="0" i="1" smtClean="0">
                            <a:latin typeface="Cambria Math" panose="02040503050406030204" pitchFamily="18" charset="0"/>
                          </a:rPr>
                          <m:t>∪</m:t>
                        </m:r>
                        <m:acc>
                          <m:accPr>
                            <m:chr m:val="̅"/>
                            <m:ctrlPr>
                              <a:rPr lang="en-CA" sz="1800" i="1" smtClean="0">
                                <a:latin typeface="Cambria Math" panose="02040503050406030204" pitchFamily="18" charset="0"/>
                              </a:rPr>
                            </m:ctrlPr>
                          </m:accPr>
                          <m:e>
                            <m:r>
                              <a:rPr lang="en-CA" sz="1800" b="0" i="1" smtClean="0">
                                <a:latin typeface="Cambria Math" panose="02040503050406030204" pitchFamily="18" charset="0"/>
                              </a:rPr>
                              <m:t>𝐵</m:t>
                            </m:r>
                          </m:e>
                        </m:acc>
                      </m:e>
                    </m:d>
                    <m:r>
                      <a:rPr lang="en-CA" sz="1800" b="0" i="1" smtClean="0">
                        <a:latin typeface="Cambria Math" panose="02040503050406030204" pitchFamily="18" charset="0"/>
                      </a:rPr>
                      <m:t>=</m:t>
                    </m:r>
                    <m:r>
                      <a:rPr lang="en-CA" sz="1800" b="0" i="1" smtClean="0">
                        <a:latin typeface="Cambria Math" panose="02040503050406030204" pitchFamily="18" charset="0"/>
                      </a:rPr>
                      <m:t>𝑃</m:t>
                    </m:r>
                    <m:d>
                      <m:dPr>
                        <m:ctrlPr>
                          <a:rPr lang="en-CA" sz="1800" b="0" i="1" smtClean="0">
                            <a:latin typeface="Cambria Math" panose="02040503050406030204" pitchFamily="18" charset="0"/>
                          </a:rPr>
                        </m:ctrlPr>
                      </m:dPr>
                      <m:e>
                        <m:acc>
                          <m:accPr>
                            <m:chr m:val="̅"/>
                            <m:ctrlPr>
                              <a:rPr lang="en-CA" sz="1800" i="1">
                                <a:latin typeface="Cambria Math" panose="02040503050406030204" pitchFamily="18" charset="0"/>
                              </a:rPr>
                            </m:ctrlPr>
                          </m:accPr>
                          <m:e>
                            <m:r>
                              <a:rPr lang="en-CA" sz="1800" i="1">
                                <a:latin typeface="Cambria Math" panose="02040503050406030204" pitchFamily="18" charset="0"/>
                              </a:rPr>
                              <m:t>𝐴</m:t>
                            </m:r>
                            <m:r>
                              <a:rPr lang="en-CA" sz="1800" b="0" i="1" smtClean="0">
                                <a:latin typeface="Cambria Math" panose="02040503050406030204" pitchFamily="18" charset="0"/>
                              </a:rPr>
                              <m:t>∩</m:t>
                            </m:r>
                            <m:r>
                              <a:rPr lang="en-CA" sz="1800" b="0" i="1" smtClean="0">
                                <a:latin typeface="Cambria Math" panose="02040503050406030204" pitchFamily="18" charset="0"/>
                              </a:rPr>
                              <m:t>𝐵</m:t>
                            </m:r>
                          </m:e>
                        </m:acc>
                      </m:e>
                    </m:d>
                    <m:r>
                      <a:rPr lang="en-CA" sz="1800" b="0" i="1" smtClean="0">
                        <a:latin typeface="Cambria Math" panose="02040503050406030204" pitchFamily="18" charset="0"/>
                      </a:rPr>
                      <m:t>=1−</m:t>
                    </m:r>
                    <m:r>
                      <a:rPr lang="en-CA" sz="1800" b="0" i="1" smtClean="0">
                        <a:latin typeface="Cambria Math" panose="02040503050406030204" pitchFamily="18" charset="0"/>
                      </a:rPr>
                      <m:t>𝑃</m:t>
                    </m:r>
                    <m:d>
                      <m:dPr>
                        <m:ctrlPr>
                          <a:rPr lang="en-CA" sz="1800" b="0" i="1" smtClean="0">
                            <a:latin typeface="Cambria Math" panose="02040503050406030204" pitchFamily="18" charset="0"/>
                          </a:rPr>
                        </m:ctrlPr>
                      </m:dPr>
                      <m:e>
                        <m:r>
                          <a:rPr lang="en-CA" sz="1800" b="0" i="1" smtClean="0">
                            <a:latin typeface="Cambria Math" panose="02040503050406030204" pitchFamily="18" charset="0"/>
                          </a:rPr>
                          <m:t>𝐴</m:t>
                        </m:r>
                        <m:r>
                          <a:rPr lang="en-CA" sz="1800" b="0" i="1" smtClean="0">
                            <a:latin typeface="Cambria Math" panose="02040503050406030204" pitchFamily="18" charset="0"/>
                          </a:rPr>
                          <m:t>∩</m:t>
                        </m:r>
                        <m:r>
                          <a:rPr lang="en-CA" sz="1800" b="0" i="1" smtClean="0">
                            <a:latin typeface="Cambria Math" panose="02040503050406030204" pitchFamily="18" charset="0"/>
                          </a:rPr>
                          <m:t>𝐵</m:t>
                        </m:r>
                      </m:e>
                    </m:d>
                    <m:r>
                      <a:rPr lang="en-CA" sz="1800" b="0" i="1" smtClean="0">
                        <a:latin typeface="Cambria Math" panose="02040503050406030204" pitchFamily="18" charset="0"/>
                      </a:rPr>
                      <m:t>=1−0=1</m:t>
                    </m:r>
                  </m:oMath>
                </a14:m>
                <a:r>
                  <a:rPr lang="en-US" sz="1800" dirty="0"/>
                  <a:t> </a:t>
                </a:r>
                <a:br>
                  <a:rPr lang="en-US" sz="1800" dirty="0"/>
                </a:br>
                <a:r>
                  <a:rPr lang="en-US" sz="1800" i="1" dirty="0">
                    <a:solidFill>
                      <a:schemeClr val="accent1">
                        <a:lumMod val="50000"/>
                      </a:schemeClr>
                    </a:solidFill>
                  </a:rPr>
                  <a:t>Note</a:t>
                </a:r>
                <a:r>
                  <a:rPr lang="en-US" sz="1800" dirty="0"/>
                  <a:t>. </a:t>
                </a:r>
                <a14:m>
                  <m:oMath xmlns:m="http://schemas.openxmlformats.org/officeDocument/2006/math">
                    <m:r>
                      <m:rPr>
                        <m:sty m:val="p"/>
                      </m:rPr>
                      <a:rPr lang="en-CA" sz="1800">
                        <a:latin typeface="Cambria Math" panose="02040503050406030204" pitchFamily="18" charset="0"/>
                      </a:rPr>
                      <m:t>P</m:t>
                    </m:r>
                    <m:d>
                      <m:dPr>
                        <m:ctrlPr>
                          <a:rPr lang="en-CA" sz="1800" i="1">
                            <a:latin typeface="Cambria Math" panose="02040503050406030204" pitchFamily="18" charset="0"/>
                          </a:rPr>
                        </m:ctrlPr>
                      </m:dPr>
                      <m:e>
                        <m:acc>
                          <m:accPr>
                            <m:chr m:val="̅"/>
                            <m:ctrlPr>
                              <a:rPr lang="en-CA" sz="1800" i="1">
                                <a:latin typeface="Cambria Math" panose="02040503050406030204" pitchFamily="18" charset="0"/>
                              </a:rPr>
                            </m:ctrlPr>
                          </m:accPr>
                          <m:e>
                            <m:r>
                              <a:rPr lang="en-CA" sz="1800" i="1">
                                <a:latin typeface="Cambria Math" panose="02040503050406030204" pitchFamily="18" charset="0"/>
                              </a:rPr>
                              <m:t>𝐴</m:t>
                            </m:r>
                          </m:e>
                        </m:acc>
                        <m:r>
                          <a:rPr lang="en-CA" sz="1800" i="1">
                            <a:latin typeface="Cambria Math" panose="02040503050406030204" pitchFamily="18" charset="0"/>
                          </a:rPr>
                          <m:t>∪</m:t>
                        </m:r>
                        <m:acc>
                          <m:accPr>
                            <m:chr m:val="̅"/>
                            <m:ctrlPr>
                              <a:rPr lang="en-CA" sz="1800" i="1">
                                <a:latin typeface="Cambria Math" panose="02040503050406030204" pitchFamily="18" charset="0"/>
                              </a:rPr>
                            </m:ctrlPr>
                          </m:accPr>
                          <m:e>
                            <m:r>
                              <a:rPr lang="en-CA" sz="1800" i="1">
                                <a:latin typeface="Cambria Math" panose="02040503050406030204" pitchFamily="18" charset="0"/>
                              </a:rPr>
                              <m:t>𝐵</m:t>
                            </m:r>
                          </m:e>
                        </m:acc>
                      </m:e>
                    </m:d>
                    <m:r>
                      <a:rPr lang="en-CA" sz="1800" i="1">
                        <a:latin typeface="Cambria Math" panose="02040503050406030204" pitchFamily="18" charset="0"/>
                      </a:rPr>
                      <m:t>=</m:t>
                    </m:r>
                    <m:r>
                      <a:rPr lang="en-CA" sz="1800" i="1">
                        <a:latin typeface="Cambria Math" panose="02040503050406030204" pitchFamily="18" charset="0"/>
                      </a:rPr>
                      <m:t>𝑃</m:t>
                    </m:r>
                    <m:d>
                      <m:dPr>
                        <m:ctrlPr>
                          <a:rPr lang="en-CA" sz="1800" i="1">
                            <a:latin typeface="Cambria Math" panose="02040503050406030204" pitchFamily="18" charset="0"/>
                          </a:rPr>
                        </m:ctrlPr>
                      </m:dPr>
                      <m:e>
                        <m:acc>
                          <m:accPr>
                            <m:chr m:val="̅"/>
                            <m:ctrlPr>
                              <a:rPr lang="en-CA" sz="1800" i="1">
                                <a:latin typeface="Cambria Math" panose="02040503050406030204" pitchFamily="18" charset="0"/>
                              </a:rPr>
                            </m:ctrlPr>
                          </m:accPr>
                          <m:e>
                            <m:r>
                              <a:rPr lang="en-CA" sz="1800" i="1">
                                <a:latin typeface="Cambria Math" panose="02040503050406030204" pitchFamily="18" charset="0"/>
                              </a:rPr>
                              <m:t>𝐴</m:t>
                            </m:r>
                            <m:r>
                              <a:rPr lang="en-CA" sz="1800" i="1">
                                <a:latin typeface="Cambria Math" panose="02040503050406030204" pitchFamily="18" charset="0"/>
                              </a:rPr>
                              <m:t>∩</m:t>
                            </m:r>
                            <m:r>
                              <a:rPr lang="en-CA" sz="1800" i="1">
                                <a:latin typeface="Cambria Math" panose="02040503050406030204" pitchFamily="18" charset="0"/>
                              </a:rPr>
                              <m:t>𝐵</m:t>
                            </m:r>
                          </m:e>
                        </m:acc>
                      </m:e>
                    </m:d>
                  </m:oMath>
                </a14:m>
                <a:r>
                  <a:rPr lang="en-US" sz="1800" dirty="0"/>
                  <a:t> using De Morgan’s Law</a:t>
                </a:r>
              </a:p>
              <a:p>
                <a:pPr marL="482600" indent="-342900">
                  <a:buFont typeface="+mj-lt"/>
                  <a:buAutoNum type="arabicPeriod"/>
                </a:pPr>
                <a:r>
                  <a:rPr lang="en-CA" sz="1800" b="0" dirty="0"/>
                  <a:t> </a:t>
                </a:r>
                <a14:m>
                  <m:oMath xmlns:m="http://schemas.openxmlformats.org/officeDocument/2006/math">
                    <m:r>
                      <m:rPr>
                        <m:sty m:val="p"/>
                      </m:rPr>
                      <a:rPr lang="en-CA" sz="1800" b="0" i="0" smtClean="0">
                        <a:latin typeface="Cambria Math" panose="02040503050406030204" pitchFamily="18" charset="0"/>
                      </a:rPr>
                      <m:t>P</m:t>
                    </m:r>
                    <m:d>
                      <m:dPr>
                        <m:ctrlPr>
                          <a:rPr lang="en-CA" sz="1800" b="0" i="1" smtClean="0">
                            <a:latin typeface="Cambria Math" panose="02040503050406030204" pitchFamily="18" charset="0"/>
                          </a:rPr>
                        </m:ctrlPr>
                      </m:dPr>
                      <m:e>
                        <m:acc>
                          <m:accPr>
                            <m:chr m:val="̅"/>
                            <m:ctrlPr>
                              <a:rPr lang="en-CA" sz="1800" b="0" i="1" smtClean="0">
                                <a:latin typeface="Cambria Math" panose="02040503050406030204" pitchFamily="18" charset="0"/>
                              </a:rPr>
                            </m:ctrlPr>
                          </m:accPr>
                          <m:e>
                            <m:r>
                              <a:rPr lang="en-CA" sz="1800" b="0" i="1" smtClean="0">
                                <a:latin typeface="Cambria Math" panose="02040503050406030204" pitchFamily="18" charset="0"/>
                              </a:rPr>
                              <m:t>𝐴</m:t>
                            </m:r>
                          </m:e>
                        </m:acc>
                        <m:r>
                          <a:rPr lang="en-CA" sz="1800" b="0" i="1" smtClean="0">
                            <a:latin typeface="Cambria Math" panose="02040503050406030204" pitchFamily="18" charset="0"/>
                          </a:rPr>
                          <m:t>∩</m:t>
                        </m:r>
                        <m:acc>
                          <m:accPr>
                            <m:chr m:val="̅"/>
                            <m:ctrlPr>
                              <a:rPr lang="en-CA" sz="1800" i="1">
                                <a:latin typeface="Cambria Math" panose="02040503050406030204" pitchFamily="18" charset="0"/>
                              </a:rPr>
                            </m:ctrlPr>
                          </m:accPr>
                          <m:e>
                            <m:r>
                              <a:rPr lang="en-CA" sz="1800" b="0" i="1" smtClean="0">
                                <a:latin typeface="Cambria Math" panose="02040503050406030204" pitchFamily="18" charset="0"/>
                              </a:rPr>
                              <m:t>𝐵</m:t>
                            </m:r>
                          </m:e>
                        </m:acc>
                      </m:e>
                    </m:d>
                    <m:r>
                      <a:rPr lang="en-CA" sz="1800" b="0" i="1" smtClean="0">
                        <a:latin typeface="Cambria Math" panose="02040503050406030204" pitchFamily="18" charset="0"/>
                      </a:rPr>
                      <m:t>=</m:t>
                    </m:r>
                    <m:r>
                      <a:rPr lang="en-CA" sz="1800" b="0" i="1" smtClean="0">
                        <a:latin typeface="Cambria Math" panose="02040503050406030204" pitchFamily="18" charset="0"/>
                      </a:rPr>
                      <m:t>𝑃</m:t>
                    </m:r>
                    <m:d>
                      <m:dPr>
                        <m:ctrlPr>
                          <a:rPr lang="en-CA" sz="1800" b="0" i="1" smtClean="0">
                            <a:latin typeface="Cambria Math" panose="02040503050406030204" pitchFamily="18" charset="0"/>
                          </a:rPr>
                        </m:ctrlPr>
                      </m:dPr>
                      <m:e>
                        <m:acc>
                          <m:accPr>
                            <m:chr m:val="̅"/>
                            <m:ctrlPr>
                              <a:rPr lang="en-CA" sz="1800" i="1">
                                <a:latin typeface="Cambria Math" panose="02040503050406030204" pitchFamily="18" charset="0"/>
                              </a:rPr>
                            </m:ctrlPr>
                          </m:accPr>
                          <m:e>
                            <m:r>
                              <a:rPr lang="en-CA" sz="1800" i="1" smtClean="0">
                                <a:latin typeface="Cambria Math" panose="02040503050406030204" pitchFamily="18" charset="0"/>
                              </a:rPr>
                              <m:t>𝐴</m:t>
                            </m:r>
                            <m:r>
                              <a:rPr lang="en-CA" sz="1800" b="0" i="1" smtClean="0">
                                <a:latin typeface="Cambria Math" panose="02040503050406030204" pitchFamily="18" charset="0"/>
                              </a:rPr>
                              <m:t>∪</m:t>
                            </m:r>
                            <m:r>
                              <a:rPr lang="en-CA" sz="1800" i="1">
                                <a:latin typeface="Cambria Math" panose="02040503050406030204" pitchFamily="18" charset="0"/>
                              </a:rPr>
                              <m:t>𝐵</m:t>
                            </m:r>
                          </m:e>
                        </m:acc>
                      </m:e>
                    </m:d>
                    <m:r>
                      <a:rPr lang="en-CA" sz="1800" b="0" i="1" smtClean="0">
                        <a:latin typeface="Cambria Math" panose="02040503050406030204" pitchFamily="18" charset="0"/>
                      </a:rPr>
                      <m:t>=1−</m:t>
                    </m:r>
                    <m:r>
                      <a:rPr lang="en-CA" sz="1800" b="0" i="1" smtClean="0">
                        <a:latin typeface="Cambria Math" panose="02040503050406030204" pitchFamily="18" charset="0"/>
                      </a:rPr>
                      <m:t>𝑃</m:t>
                    </m:r>
                    <m:d>
                      <m:dPr>
                        <m:ctrlPr>
                          <a:rPr lang="en-CA" sz="1800" b="0" i="1" smtClean="0">
                            <a:latin typeface="Cambria Math" panose="02040503050406030204" pitchFamily="18" charset="0"/>
                          </a:rPr>
                        </m:ctrlPr>
                      </m:dPr>
                      <m:e>
                        <m:r>
                          <a:rPr lang="en-CA" sz="1800" b="0" i="1" smtClean="0">
                            <a:latin typeface="Cambria Math" panose="02040503050406030204" pitchFamily="18" charset="0"/>
                          </a:rPr>
                          <m:t>𝐴</m:t>
                        </m:r>
                        <m:r>
                          <a:rPr lang="en-CA" sz="1800" b="0" i="1" smtClean="0">
                            <a:latin typeface="Cambria Math" panose="02040503050406030204" pitchFamily="18" charset="0"/>
                          </a:rPr>
                          <m:t>∪</m:t>
                        </m:r>
                        <m:r>
                          <a:rPr lang="en-CA" sz="1800" b="0" i="1" smtClean="0">
                            <a:latin typeface="Cambria Math" panose="02040503050406030204" pitchFamily="18" charset="0"/>
                          </a:rPr>
                          <m:t>𝐵</m:t>
                        </m:r>
                      </m:e>
                    </m:d>
                    <m:r>
                      <a:rPr lang="en-CA" sz="1800" b="0" i="1" smtClean="0">
                        <a:latin typeface="Cambria Math" panose="02040503050406030204" pitchFamily="18" charset="0"/>
                      </a:rPr>
                      <m:t>=1−0.65=0.35</m:t>
                    </m:r>
                  </m:oMath>
                </a14:m>
                <a:br>
                  <a:rPr lang="en-US" sz="1800" dirty="0"/>
                </a:br>
                <a:r>
                  <a:rPr lang="en-US" sz="1800" i="1" dirty="0">
                    <a:solidFill>
                      <a:schemeClr val="accent1">
                        <a:lumMod val="50000"/>
                      </a:schemeClr>
                    </a:solidFill>
                  </a:rPr>
                  <a:t>Note</a:t>
                </a:r>
                <a:r>
                  <a:rPr lang="en-US" sz="1800" dirty="0"/>
                  <a:t>. </a:t>
                </a:r>
                <a14:m>
                  <m:oMath xmlns:m="http://schemas.openxmlformats.org/officeDocument/2006/math">
                    <m:r>
                      <m:rPr>
                        <m:sty m:val="p"/>
                      </m:rPr>
                      <a:rPr lang="en-CA" sz="1800">
                        <a:latin typeface="Cambria Math" panose="02040503050406030204" pitchFamily="18" charset="0"/>
                      </a:rPr>
                      <m:t>P</m:t>
                    </m:r>
                    <m:d>
                      <m:dPr>
                        <m:ctrlPr>
                          <a:rPr lang="en-CA" sz="1800" i="1">
                            <a:latin typeface="Cambria Math" panose="02040503050406030204" pitchFamily="18" charset="0"/>
                          </a:rPr>
                        </m:ctrlPr>
                      </m:dPr>
                      <m:e>
                        <m:acc>
                          <m:accPr>
                            <m:chr m:val="̅"/>
                            <m:ctrlPr>
                              <a:rPr lang="en-CA" sz="1800" i="1">
                                <a:latin typeface="Cambria Math" panose="02040503050406030204" pitchFamily="18" charset="0"/>
                              </a:rPr>
                            </m:ctrlPr>
                          </m:accPr>
                          <m:e>
                            <m:r>
                              <a:rPr lang="en-CA" sz="1800" i="1">
                                <a:latin typeface="Cambria Math" panose="02040503050406030204" pitchFamily="18" charset="0"/>
                              </a:rPr>
                              <m:t>𝐴</m:t>
                            </m:r>
                          </m:e>
                        </m:acc>
                        <m:r>
                          <a:rPr lang="en-CA" sz="1800" b="0" i="1" smtClean="0">
                            <a:latin typeface="Cambria Math" panose="02040503050406030204" pitchFamily="18" charset="0"/>
                          </a:rPr>
                          <m:t>∩</m:t>
                        </m:r>
                        <m:acc>
                          <m:accPr>
                            <m:chr m:val="̅"/>
                            <m:ctrlPr>
                              <a:rPr lang="en-CA" sz="1800" i="1">
                                <a:latin typeface="Cambria Math" panose="02040503050406030204" pitchFamily="18" charset="0"/>
                              </a:rPr>
                            </m:ctrlPr>
                          </m:accPr>
                          <m:e>
                            <m:r>
                              <a:rPr lang="en-CA" sz="1800" i="1">
                                <a:latin typeface="Cambria Math" panose="02040503050406030204" pitchFamily="18" charset="0"/>
                              </a:rPr>
                              <m:t>𝐵</m:t>
                            </m:r>
                          </m:e>
                        </m:acc>
                      </m:e>
                    </m:d>
                    <m:r>
                      <a:rPr lang="en-CA" sz="1800" i="1">
                        <a:latin typeface="Cambria Math" panose="02040503050406030204" pitchFamily="18" charset="0"/>
                      </a:rPr>
                      <m:t>=</m:t>
                    </m:r>
                    <m:r>
                      <a:rPr lang="en-CA" sz="1800" i="1">
                        <a:latin typeface="Cambria Math" panose="02040503050406030204" pitchFamily="18" charset="0"/>
                      </a:rPr>
                      <m:t>𝑃</m:t>
                    </m:r>
                    <m:d>
                      <m:dPr>
                        <m:ctrlPr>
                          <a:rPr lang="en-CA" sz="1800" i="1">
                            <a:latin typeface="Cambria Math" panose="02040503050406030204" pitchFamily="18" charset="0"/>
                          </a:rPr>
                        </m:ctrlPr>
                      </m:dPr>
                      <m:e>
                        <m:acc>
                          <m:accPr>
                            <m:chr m:val="̅"/>
                            <m:ctrlPr>
                              <a:rPr lang="en-CA" sz="1800" i="1">
                                <a:latin typeface="Cambria Math" panose="02040503050406030204" pitchFamily="18" charset="0"/>
                              </a:rPr>
                            </m:ctrlPr>
                          </m:accPr>
                          <m:e>
                            <m:r>
                              <a:rPr lang="en-CA" sz="1800" i="1">
                                <a:latin typeface="Cambria Math" panose="02040503050406030204" pitchFamily="18" charset="0"/>
                              </a:rPr>
                              <m:t>𝐴</m:t>
                            </m:r>
                            <m:r>
                              <a:rPr lang="en-CA" sz="1800" b="0" i="1" smtClean="0">
                                <a:latin typeface="Cambria Math" panose="02040503050406030204" pitchFamily="18" charset="0"/>
                              </a:rPr>
                              <m:t>∪</m:t>
                            </m:r>
                            <m:r>
                              <a:rPr lang="en-CA" sz="1800" i="1">
                                <a:latin typeface="Cambria Math" panose="02040503050406030204" pitchFamily="18" charset="0"/>
                              </a:rPr>
                              <m:t>𝐵</m:t>
                            </m:r>
                          </m:e>
                        </m:acc>
                      </m:e>
                    </m:d>
                  </m:oMath>
                </a14:m>
                <a:r>
                  <a:rPr lang="en-US" sz="1800" dirty="0"/>
                  <a:t> using De Morgan’s Law</a:t>
                </a:r>
              </a:p>
              <a:p>
                <a:pPr marL="482600" indent="-342900">
                  <a:buFont typeface="+mj-lt"/>
                  <a:buAutoNum type="arabicPeriod"/>
                </a:pPr>
                <a:r>
                  <a:rPr lang="en-CA" sz="1800" b="0" dirty="0"/>
                  <a:t> </a:t>
                </a:r>
                <a14:m>
                  <m:oMath xmlns:m="http://schemas.openxmlformats.org/officeDocument/2006/math">
                    <m:r>
                      <m:rPr>
                        <m:sty m:val="p"/>
                      </m:rPr>
                      <a:rPr lang="en-CA" sz="1800" b="0" i="0" smtClean="0">
                        <a:latin typeface="Cambria Math" panose="02040503050406030204" pitchFamily="18" charset="0"/>
                      </a:rPr>
                      <m:t>P</m:t>
                    </m:r>
                    <m:d>
                      <m:dPr>
                        <m:ctrlPr>
                          <a:rPr lang="en-CA" sz="1800" b="0" i="1" smtClean="0">
                            <a:latin typeface="Cambria Math" panose="02040503050406030204" pitchFamily="18" charset="0"/>
                          </a:rPr>
                        </m:ctrlPr>
                      </m:dPr>
                      <m:e>
                        <m:acc>
                          <m:accPr>
                            <m:chr m:val="̅"/>
                            <m:ctrlPr>
                              <a:rPr lang="en-CA" sz="1800" b="0" i="1" smtClean="0">
                                <a:latin typeface="Cambria Math" panose="02040503050406030204" pitchFamily="18" charset="0"/>
                              </a:rPr>
                            </m:ctrlPr>
                          </m:accPr>
                          <m:e>
                            <m:r>
                              <a:rPr lang="en-CA" sz="1800" b="0" i="1" smtClean="0">
                                <a:latin typeface="Cambria Math" panose="02040503050406030204" pitchFamily="18" charset="0"/>
                              </a:rPr>
                              <m:t>𝐴</m:t>
                            </m:r>
                            <m:r>
                              <a:rPr lang="en-CA" sz="1800" b="0" i="1" smtClean="0">
                                <a:latin typeface="Cambria Math" panose="02040503050406030204" pitchFamily="18" charset="0"/>
                              </a:rPr>
                              <m:t>∩</m:t>
                            </m:r>
                            <m:r>
                              <a:rPr lang="en-CA" sz="1800" b="0" i="1" smtClean="0">
                                <a:latin typeface="Cambria Math" panose="02040503050406030204" pitchFamily="18" charset="0"/>
                              </a:rPr>
                              <m:t>𝐵</m:t>
                            </m:r>
                          </m:e>
                        </m:acc>
                      </m:e>
                    </m:d>
                    <m:r>
                      <a:rPr lang="en-CA" sz="1800" b="0" i="1" smtClean="0">
                        <a:latin typeface="Cambria Math" panose="02040503050406030204" pitchFamily="18" charset="0"/>
                      </a:rPr>
                      <m:t>=1−</m:t>
                    </m:r>
                    <m:r>
                      <a:rPr lang="en-CA" sz="1800" b="0" i="1" smtClean="0">
                        <a:latin typeface="Cambria Math" panose="02040503050406030204" pitchFamily="18" charset="0"/>
                      </a:rPr>
                      <m:t>𝑃</m:t>
                    </m:r>
                    <m:d>
                      <m:dPr>
                        <m:ctrlPr>
                          <a:rPr lang="en-CA" sz="1800" b="0" i="1" smtClean="0">
                            <a:latin typeface="Cambria Math" panose="02040503050406030204" pitchFamily="18" charset="0"/>
                          </a:rPr>
                        </m:ctrlPr>
                      </m:dPr>
                      <m:e>
                        <m:r>
                          <a:rPr lang="en-CA" sz="1800" b="0" i="1" smtClean="0">
                            <a:latin typeface="Cambria Math" panose="02040503050406030204" pitchFamily="18" charset="0"/>
                          </a:rPr>
                          <m:t>𝐴</m:t>
                        </m:r>
                        <m:r>
                          <a:rPr lang="en-CA" sz="1800" b="0" i="1" smtClean="0">
                            <a:latin typeface="Cambria Math" panose="02040503050406030204" pitchFamily="18" charset="0"/>
                          </a:rPr>
                          <m:t>∩</m:t>
                        </m:r>
                        <m:r>
                          <a:rPr lang="en-CA" sz="1800" b="0" i="1" smtClean="0">
                            <a:latin typeface="Cambria Math" panose="02040503050406030204" pitchFamily="18" charset="0"/>
                          </a:rPr>
                          <m:t>𝐵</m:t>
                        </m:r>
                      </m:e>
                    </m:d>
                    <m:r>
                      <a:rPr lang="en-CA" sz="1800" b="0" i="1" smtClean="0">
                        <a:latin typeface="Cambria Math" panose="02040503050406030204" pitchFamily="18" charset="0"/>
                      </a:rPr>
                      <m:t>=1−0=1</m:t>
                    </m:r>
                  </m:oMath>
                </a14:m>
                <a:endParaRPr lang="en-CA" sz="1800" b="0" dirty="0"/>
              </a:p>
              <a:p>
                <a:pPr marL="139700" indent="0">
                  <a:buNone/>
                </a:pPr>
                <a:endParaRPr lang="en-CA" sz="1800" dirty="0"/>
              </a:p>
            </p:txBody>
          </p:sp>
        </mc:Choice>
        <mc:Fallback xmlns="">
          <p:sp>
            <p:nvSpPr>
              <p:cNvPr id="3" name="Text Placeholder 2">
                <a:extLst>
                  <a:ext uri="{FF2B5EF4-FFF2-40B4-BE49-F238E27FC236}">
                    <a16:creationId xmlns:a16="http://schemas.microsoft.com/office/drawing/2014/main" id="{38B71D28-2970-FE8C-C86B-F12E24577EC6}"/>
                  </a:ext>
                </a:extLst>
              </p:cNvPr>
              <p:cNvSpPr>
                <a:spLocks noGrp="1" noRot="1" noChangeAspect="1" noMove="1" noResize="1" noEditPoints="1" noAdjustHandles="1" noChangeArrowheads="1" noChangeShapeType="1" noTextEdit="1"/>
              </p:cNvSpPr>
              <p:nvPr>
                <p:ph type="body" idx="1"/>
              </p:nvPr>
            </p:nvSpPr>
            <p:spPr>
              <a:xfrm>
                <a:off x="720000" y="1134099"/>
                <a:ext cx="7704000" cy="2931580"/>
              </a:xfrm>
              <a:blipFill>
                <a:blip r:embed="rId2"/>
                <a:stretch>
                  <a:fillRect b="-208"/>
                </a:stretch>
              </a:blipFill>
            </p:spPr>
            <p:txBody>
              <a:bodyPr/>
              <a:lstStyle/>
              <a:p>
                <a:r>
                  <a:rPr lang="en-CA">
                    <a:noFill/>
                  </a:rPr>
                  <a:t> </a:t>
                </a:r>
              </a:p>
            </p:txBody>
          </p:sp>
        </mc:Fallback>
      </mc:AlternateContent>
      <p:grpSp>
        <p:nvGrpSpPr>
          <p:cNvPr id="4" name="Group 3">
            <a:extLst>
              <a:ext uri="{FF2B5EF4-FFF2-40B4-BE49-F238E27FC236}">
                <a16:creationId xmlns:a16="http://schemas.microsoft.com/office/drawing/2014/main" id="{B39ABC70-56D3-3F55-ED74-9197F3CDC6E7}"/>
              </a:ext>
            </a:extLst>
          </p:cNvPr>
          <p:cNvGrpSpPr/>
          <p:nvPr/>
        </p:nvGrpSpPr>
        <p:grpSpPr>
          <a:xfrm>
            <a:off x="8394461" y="659465"/>
            <a:ext cx="215065" cy="191069"/>
            <a:chOff x="8401880" y="657705"/>
            <a:chExt cx="215065" cy="191069"/>
          </a:xfrm>
          <a:solidFill>
            <a:schemeClr val="accent3"/>
          </a:solidFill>
        </p:grpSpPr>
        <p:sp>
          <p:nvSpPr>
            <p:cNvPr id="5" name="Isosceles Triangle 4">
              <a:hlinkClick r:id="rId3" action="ppaction://hlinksldjump"/>
              <a:extLst>
                <a:ext uri="{FF2B5EF4-FFF2-40B4-BE49-F238E27FC236}">
                  <a16:creationId xmlns:a16="http://schemas.microsoft.com/office/drawing/2014/main" id="{A1B99A0B-FDA5-F419-53D2-2A5735559D3B}"/>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Isosceles Triangle 5">
              <a:hlinkClick r:id="rId3" action="ppaction://hlinksldjump"/>
              <a:extLst>
                <a:ext uri="{FF2B5EF4-FFF2-40B4-BE49-F238E27FC236}">
                  <a16:creationId xmlns:a16="http://schemas.microsoft.com/office/drawing/2014/main" id="{5FD1B6B5-89D7-8E4E-76C9-1F6EC0C472EB}"/>
                </a:ext>
              </a:extLst>
            </p:cNvPr>
            <p:cNvSpPr/>
            <p:nvPr/>
          </p:nvSpPr>
          <p:spPr>
            <a:xfrm rot="5400000">
              <a:off x="8473639"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2351895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5B1E5-1E21-D9AF-B1A1-596C025C1183}"/>
              </a:ext>
            </a:extLst>
          </p:cNvPr>
          <p:cNvSpPr>
            <a:spLocks noGrp="1"/>
          </p:cNvSpPr>
          <p:nvPr>
            <p:ph type="title"/>
          </p:nvPr>
        </p:nvSpPr>
        <p:spPr>
          <a:solidFill>
            <a:schemeClr val="accent2"/>
          </a:solidFill>
        </p:spPr>
        <p:txBody>
          <a:bodyPr/>
          <a:lstStyle/>
          <a:p>
            <a:r>
              <a:rPr lang="en-CA" dirty="0"/>
              <a:t>Who am I?</a:t>
            </a:r>
          </a:p>
        </p:txBody>
      </p:sp>
      <p:sp>
        <p:nvSpPr>
          <p:cNvPr id="3" name="Text Placeholder 2">
            <a:extLst>
              <a:ext uri="{FF2B5EF4-FFF2-40B4-BE49-F238E27FC236}">
                <a16:creationId xmlns:a16="http://schemas.microsoft.com/office/drawing/2014/main" id="{BB65945A-D030-2A9F-A9AE-B4BDA50B0711}"/>
              </a:ext>
            </a:extLst>
          </p:cNvPr>
          <p:cNvSpPr>
            <a:spLocks noGrp="1"/>
          </p:cNvSpPr>
          <p:nvPr>
            <p:ph type="body" idx="1"/>
          </p:nvPr>
        </p:nvSpPr>
        <p:spPr>
          <a:xfrm>
            <a:off x="720000" y="1134098"/>
            <a:ext cx="3852000" cy="3557401"/>
          </a:xfrm>
        </p:spPr>
        <p:txBody>
          <a:bodyPr anchor="ctr"/>
          <a:lstStyle/>
          <a:p>
            <a:pPr marL="139700" indent="0">
              <a:buNone/>
            </a:pPr>
            <a:r>
              <a:rPr lang="en-CA" sz="1800" dirty="0"/>
              <a:t>I’m Rakshaa!</a:t>
            </a:r>
          </a:p>
          <a:p>
            <a:r>
              <a:rPr lang="en-CA" sz="1800" dirty="0"/>
              <a:t>3</a:t>
            </a:r>
            <a:r>
              <a:rPr lang="en-CA" sz="1800" baseline="30000" dirty="0"/>
              <a:t>rd</a:t>
            </a:r>
            <a:r>
              <a:rPr lang="en-CA" sz="1800" dirty="0"/>
              <a:t> year CS/BBA</a:t>
            </a:r>
          </a:p>
          <a:p>
            <a:r>
              <a:rPr lang="en-CA" sz="1800" dirty="0"/>
              <a:t>Stat 230 (F 23)</a:t>
            </a:r>
          </a:p>
          <a:p>
            <a:r>
              <a:rPr lang="en-CA" sz="1800" dirty="0"/>
              <a:t>Stat 231 (S 24)</a:t>
            </a:r>
          </a:p>
          <a:p>
            <a:pPr marL="139700" indent="0">
              <a:buNone/>
            </a:pPr>
            <a:endParaRPr lang="en-CA" sz="1800" dirty="0"/>
          </a:p>
          <a:p>
            <a:pPr marL="139700" indent="0">
              <a:buNone/>
            </a:pPr>
            <a:r>
              <a:rPr lang="en-CA" sz="1800" dirty="0"/>
              <a:t>A little bit about me!</a:t>
            </a:r>
          </a:p>
          <a:p>
            <a:r>
              <a:rPr lang="en-CA" sz="1800" dirty="0"/>
              <a:t>Marketing team for UW’s Stat’s Club</a:t>
            </a:r>
          </a:p>
          <a:p>
            <a:r>
              <a:rPr lang="en-CA" sz="1800" dirty="0"/>
              <a:t>I can play the sax and trombone</a:t>
            </a:r>
          </a:p>
          <a:p>
            <a:r>
              <a:rPr lang="en-CA" sz="1800" dirty="0"/>
              <a:t>My most played game is Pokémon Black 2</a:t>
            </a:r>
          </a:p>
        </p:txBody>
      </p:sp>
      <p:grpSp>
        <p:nvGrpSpPr>
          <p:cNvPr id="7" name="Group 6">
            <a:extLst>
              <a:ext uri="{FF2B5EF4-FFF2-40B4-BE49-F238E27FC236}">
                <a16:creationId xmlns:a16="http://schemas.microsoft.com/office/drawing/2014/main" id="{C500612C-41EC-F589-7AEC-FFCAF368224A}"/>
              </a:ext>
            </a:extLst>
          </p:cNvPr>
          <p:cNvGrpSpPr/>
          <p:nvPr/>
        </p:nvGrpSpPr>
        <p:grpSpPr>
          <a:xfrm>
            <a:off x="4812631" y="1451981"/>
            <a:ext cx="3611369" cy="2865636"/>
            <a:chOff x="4812631" y="1527608"/>
            <a:chExt cx="3611369" cy="2865636"/>
          </a:xfrm>
        </p:grpSpPr>
        <p:sp>
          <p:nvSpPr>
            <p:cNvPr id="5" name="Title 1">
              <a:extLst>
                <a:ext uri="{FF2B5EF4-FFF2-40B4-BE49-F238E27FC236}">
                  <a16:creationId xmlns:a16="http://schemas.microsoft.com/office/drawing/2014/main" id="{0E8C5F77-3BD0-6D0C-0938-EB8A7858306B}"/>
                </a:ext>
              </a:extLst>
            </p:cNvPr>
            <p:cNvSpPr txBox="1">
              <a:spLocks/>
            </p:cNvSpPr>
            <p:nvPr/>
          </p:nvSpPr>
          <p:spPr>
            <a:xfrm>
              <a:off x="4812631" y="1527608"/>
              <a:ext cx="3611369" cy="982266"/>
            </a:xfrm>
            <a:prstGeom prst="rect">
              <a:avLst/>
            </a:prstGeom>
            <a:solidFill>
              <a:schemeClr val="accent2"/>
            </a:solidFill>
            <a:ln w="9525"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500"/>
                <a:buFont typeface="Staatliches"/>
                <a:buNone/>
                <a:defRPr sz="3000" b="0" i="0" u="none" strike="noStrike" cap="none">
                  <a:solidFill>
                    <a:schemeClr val="accent3"/>
                  </a:solidFill>
                  <a:latin typeface="Staatliches"/>
                  <a:ea typeface="Staatliches"/>
                  <a:cs typeface="Staatliches"/>
                  <a:sym typeface="Staatliches"/>
                </a:defRPr>
              </a:lvl1pPr>
              <a:lvl2pPr marR="0" lvl="1"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2pPr>
              <a:lvl3pPr marR="0" lvl="2"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3pPr>
              <a:lvl4pPr marR="0" lvl="3"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4pPr>
              <a:lvl5pPr marR="0" lvl="4"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5pPr>
              <a:lvl6pPr marR="0" lvl="5"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6pPr>
              <a:lvl7pPr marR="0" lvl="6"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7pPr>
              <a:lvl8pPr marR="0" lvl="7"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8pPr>
              <a:lvl9pPr marR="0" lvl="8"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9pPr>
            </a:lstStyle>
            <a:p>
              <a:r>
                <a:rPr lang="en-CA" dirty="0"/>
                <a:t>Any Questions afterwards?</a:t>
              </a:r>
            </a:p>
          </p:txBody>
        </p:sp>
        <p:sp>
          <p:nvSpPr>
            <p:cNvPr id="6" name="Subtitle 2">
              <a:extLst>
                <a:ext uri="{FF2B5EF4-FFF2-40B4-BE49-F238E27FC236}">
                  <a16:creationId xmlns:a16="http://schemas.microsoft.com/office/drawing/2014/main" id="{79E1B48A-4A2F-1C56-0F57-1EB3C598EC9B}"/>
                </a:ext>
              </a:extLst>
            </p:cNvPr>
            <p:cNvSpPr txBox="1">
              <a:spLocks/>
            </p:cNvSpPr>
            <p:nvPr/>
          </p:nvSpPr>
          <p:spPr>
            <a:xfrm>
              <a:off x="4812631" y="2509873"/>
              <a:ext cx="3611369" cy="1883371"/>
            </a:xfrm>
            <a:prstGeom prst="rect">
              <a:avLst/>
            </a:prstGeom>
            <a:noFill/>
            <a:ln>
              <a:solidFill>
                <a:schemeClr val="accent4"/>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1pPr>
              <a:lvl2pPr marL="914400" marR="0" lvl="1"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2pPr>
              <a:lvl3pPr marL="1371600" marR="0" lvl="2"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3pPr>
              <a:lvl4pPr marL="1828800" marR="0" lvl="3"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4pPr>
              <a:lvl5pPr marL="2286000" marR="0" lvl="4"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5pPr>
              <a:lvl6pPr marL="2743200" marR="0" lvl="5"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6pPr>
              <a:lvl7pPr marL="3200400" marR="0" lvl="6"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7pPr>
              <a:lvl8pPr marL="3657600" marR="0" lvl="7"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8pPr>
              <a:lvl9pPr marL="4114800" marR="0" lvl="8"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9pPr>
            </a:lstStyle>
            <a:p>
              <a:pPr marL="139700" indent="0">
                <a:buNone/>
              </a:pPr>
              <a:r>
                <a:rPr lang="en-CA" sz="1800" dirty="0"/>
                <a:t>You can find me on </a:t>
              </a:r>
              <a:r>
                <a:rPr lang="en-CA" sz="1800" dirty="0">
                  <a:solidFill>
                    <a:schemeClr val="accent1">
                      <a:lumMod val="75000"/>
                    </a:schemeClr>
                  </a:solidFill>
                </a:rPr>
                <a:t>UW Stats Club Discord </a:t>
              </a:r>
              <a:r>
                <a:rPr lang="en-CA" sz="1800" dirty="0"/>
                <a:t>server (</a:t>
              </a:r>
              <a:r>
                <a:rPr lang="en-CA" sz="1800" dirty="0">
                  <a:solidFill>
                    <a:schemeClr val="accent1">
                      <a:lumMod val="75000"/>
                    </a:schemeClr>
                  </a:solidFill>
                </a:rPr>
                <a:t>@space_rock</a:t>
              </a:r>
              <a:r>
                <a:rPr lang="en-CA" sz="1800" dirty="0"/>
                <a:t>) </a:t>
              </a:r>
            </a:p>
            <a:p>
              <a:pPr marL="139700" indent="0">
                <a:buNone/>
              </a:pPr>
              <a:endParaRPr lang="en-CA" sz="1800" dirty="0"/>
            </a:p>
            <a:p>
              <a:pPr marL="139700" indent="0">
                <a:buNone/>
              </a:pPr>
              <a:r>
                <a:rPr lang="en-CA" sz="1800" dirty="0"/>
                <a:t>The slides should be posted after the review!</a:t>
              </a:r>
            </a:p>
          </p:txBody>
        </p:sp>
      </p:grpSp>
    </p:spTree>
    <p:extLst>
      <p:ext uri="{BB962C8B-B14F-4D97-AF65-F5344CB8AC3E}">
        <p14:creationId xmlns:p14="http://schemas.microsoft.com/office/powerpoint/2010/main" val="1664060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578F1-114A-B67A-06E5-26EF7B7C7BE6}"/>
              </a:ext>
            </a:extLst>
          </p:cNvPr>
          <p:cNvSpPr>
            <a:spLocks noGrp="1"/>
          </p:cNvSpPr>
          <p:nvPr>
            <p:ph type="title"/>
          </p:nvPr>
        </p:nvSpPr>
        <p:spPr>
          <a:solidFill>
            <a:schemeClr val="accent2"/>
          </a:solidFill>
        </p:spPr>
        <p:txBody>
          <a:bodyPr/>
          <a:lstStyle/>
          <a:p>
            <a:r>
              <a:rPr lang="en-CA" dirty="0"/>
              <a:t>Example – Mutually Exclusive Events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CAB75447-08A2-9DD4-D6D9-0C93EBA857E1}"/>
                  </a:ext>
                </a:extLst>
              </p:cNvPr>
              <p:cNvSpPr>
                <a:spLocks noGrp="1"/>
              </p:cNvSpPr>
              <p:nvPr>
                <p:ph type="body" idx="1"/>
              </p:nvPr>
            </p:nvSpPr>
            <p:spPr>
              <a:xfrm>
                <a:off x="720000" y="1134098"/>
                <a:ext cx="7704000" cy="1684672"/>
              </a:xfrm>
            </p:spPr>
            <p:txBody>
              <a:bodyPr/>
              <a:lstStyle/>
              <a:p>
                <a:pPr marL="139700" indent="0">
                  <a:buNone/>
                </a:pPr>
                <a:r>
                  <a:rPr lang="en-CA" sz="1800" dirty="0"/>
                  <a:t>Let </a:t>
                </a:r>
                <a14:m>
                  <m:oMath xmlns:m="http://schemas.openxmlformats.org/officeDocument/2006/math">
                    <m:r>
                      <a:rPr lang="en-CA" sz="1800" b="0" i="1" smtClean="0">
                        <a:latin typeface="Cambria Math" panose="02040503050406030204" pitchFamily="18" charset="0"/>
                      </a:rPr>
                      <m:t>𝐴</m:t>
                    </m:r>
                  </m:oMath>
                </a14:m>
                <a:r>
                  <a:rPr lang="en-CA" sz="1800" b="0" dirty="0"/>
                  <a:t>, </a:t>
                </a:r>
                <a14:m>
                  <m:oMath xmlns:m="http://schemas.openxmlformats.org/officeDocument/2006/math">
                    <m:r>
                      <a:rPr lang="en-CA" sz="1800" b="0" i="1" smtClean="0">
                        <a:latin typeface="Cambria Math" panose="02040503050406030204" pitchFamily="18" charset="0"/>
                      </a:rPr>
                      <m:t>𝐵</m:t>
                    </m:r>
                  </m:oMath>
                </a14:m>
                <a:r>
                  <a:rPr lang="en-CA" sz="1800" b="0" dirty="0"/>
                  <a:t>, and </a:t>
                </a:r>
                <a14:m>
                  <m:oMath xmlns:m="http://schemas.openxmlformats.org/officeDocument/2006/math">
                    <m:r>
                      <a:rPr lang="en-CA" sz="1800" b="0" i="1" smtClean="0">
                        <a:latin typeface="Cambria Math" panose="02040503050406030204" pitchFamily="18" charset="0"/>
                      </a:rPr>
                      <m:t>𝐶</m:t>
                    </m:r>
                  </m:oMath>
                </a14:m>
                <a:r>
                  <a:rPr lang="en-CA" sz="1800" b="0" dirty="0"/>
                  <a:t> be events for which </a:t>
                </a:r>
                <a14:m>
                  <m:oMath xmlns:m="http://schemas.openxmlformats.org/officeDocument/2006/math">
                    <m:r>
                      <m:rPr>
                        <m:sty m:val="p"/>
                      </m:rPr>
                      <a:rPr lang="en-CA" sz="1800" b="0" i="0" smtClean="0">
                        <a:latin typeface="Cambria Math" panose="02040503050406030204" pitchFamily="18" charset="0"/>
                      </a:rPr>
                      <m:t>P</m:t>
                    </m:r>
                    <m:d>
                      <m:dPr>
                        <m:ctrlPr>
                          <a:rPr lang="en-CA" sz="1800" b="0" i="1" smtClean="0">
                            <a:latin typeface="Cambria Math" panose="02040503050406030204" pitchFamily="18" charset="0"/>
                          </a:rPr>
                        </m:ctrlPr>
                      </m:dPr>
                      <m:e>
                        <m:r>
                          <a:rPr lang="en-CA" sz="1800" i="1">
                            <a:latin typeface="Cambria Math" panose="02040503050406030204" pitchFamily="18" charset="0"/>
                          </a:rPr>
                          <m:t>𝐴</m:t>
                        </m:r>
                      </m:e>
                    </m:d>
                    <m:r>
                      <a:rPr lang="en-CA" sz="1800" b="0" i="1" smtClean="0">
                        <a:latin typeface="Cambria Math" panose="02040503050406030204" pitchFamily="18" charset="0"/>
                      </a:rPr>
                      <m:t>=0.2</m:t>
                    </m:r>
                  </m:oMath>
                </a14:m>
                <a:r>
                  <a:rPr lang="en-CA" sz="1800" b="0" dirty="0"/>
                  <a:t>, </a:t>
                </a:r>
                <a14:m>
                  <m:oMath xmlns:m="http://schemas.openxmlformats.org/officeDocument/2006/math">
                    <m:r>
                      <m:rPr>
                        <m:sty m:val="p"/>
                      </m:rPr>
                      <a:rPr lang="en-CA" sz="1800">
                        <a:latin typeface="Cambria Math" panose="02040503050406030204" pitchFamily="18" charset="0"/>
                      </a:rPr>
                      <m:t>P</m:t>
                    </m:r>
                    <m:d>
                      <m:dPr>
                        <m:ctrlPr>
                          <a:rPr lang="en-CA" sz="1800" i="1">
                            <a:latin typeface="Cambria Math" panose="02040503050406030204" pitchFamily="18" charset="0"/>
                          </a:rPr>
                        </m:ctrlPr>
                      </m:dPr>
                      <m:e>
                        <m:r>
                          <a:rPr lang="en-CA" sz="1800" b="0" i="1" smtClean="0">
                            <a:latin typeface="Cambria Math" panose="02040503050406030204" pitchFamily="18" charset="0"/>
                          </a:rPr>
                          <m:t>𝐵</m:t>
                        </m:r>
                      </m:e>
                    </m:d>
                    <m:r>
                      <a:rPr lang="en-CA" sz="1800" i="1">
                        <a:latin typeface="Cambria Math" panose="02040503050406030204" pitchFamily="18" charset="0"/>
                      </a:rPr>
                      <m:t>=0.</m:t>
                    </m:r>
                    <m:r>
                      <a:rPr lang="en-CA" sz="1800" b="0" i="1" smtClean="0">
                        <a:latin typeface="Cambria Math" panose="02040503050406030204" pitchFamily="18" charset="0"/>
                      </a:rPr>
                      <m:t>5</m:t>
                    </m:r>
                  </m:oMath>
                </a14:m>
                <a:r>
                  <a:rPr lang="en-CA" sz="1800" b="0" dirty="0"/>
                  <a:t>, </a:t>
                </a:r>
                <a14:m>
                  <m:oMath xmlns:m="http://schemas.openxmlformats.org/officeDocument/2006/math">
                    <m:r>
                      <m:rPr>
                        <m:sty m:val="p"/>
                      </m:rPr>
                      <a:rPr lang="en-CA" sz="1800">
                        <a:latin typeface="Cambria Math" panose="02040503050406030204" pitchFamily="18" charset="0"/>
                      </a:rPr>
                      <m:t>P</m:t>
                    </m:r>
                    <m:d>
                      <m:dPr>
                        <m:ctrlPr>
                          <a:rPr lang="en-CA" sz="1800" i="1">
                            <a:latin typeface="Cambria Math" panose="02040503050406030204" pitchFamily="18" charset="0"/>
                          </a:rPr>
                        </m:ctrlPr>
                      </m:dPr>
                      <m:e>
                        <m:r>
                          <a:rPr lang="en-CA" sz="1800" b="0" i="1" smtClean="0">
                            <a:latin typeface="Cambria Math" panose="02040503050406030204" pitchFamily="18" charset="0"/>
                          </a:rPr>
                          <m:t>𝐶</m:t>
                        </m:r>
                      </m:e>
                    </m:d>
                    <m:r>
                      <a:rPr lang="en-CA" sz="1800" i="1">
                        <a:latin typeface="Cambria Math" panose="02040503050406030204" pitchFamily="18" charset="0"/>
                      </a:rPr>
                      <m:t>=0.</m:t>
                    </m:r>
                    <m:r>
                      <a:rPr lang="en-CA" sz="1800" b="0" i="1" smtClean="0">
                        <a:latin typeface="Cambria Math" panose="02040503050406030204" pitchFamily="18" charset="0"/>
                      </a:rPr>
                      <m:t>3</m:t>
                    </m:r>
                  </m:oMath>
                </a14:m>
                <a:r>
                  <a:rPr lang="en-CA" sz="1800" b="0" dirty="0"/>
                  <a:t>, and </a:t>
                </a:r>
                <a14:m>
                  <m:oMath xmlns:m="http://schemas.openxmlformats.org/officeDocument/2006/math">
                    <m:r>
                      <m:rPr>
                        <m:sty m:val="p"/>
                      </m:rPr>
                      <a:rPr lang="en-CA" sz="1800">
                        <a:latin typeface="Cambria Math" panose="02040503050406030204" pitchFamily="18" charset="0"/>
                      </a:rPr>
                      <m:t>P</m:t>
                    </m:r>
                    <m:d>
                      <m:dPr>
                        <m:ctrlPr>
                          <a:rPr lang="en-CA" sz="1800" i="1">
                            <a:latin typeface="Cambria Math" panose="02040503050406030204" pitchFamily="18" charset="0"/>
                          </a:rPr>
                        </m:ctrlPr>
                      </m:dPr>
                      <m:e>
                        <m:r>
                          <a:rPr lang="en-CA" sz="1800" i="1">
                            <a:latin typeface="Cambria Math" panose="02040503050406030204" pitchFamily="18" charset="0"/>
                          </a:rPr>
                          <m:t>𝐴</m:t>
                        </m:r>
                        <m:r>
                          <a:rPr lang="en-CA" sz="1800" b="0" i="1" smtClean="0">
                            <a:latin typeface="Cambria Math" panose="02040503050406030204" pitchFamily="18" charset="0"/>
                          </a:rPr>
                          <m:t>𝐵</m:t>
                        </m:r>
                      </m:e>
                    </m:d>
                    <m:r>
                      <a:rPr lang="en-CA" sz="1800" i="1">
                        <a:latin typeface="Cambria Math" panose="02040503050406030204" pitchFamily="18" charset="0"/>
                      </a:rPr>
                      <m:t>=0.</m:t>
                    </m:r>
                    <m:r>
                      <a:rPr lang="en-CA" sz="1800" b="0" i="1" smtClean="0">
                        <a:latin typeface="Cambria Math" panose="02040503050406030204" pitchFamily="18" charset="0"/>
                      </a:rPr>
                      <m:t>1</m:t>
                    </m:r>
                  </m:oMath>
                </a14:m>
                <a:r>
                  <a:rPr lang="en-CA" sz="1800" b="0" dirty="0"/>
                  <a:t> .</a:t>
                </a:r>
              </a:p>
              <a:p>
                <a:pPr marL="482600" indent="-342900">
                  <a:buFont typeface="+mj-lt"/>
                  <a:buAutoNum type="alphaUcPeriod"/>
                </a:pPr>
                <a:r>
                  <a:rPr lang="en-CA" sz="1800" b="0" dirty="0"/>
                  <a:t>Find the largest possible value for </a:t>
                </a:r>
                <a14:m>
                  <m:oMath xmlns:m="http://schemas.openxmlformats.org/officeDocument/2006/math">
                    <m:r>
                      <m:rPr>
                        <m:sty m:val="p"/>
                      </m:rPr>
                      <a:rPr lang="en-CA" sz="1800" b="0" i="0" smtClean="0">
                        <a:latin typeface="Cambria Math" panose="02040503050406030204" pitchFamily="18" charset="0"/>
                      </a:rPr>
                      <m:t>P</m:t>
                    </m:r>
                    <m:d>
                      <m:dPr>
                        <m:ctrlPr>
                          <a:rPr lang="en-CA" sz="1800" b="0" i="1" smtClean="0">
                            <a:latin typeface="Cambria Math" panose="02040503050406030204" pitchFamily="18" charset="0"/>
                          </a:rPr>
                        </m:ctrlPr>
                      </m:dPr>
                      <m:e>
                        <m:r>
                          <a:rPr lang="en-CA" sz="1800" i="1">
                            <a:latin typeface="Cambria Math" panose="02040503050406030204" pitchFamily="18" charset="0"/>
                          </a:rPr>
                          <m:t>𝐴</m:t>
                        </m:r>
                        <m:r>
                          <a:rPr lang="en-CA" sz="1800" b="0" i="1" smtClean="0">
                            <a:latin typeface="Cambria Math" panose="02040503050406030204" pitchFamily="18" charset="0"/>
                          </a:rPr>
                          <m:t>∪</m:t>
                        </m:r>
                        <m:r>
                          <a:rPr lang="en-CA" sz="1800" b="0" i="1" smtClean="0">
                            <a:latin typeface="Cambria Math" panose="02040503050406030204" pitchFamily="18" charset="0"/>
                          </a:rPr>
                          <m:t>𝐵</m:t>
                        </m:r>
                        <m:r>
                          <a:rPr lang="en-CA" sz="1800" b="0" i="1" smtClean="0">
                            <a:latin typeface="Cambria Math" panose="02040503050406030204" pitchFamily="18" charset="0"/>
                          </a:rPr>
                          <m:t>∪</m:t>
                        </m:r>
                        <m:r>
                          <a:rPr lang="en-CA" sz="1800" b="0" i="1" smtClean="0">
                            <a:latin typeface="Cambria Math" panose="02040503050406030204" pitchFamily="18" charset="0"/>
                          </a:rPr>
                          <m:t>𝐶</m:t>
                        </m:r>
                      </m:e>
                    </m:d>
                  </m:oMath>
                </a14:m>
                <a:endParaRPr lang="en-CA" sz="1800" b="0" dirty="0"/>
              </a:p>
              <a:p>
                <a:pPr marL="482600" indent="-342900">
                  <a:buFont typeface="+mj-lt"/>
                  <a:buAutoNum type="alphaUcPeriod"/>
                </a:pPr>
                <a:r>
                  <a:rPr lang="en-CA" sz="1800" dirty="0"/>
                  <a:t>For this largest value to occur, are the events </a:t>
                </a:r>
                <a14:m>
                  <m:oMath xmlns:m="http://schemas.openxmlformats.org/officeDocument/2006/math">
                    <m:r>
                      <a:rPr lang="en-CA" sz="1800" b="0" i="1" smtClean="0">
                        <a:latin typeface="Cambria Math" panose="02040503050406030204" pitchFamily="18" charset="0"/>
                      </a:rPr>
                      <m:t>𝐴</m:t>
                    </m:r>
                  </m:oMath>
                </a14:m>
                <a:r>
                  <a:rPr lang="en-CA" sz="1800" b="0" dirty="0"/>
                  <a:t> and </a:t>
                </a:r>
                <a14:m>
                  <m:oMath xmlns:m="http://schemas.openxmlformats.org/officeDocument/2006/math">
                    <m:r>
                      <a:rPr lang="en-CA" sz="1800" b="0" i="1" smtClean="0">
                        <a:latin typeface="Cambria Math" panose="02040503050406030204" pitchFamily="18" charset="0"/>
                      </a:rPr>
                      <m:t>𝐶</m:t>
                    </m:r>
                  </m:oMath>
                </a14:m>
                <a:r>
                  <a:rPr lang="en-CA" sz="1800" b="0" dirty="0"/>
                  <a:t> mutually exclusive, not mutually exclusive, or can this not be determined?</a:t>
                </a:r>
              </a:p>
            </p:txBody>
          </p:sp>
        </mc:Choice>
        <mc:Fallback xmlns="">
          <p:sp>
            <p:nvSpPr>
              <p:cNvPr id="3" name="Text Placeholder 2">
                <a:extLst>
                  <a:ext uri="{FF2B5EF4-FFF2-40B4-BE49-F238E27FC236}">
                    <a16:creationId xmlns:a16="http://schemas.microsoft.com/office/drawing/2014/main" id="{CAB75447-08A2-9DD4-D6D9-0C93EBA857E1}"/>
                  </a:ext>
                </a:extLst>
              </p:cNvPr>
              <p:cNvSpPr>
                <a:spLocks noGrp="1" noRot="1" noChangeAspect="1" noMove="1" noResize="1" noEditPoints="1" noAdjustHandles="1" noChangeArrowheads="1" noChangeShapeType="1" noTextEdit="1"/>
              </p:cNvSpPr>
              <p:nvPr>
                <p:ph type="body" idx="1"/>
              </p:nvPr>
            </p:nvSpPr>
            <p:spPr>
              <a:xfrm>
                <a:off x="720000" y="1134098"/>
                <a:ext cx="7704000" cy="1684672"/>
              </a:xfrm>
              <a:blipFill>
                <a:blip r:embed="rId2"/>
                <a:stretch>
                  <a:fillRect/>
                </a:stretch>
              </a:blipFill>
            </p:spPr>
            <p:txBody>
              <a:bodyPr/>
              <a:lstStyle/>
              <a:p>
                <a:r>
                  <a:rPr lang="en-CA">
                    <a:noFill/>
                  </a:rPr>
                  <a:t> </a:t>
                </a:r>
              </a:p>
            </p:txBody>
          </p:sp>
        </mc:Fallback>
      </mc:AlternateContent>
      <p:grpSp>
        <p:nvGrpSpPr>
          <p:cNvPr id="10" name="Group 9">
            <a:extLst>
              <a:ext uri="{FF2B5EF4-FFF2-40B4-BE49-F238E27FC236}">
                <a16:creationId xmlns:a16="http://schemas.microsoft.com/office/drawing/2014/main" id="{92981C98-E9E8-AAB9-2777-A382B155DC03}"/>
              </a:ext>
            </a:extLst>
          </p:cNvPr>
          <p:cNvGrpSpPr/>
          <p:nvPr/>
        </p:nvGrpSpPr>
        <p:grpSpPr>
          <a:xfrm>
            <a:off x="8394461" y="659465"/>
            <a:ext cx="215065" cy="191069"/>
            <a:chOff x="8401880" y="657705"/>
            <a:chExt cx="215065" cy="191069"/>
          </a:xfrm>
          <a:solidFill>
            <a:schemeClr val="accent3"/>
          </a:solidFill>
        </p:grpSpPr>
        <p:sp>
          <p:nvSpPr>
            <p:cNvPr id="11" name="Isosceles Triangle 10">
              <a:hlinkClick r:id="rId3" action="ppaction://hlinksldjump"/>
              <a:extLst>
                <a:ext uri="{FF2B5EF4-FFF2-40B4-BE49-F238E27FC236}">
                  <a16:creationId xmlns:a16="http://schemas.microsoft.com/office/drawing/2014/main" id="{3FD69CE6-CBBC-2F3B-2B3F-8CE7E81E267D}"/>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Isosceles Triangle 11">
              <a:hlinkClick r:id="rId3" action="ppaction://hlinksldjump"/>
              <a:extLst>
                <a:ext uri="{FF2B5EF4-FFF2-40B4-BE49-F238E27FC236}">
                  <a16:creationId xmlns:a16="http://schemas.microsoft.com/office/drawing/2014/main" id="{4BEFD717-1CF0-EC27-AA18-03A92B0794A1}"/>
                </a:ext>
              </a:extLst>
            </p:cNvPr>
            <p:cNvSpPr/>
            <p:nvPr/>
          </p:nvSpPr>
          <p:spPr>
            <a:xfrm rot="5400000">
              <a:off x="8473639"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95908CE-18C1-DEAC-A2B5-2C14AE1C1D05}"/>
                  </a:ext>
                </a:extLst>
              </p:cNvPr>
              <p:cNvSpPr txBox="1"/>
              <p:nvPr/>
            </p:nvSpPr>
            <p:spPr>
              <a:xfrm>
                <a:off x="720000" y="2818770"/>
                <a:ext cx="7704000" cy="894476"/>
              </a:xfrm>
              <a:prstGeom prst="rect">
                <a:avLst/>
              </a:prstGeom>
              <a:noFill/>
            </p:spPr>
            <p:txBody>
              <a:bodyPr wrap="square">
                <a:spAutoFit/>
              </a:bodyPr>
              <a:lstStyle/>
              <a:p>
                <a:pPr marL="139700" indent="0">
                  <a:buNone/>
                </a:pPr>
                <a14:m>
                  <m:oMath xmlns:m="http://schemas.openxmlformats.org/officeDocument/2006/math">
                    <m:r>
                      <a:rPr lang="en-CA" sz="1600" i="1" smtClean="0">
                        <a:solidFill>
                          <a:schemeClr val="accent3"/>
                        </a:solidFill>
                        <a:latin typeface="Cambria Math" panose="02040503050406030204" pitchFamily="18" charset="0"/>
                      </a:rPr>
                      <m:t>𝑃</m:t>
                    </m:r>
                    <m:d>
                      <m:dPr>
                        <m:ctrlPr>
                          <a:rPr lang="en-CA" sz="1600" i="1">
                            <a:solidFill>
                              <a:schemeClr val="accent3"/>
                            </a:solidFill>
                            <a:latin typeface="Cambria Math" panose="02040503050406030204" pitchFamily="18" charset="0"/>
                          </a:rPr>
                        </m:ctrlPr>
                      </m:dPr>
                      <m:e>
                        <m:r>
                          <a:rPr lang="en-CA" sz="1600" i="1">
                            <a:solidFill>
                              <a:schemeClr val="accent3"/>
                            </a:solidFill>
                            <a:latin typeface="Cambria Math" panose="02040503050406030204" pitchFamily="18" charset="0"/>
                          </a:rPr>
                          <m:t>𝐴</m:t>
                        </m:r>
                        <m:r>
                          <a:rPr lang="en-CA" sz="1600" i="1">
                            <a:solidFill>
                              <a:schemeClr val="accent3"/>
                            </a:solidFill>
                            <a:latin typeface="Cambria Math" panose="02040503050406030204" pitchFamily="18" charset="0"/>
                          </a:rPr>
                          <m:t>∪</m:t>
                        </m:r>
                        <m:r>
                          <a:rPr lang="en-CA" sz="1600" i="1">
                            <a:solidFill>
                              <a:schemeClr val="accent3"/>
                            </a:solidFill>
                            <a:latin typeface="Cambria Math" panose="02040503050406030204" pitchFamily="18" charset="0"/>
                          </a:rPr>
                          <m:t>𝐵</m:t>
                        </m:r>
                        <m:r>
                          <a:rPr lang="en-CA" sz="1600" i="1">
                            <a:solidFill>
                              <a:schemeClr val="accent3"/>
                            </a:solidFill>
                            <a:latin typeface="Cambria Math" panose="02040503050406030204" pitchFamily="18" charset="0"/>
                          </a:rPr>
                          <m:t>∪</m:t>
                        </m:r>
                        <m:r>
                          <a:rPr lang="en-CA" sz="1600" i="1">
                            <a:solidFill>
                              <a:schemeClr val="accent3"/>
                            </a:solidFill>
                            <a:latin typeface="Cambria Math" panose="02040503050406030204" pitchFamily="18" charset="0"/>
                          </a:rPr>
                          <m:t>𝐶</m:t>
                        </m:r>
                      </m:e>
                    </m:d>
                    <m:r>
                      <a:rPr lang="en-CA" sz="1600" i="1">
                        <a:solidFill>
                          <a:schemeClr val="accent3"/>
                        </a:solidFill>
                        <a:latin typeface="Cambria Math" panose="02040503050406030204" pitchFamily="18" charset="0"/>
                      </a:rPr>
                      <m:t>=</m:t>
                    </m:r>
                    <m:r>
                      <a:rPr lang="en-CA" sz="1600" i="1">
                        <a:solidFill>
                          <a:schemeClr val="accent3"/>
                        </a:solidFill>
                        <a:latin typeface="Cambria Math" panose="02040503050406030204" pitchFamily="18" charset="0"/>
                      </a:rPr>
                      <m:t>𝑃</m:t>
                    </m:r>
                    <m:d>
                      <m:dPr>
                        <m:ctrlPr>
                          <a:rPr lang="en-CA" sz="1600" i="1">
                            <a:solidFill>
                              <a:schemeClr val="accent3"/>
                            </a:solidFill>
                            <a:latin typeface="Cambria Math" panose="02040503050406030204" pitchFamily="18" charset="0"/>
                          </a:rPr>
                        </m:ctrlPr>
                      </m:dPr>
                      <m:e>
                        <m:r>
                          <a:rPr lang="en-CA" sz="1600" i="1">
                            <a:solidFill>
                              <a:schemeClr val="accent3"/>
                            </a:solidFill>
                            <a:latin typeface="Cambria Math" panose="02040503050406030204" pitchFamily="18" charset="0"/>
                          </a:rPr>
                          <m:t>𝐴</m:t>
                        </m:r>
                      </m:e>
                    </m:d>
                    <m:r>
                      <a:rPr lang="en-CA" sz="1600" i="1">
                        <a:solidFill>
                          <a:schemeClr val="accent3"/>
                        </a:solidFill>
                        <a:latin typeface="Cambria Math" panose="02040503050406030204" pitchFamily="18" charset="0"/>
                      </a:rPr>
                      <m:t>+</m:t>
                    </m:r>
                    <m:r>
                      <a:rPr lang="en-CA" sz="1600" i="1">
                        <a:solidFill>
                          <a:schemeClr val="accent3"/>
                        </a:solidFill>
                        <a:latin typeface="Cambria Math" panose="02040503050406030204" pitchFamily="18" charset="0"/>
                      </a:rPr>
                      <m:t>𝑃</m:t>
                    </m:r>
                    <m:d>
                      <m:dPr>
                        <m:ctrlPr>
                          <a:rPr lang="en-CA" sz="1600" i="1">
                            <a:solidFill>
                              <a:schemeClr val="accent3"/>
                            </a:solidFill>
                            <a:latin typeface="Cambria Math" panose="02040503050406030204" pitchFamily="18" charset="0"/>
                          </a:rPr>
                        </m:ctrlPr>
                      </m:dPr>
                      <m:e>
                        <m:r>
                          <a:rPr lang="en-CA" sz="1600" i="1">
                            <a:solidFill>
                              <a:schemeClr val="accent3"/>
                            </a:solidFill>
                            <a:latin typeface="Cambria Math" panose="02040503050406030204" pitchFamily="18" charset="0"/>
                          </a:rPr>
                          <m:t>𝐵</m:t>
                        </m:r>
                      </m:e>
                    </m:d>
                    <m:r>
                      <a:rPr lang="en-CA" sz="1600" i="1">
                        <a:solidFill>
                          <a:schemeClr val="accent3"/>
                        </a:solidFill>
                        <a:latin typeface="Cambria Math" panose="02040503050406030204" pitchFamily="18" charset="0"/>
                      </a:rPr>
                      <m:t>+</m:t>
                    </m:r>
                    <m:r>
                      <a:rPr lang="en-CA" sz="1600" i="1">
                        <a:solidFill>
                          <a:schemeClr val="accent3"/>
                        </a:solidFill>
                        <a:latin typeface="Cambria Math" panose="02040503050406030204" pitchFamily="18" charset="0"/>
                      </a:rPr>
                      <m:t>𝑃</m:t>
                    </m:r>
                    <m:d>
                      <m:dPr>
                        <m:ctrlPr>
                          <a:rPr lang="en-CA" sz="1600" i="1">
                            <a:solidFill>
                              <a:schemeClr val="accent3"/>
                            </a:solidFill>
                            <a:latin typeface="Cambria Math" panose="02040503050406030204" pitchFamily="18" charset="0"/>
                          </a:rPr>
                        </m:ctrlPr>
                      </m:dPr>
                      <m:e>
                        <m:r>
                          <a:rPr lang="en-CA" sz="1600" i="1">
                            <a:solidFill>
                              <a:schemeClr val="accent3"/>
                            </a:solidFill>
                            <a:latin typeface="Cambria Math" panose="02040503050406030204" pitchFamily="18" charset="0"/>
                          </a:rPr>
                          <m:t>𝐶</m:t>
                        </m:r>
                      </m:e>
                    </m:d>
                    <m:r>
                      <a:rPr lang="en-CA" sz="1600" i="1">
                        <a:solidFill>
                          <a:schemeClr val="accent3"/>
                        </a:solidFill>
                        <a:latin typeface="Cambria Math" panose="02040503050406030204" pitchFamily="18" charset="0"/>
                      </a:rPr>
                      <m:t>−</m:t>
                    </m:r>
                    <m:d>
                      <m:dPr>
                        <m:ctrlPr>
                          <a:rPr lang="en-CA" sz="1600" i="1">
                            <a:solidFill>
                              <a:schemeClr val="accent3"/>
                            </a:solidFill>
                            <a:latin typeface="Cambria Math" panose="02040503050406030204" pitchFamily="18" charset="0"/>
                          </a:rPr>
                        </m:ctrlPr>
                      </m:dPr>
                      <m:e>
                        <m:r>
                          <a:rPr lang="en-CA" sz="1600" i="1">
                            <a:solidFill>
                              <a:schemeClr val="accent3"/>
                            </a:solidFill>
                            <a:latin typeface="Cambria Math" panose="02040503050406030204" pitchFamily="18" charset="0"/>
                          </a:rPr>
                          <m:t>𝑃</m:t>
                        </m:r>
                        <m:d>
                          <m:dPr>
                            <m:ctrlPr>
                              <a:rPr lang="en-CA" sz="1600" i="1">
                                <a:solidFill>
                                  <a:schemeClr val="accent3"/>
                                </a:solidFill>
                                <a:latin typeface="Cambria Math" panose="02040503050406030204" pitchFamily="18" charset="0"/>
                              </a:rPr>
                            </m:ctrlPr>
                          </m:dPr>
                          <m:e>
                            <m:r>
                              <a:rPr lang="en-CA" sz="1600" i="1">
                                <a:solidFill>
                                  <a:schemeClr val="accent3"/>
                                </a:solidFill>
                                <a:latin typeface="Cambria Math" panose="02040503050406030204" pitchFamily="18" charset="0"/>
                              </a:rPr>
                              <m:t>𝐴𝐵</m:t>
                            </m:r>
                          </m:e>
                        </m:d>
                        <m:r>
                          <a:rPr lang="en-CA" sz="1600" i="1">
                            <a:solidFill>
                              <a:schemeClr val="accent3"/>
                            </a:solidFill>
                            <a:latin typeface="Cambria Math" panose="02040503050406030204" pitchFamily="18" charset="0"/>
                          </a:rPr>
                          <m:t>+</m:t>
                        </m:r>
                        <m:r>
                          <a:rPr lang="en-CA" sz="1600" i="1">
                            <a:solidFill>
                              <a:schemeClr val="accent3"/>
                            </a:solidFill>
                            <a:latin typeface="Cambria Math" panose="02040503050406030204" pitchFamily="18" charset="0"/>
                          </a:rPr>
                          <m:t>𝑃</m:t>
                        </m:r>
                        <m:d>
                          <m:dPr>
                            <m:ctrlPr>
                              <a:rPr lang="en-CA" sz="1600" i="1">
                                <a:solidFill>
                                  <a:schemeClr val="accent3"/>
                                </a:solidFill>
                                <a:latin typeface="Cambria Math" panose="02040503050406030204" pitchFamily="18" charset="0"/>
                              </a:rPr>
                            </m:ctrlPr>
                          </m:dPr>
                          <m:e>
                            <m:r>
                              <a:rPr lang="en-CA" sz="1600" i="1">
                                <a:solidFill>
                                  <a:schemeClr val="accent3"/>
                                </a:solidFill>
                                <a:latin typeface="Cambria Math" panose="02040503050406030204" pitchFamily="18" charset="0"/>
                              </a:rPr>
                              <m:t>𝐴𝐶</m:t>
                            </m:r>
                          </m:e>
                        </m:d>
                        <m:r>
                          <a:rPr lang="en-CA" sz="1600" i="1">
                            <a:solidFill>
                              <a:schemeClr val="accent3"/>
                            </a:solidFill>
                            <a:latin typeface="Cambria Math" panose="02040503050406030204" pitchFamily="18" charset="0"/>
                          </a:rPr>
                          <m:t>+</m:t>
                        </m:r>
                        <m:r>
                          <a:rPr lang="en-CA" sz="1600" i="1">
                            <a:solidFill>
                              <a:schemeClr val="accent3"/>
                            </a:solidFill>
                            <a:latin typeface="Cambria Math" panose="02040503050406030204" pitchFamily="18" charset="0"/>
                          </a:rPr>
                          <m:t>𝑃</m:t>
                        </m:r>
                        <m:d>
                          <m:dPr>
                            <m:ctrlPr>
                              <a:rPr lang="en-CA" sz="1600" i="1">
                                <a:solidFill>
                                  <a:schemeClr val="accent3"/>
                                </a:solidFill>
                                <a:latin typeface="Cambria Math" panose="02040503050406030204" pitchFamily="18" charset="0"/>
                              </a:rPr>
                            </m:ctrlPr>
                          </m:dPr>
                          <m:e>
                            <m:r>
                              <a:rPr lang="en-CA" sz="1600" i="1">
                                <a:solidFill>
                                  <a:schemeClr val="accent3"/>
                                </a:solidFill>
                                <a:latin typeface="Cambria Math" panose="02040503050406030204" pitchFamily="18" charset="0"/>
                              </a:rPr>
                              <m:t>𝐵𝐶</m:t>
                            </m:r>
                          </m:e>
                        </m:d>
                      </m:e>
                    </m:d>
                    <m:r>
                      <a:rPr lang="en-CA" sz="1600" i="1">
                        <a:solidFill>
                          <a:schemeClr val="accent3"/>
                        </a:solidFill>
                        <a:latin typeface="Cambria Math" panose="02040503050406030204" pitchFamily="18" charset="0"/>
                      </a:rPr>
                      <m:t>+</m:t>
                    </m:r>
                    <m:r>
                      <a:rPr lang="en-CA" sz="1600" i="1">
                        <a:solidFill>
                          <a:schemeClr val="accent3"/>
                        </a:solidFill>
                        <a:latin typeface="Cambria Math" panose="02040503050406030204" pitchFamily="18" charset="0"/>
                      </a:rPr>
                      <m:t>𝑃</m:t>
                    </m:r>
                    <m:r>
                      <a:rPr lang="en-CA" sz="1600" i="1">
                        <a:solidFill>
                          <a:schemeClr val="accent3"/>
                        </a:solidFill>
                        <a:latin typeface="Cambria Math" panose="02040503050406030204" pitchFamily="18" charset="0"/>
                      </a:rPr>
                      <m:t>(</m:t>
                    </m:r>
                    <m:r>
                      <a:rPr lang="en-CA" sz="1600" i="1">
                        <a:solidFill>
                          <a:schemeClr val="accent3"/>
                        </a:solidFill>
                        <a:latin typeface="Cambria Math" panose="02040503050406030204" pitchFamily="18" charset="0"/>
                      </a:rPr>
                      <m:t>𝐴𝐵𝐶</m:t>
                    </m:r>
                    <m:r>
                      <a:rPr lang="en-CA" sz="1600" i="1">
                        <a:solidFill>
                          <a:schemeClr val="accent3"/>
                        </a:solidFill>
                        <a:latin typeface="Cambria Math" panose="02040503050406030204" pitchFamily="18" charset="0"/>
                      </a:rPr>
                      <m:t>)</m:t>
                    </m:r>
                  </m:oMath>
                </a14:m>
                <a:r>
                  <a:rPr lang="en-US" sz="1600" dirty="0">
                    <a:solidFill>
                      <a:schemeClr val="accent3"/>
                    </a:solidFill>
                  </a:rPr>
                  <a:t>  </a:t>
                </a:r>
              </a:p>
              <a:p>
                <a:pPr marL="139700" indent="0">
                  <a:buNone/>
                </a:pPr>
                <a14:m>
                  <m:oMath xmlns:m="http://schemas.openxmlformats.org/officeDocument/2006/math">
                    <m:r>
                      <a:rPr lang="en-CA" sz="1600" i="1" smtClean="0">
                        <a:solidFill>
                          <a:schemeClr val="accent3"/>
                        </a:solidFill>
                        <a:latin typeface="Cambria Math" panose="02040503050406030204" pitchFamily="18" charset="0"/>
                      </a:rPr>
                      <m:t>𝑃</m:t>
                    </m:r>
                    <m:d>
                      <m:dPr>
                        <m:ctrlPr>
                          <a:rPr lang="en-CA" sz="1600" i="1">
                            <a:solidFill>
                              <a:schemeClr val="accent3"/>
                            </a:solidFill>
                            <a:latin typeface="Cambria Math" panose="02040503050406030204" pitchFamily="18" charset="0"/>
                          </a:rPr>
                        </m:ctrlPr>
                      </m:dPr>
                      <m:e>
                        <m:r>
                          <a:rPr lang="en-CA" sz="1600" i="1">
                            <a:solidFill>
                              <a:schemeClr val="accent3"/>
                            </a:solidFill>
                            <a:latin typeface="Cambria Math" panose="02040503050406030204" pitchFamily="18" charset="0"/>
                          </a:rPr>
                          <m:t>𝐴</m:t>
                        </m:r>
                        <m:r>
                          <a:rPr lang="en-CA" sz="1600" i="1">
                            <a:solidFill>
                              <a:schemeClr val="accent3"/>
                            </a:solidFill>
                            <a:latin typeface="Cambria Math" panose="02040503050406030204" pitchFamily="18" charset="0"/>
                          </a:rPr>
                          <m:t>∪</m:t>
                        </m:r>
                        <m:r>
                          <a:rPr lang="en-CA" sz="1600" i="1">
                            <a:solidFill>
                              <a:schemeClr val="accent3"/>
                            </a:solidFill>
                            <a:latin typeface="Cambria Math" panose="02040503050406030204" pitchFamily="18" charset="0"/>
                          </a:rPr>
                          <m:t>𝐵</m:t>
                        </m:r>
                        <m:r>
                          <a:rPr lang="en-CA" sz="1600" i="1">
                            <a:solidFill>
                              <a:schemeClr val="accent3"/>
                            </a:solidFill>
                            <a:latin typeface="Cambria Math" panose="02040503050406030204" pitchFamily="18" charset="0"/>
                          </a:rPr>
                          <m:t>∪</m:t>
                        </m:r>
                        <m:r>
                          <a:rPr lang="en-CA" sz="1600" i="1">
                            <a:solidFill>
                              <a:schemeClr val="accent3"/>
                            </a:solidFill>
                            <a:latin typeface="Cambria Math" panose="02040503050406030204" pitchFamily="18" charset="0"/>
                          </a:rPr>
                          <m:t>𝐶</m:t>
                        </m:r>
                      </m:e>
                    </m:d>
                    <m:r>
                      <a:rPr lang="en-CA" sz="1600" i="1">
                        <a:solidFill>
                          <a:schemeClr val="accent3"/>
                        </a:solidFill>
                        <a:latin typeface="Cambria Math" panose="02040503050406030204" pitchFamily="18" charset="0"/>
                      </a:rPr>
                      <m:t>=</m:t>
                    </m:r>
                    <m:r>
                      <a:rPr lang="en-CA" sz="1600" b="0" i="1" smtClean="0">
                        <a:solidFill>
                          <a:schemeClr val="accent3"/>
                        </a:solidFill>
                        <a:latin typeface="Cambria Math" panose="02040503050406030204" pitchFamily="18" charset="0"/>
                      </a:rPr>
                      <m:t>0.2</m:t>
                    </m:r>
                    <m:r>
                      <a:rPr lang="en-CA" sz="1600" i="1">
                        <a:solidFill>
                          <a:schemeClr val="accent3"/>
                        </a:solidFill>
                        <a:latin typeface="Cambria Math" panose="02040503050406030204" pitchFamily="18" charset="0"/>
                      </a:rPr>
                      <m:t>+</m:t>
                    </m:r>
                    <m:r>
                      <a:rPr lang="en-CA" sz="1600" b="0" i="1" smtClean="0">
                        <a:solidFill>
                          <a:schemeClr val="accent3"/>
                        </a:solidFill>
                        <a:latin typeface="Cambria Math" panose="02040503050406030204" pitchFamily="18" charset="0"/>
                      </a:rPr>
                      <m:t>0.5</m:t>
                    </m:r>
                    <m:r>
                      <a:rPr lang="en-CA" sz="1600" i="1">
                        <a:solidFill>
                          <a:schemeClr val="accent3"/>
                        </a:solidFill>
                        <a:latin typeface="Cambria Math" panose="02040503050406030204" pitchFamily="18" charset="0"/>
                      </a:rPr>
                      <m:t>+</m:t>
                    </m:r>
                    <m:r>
                      <a:rPr lang="en-CA" sz="1600" b="0" i="1" smtClean="0">
                        <a:solidFill>
                          <a:schemeClr val="accent3"/>
                        </a:solidFill>
                        <a:latin typeface="Cambria Math" panose="02040503050406030204" pitchFamily="18" charset="0"/>
                      </a:rPr>
                      <m:t>0.3−</m:t>
                    </m:r>
                    <m:d>
                      <m:dPr>
                        <m:ctrlPr>
                          <a:rPr lang="en-CA" sz="1600" i="1">
                            <a:solidFill>
                              <a:schemeClr val="accent3"/>
                            </a:solidFill>
                            <a:latin typeface="Cambria Math" panose="02040503050406030204" pitchFamily="18" charset="0"/>
                          </a:rPr>
                        </m:ctrlPr>
                      </m:dPr>
                      <m:e>
                        <m:r>
                          <a:rPr lang="en-CA" sz="1600" b="0" i="1" smtClean="0">
                            <a:solidFill>
                              <a:schemeClr val="accent3"/>
                            </a:solidFill>
                            <a:latin typeface="Cambria Math" panose="02040503050406030204" pitchFamily="18" charset="0"/>
                          </a:rPr>
                          <m:t>0.1</m:t>
                        </m:r>
                        <m:r>
                          <a:rPr lang="en-CA" sz="1600" i="1">
                            <a:solidFill>
                              <a:schemeClr val="accent3"/>
                            </a:solidFill>
                            <a:latin typeface="Cambria Math" panose="02040503050406030204" pitchFamily="18" charset="0"/>
                          </a:rPr>
                          <m:t>+</m:t>
                        </m:r>
                        <m:r>
                          <a:rPr lang="en-CA" sz="1600" i="1">
                            <a:solidFill>
                              <a:schemeClr val="accent3"/>
                            </a:solidFill>
                            <a:latin typeface="Cambria Math" panose="02040503050406030204" pitchFamily="18" charset="0"/>
                          </a:rPr>
                          <m:t>𝑃</m:t>
                        </m:r>
                        <m:d>
                          <m:dPr>
                            <m:ctrlPr>
                              <a:rPr lang="en-CA" sz="1600" i="1">
                                <a:solidFill>
                                  <a:schemeClr val="accent3"/>
                                </a:solidFill>
                                <a:latin typeface="Cambria Math" panose="02040503050406030204" pitchFamily="18" charset="0"/>
                              </a:rPr>
                            </m:ctrlPr>
                          </m:dPr>
                          <m:e>
                            <m:r>
                              <a:rPr lang="en-CA" sz="1600" i="1">
                                <a:solidFill>
                                  <a:schemeClr val="accent3"/>
                                </a:solidFill>
                                <a:latin typeface="Cambria Math" panose="02040503050406030204" pitchFamily="18" charset="0"/>
                              </a:rPr>
                              <m:t>𝐴𝐶</m:t>
                            </m:r>
                          </m:e>
                        </m:d>
                        <m:r>
                          <a:rPr lang="en-CA" sz="1600" i="1">
                            <a:solidFill>
                              <a:schemeClr val="accent3"/>
                            </a:solidFill>
                            <a:latin typeface="Cambria Math" panose="02040503050406030204" pitchFamily="18" charset="0"/>
                          </a:rPr>
                          <m:t>+</m:t>
                        </m:r>
                        <m:r>
                          <a:rPr lang="en-CA" sz="1600" i="1">
                            <a:solidFill>
                              <a:schemeClr val="accent3"/>
                            </a:solidFill>
                            <a:latin typeface="Cambria Math" panose="02040503050406030204" pitchFamily="18" charset="0"/>
                          </a:rPr>
                          <m:t>𝑃</m:t>
                        </m:r>
                        <m:d>
                          <m:dPr>
                            <m:ctrlPr>
                              <a:rPr lang="en-CA" sz="1600" i="1">
                                <a:solidFill>
                                  <a:schemeClr val="accent3"/>
                                </a:solidFill>
                                <a:latin typeface="Cambria Math" panose="02040503050406030204" pitchFamily="18" charset="0"/>
                              </a:rPr>
                            </m:ctrlPr>
                          </m:dPr>
                          <m:e>
                            <m:r>
                              <a:rPr lang="en-CA" sz="1600" i="1">
                                <a:solidFill>
                                  <a:schemeClr val="accent3"/>
                                </a:solidFill>
                                <a:latin typeface="Cambria Math" panose="02040503050406030204" pitchFamily="18" charset="0"/>
                              </a:rPr>
                              <m:t>𝐵𝐶</m:t>
                            </m:r>
                          </m:e>
                        </m:d>
                      </m:e>
                    </m:d>
                    <m:r>
                      <a:rPr lang="en-CA" sz="1600" i="1">
                        <a:solidFill>
                          <a:schemeClr val="accent3"/>
                        </a:solidFill>
                        <a:latin typeface="Cambria Math" panose="02040503050406030204" pitchFamily="18" charset="0"/>
                      </a:rPr>
                      <m:t>+</m:t>
                    </m:r>
                    <m:r>
                      <a:rPr lang="en-CA" sz="1600" i="1">
                        <a:solidFill>
                          <a:schemeClr val="accent3"/>
                        </a:solidFill>
                        <a:latin typeface="Cambria Math" panose="02040503050406030204" pitchFamily="18" charset="0"/>
                      </a:rPr>
                      <m:t>𝑃</m:t>
                    </m:r>
                    <m:r>
                      <a:rPr lang="en-CA" sz="1600" i="1">
                        <a:solidFill>
                          <a:schemeClr val="accent3"/>
                        </a:solidFill>
                        <a:latin typeface="Cambria Math" panose="02040503050406030204" pitchFamily="18" charset="0"/>
                      </a:rPr>
                      <m:t>(</m:t>
                    </m:r>
                    <m:r>
                      <a:rPr lang="en-CA" sz="1600" i="1">
                        <a:solidFill>
                          <a:schemeClr val="accent3"/>
                        </a:solidFill>
                        <a:latin typeface="Cambria Math" panose="02040503050406030204" pitchFamily="18" charset="0"/>
                      </a:rPr>
                      <m:t>𝐴𝐵𝐶</m:t>
                    </m:r>
                    <m:r>
                      <a:rPr lang="en-CA" sz="1600" i="1">
                        <a:solidFill>
                          <a:schemeClr val="accent3"/>
                        </a:solidFill>
                        <a:latin typeface="Cambria Math" panose="02040503050406030204" pitchFamily="18" charset="0"/>
                      </a:rPr>
                      <m:t>)</m:t>
                    </m:r>
                  </m:oMath>
                </a14:m>
                <a:r>
                  <a:rPr lang="en-US" sz="1600" dirty="0">
                    <a:solidFill>
                      <a:schemeClr val="accent3"/>
                    </a:solidFill>
                  </a:rPr>
                  <a:t> </a:t>
                </a:r>
              </a:p>
              <a:p>
                <a:pPr marL="139700"/>
                <a14:m>
                  <m:oMath xmlns:m="http://schemas.openxmlformats.org/officeDocument/2006/math">
                    <m:r>
                      <a:rPr lang="en-CA" sz="1600" i="1" smtClean="0">
                        <a:solidFill>
                          <a:schemeClr val="accent3"/>
                        </a:solidFill>
                        <a:latin typeface="Cambria Math" panose="02040503050406030204" pitchFamily="18" charset="0"/>
                      </a:rPr>
                      <m:t>𝑃</m:t>
                    </m:r>
                    <m:d>
                      <m:dPr>
                        <m:ctrlPr>
                          <a:rPr lang="en-CA" sz="1600" i="1">
                            <a:solidFill>
                              <a:schemeClr val="accent3"/>
                            </a:solidFill>
                            <a:latin typeface="Cambria Math" panose="02040503050406030204" pitchFamily="18" charset="0"/>
                          </a:rPr>
                        </m:ctrlPr>
                      </m:dPr>
                      <m:e>
                        <m:r>
                          <a:rPr lang="en-CA" sz="1600" i="1">
                            <a:solidFill>
                              <a:schemeClr val="accent3"/>
                            </a:solidFill>
                            <a:latin typeface="Cambria Math" panose="02040503050406030204" pitchFamily="18" charset="0"/>
                          </a:rPr>
                          <m:t>𝐴</m:t>
                        </m:r>
                        <m:r>
                          <a:rPr lang="en-CA" sz="1600" i="1">
                            <a:solidFill>
                              <a:schemeClr val="accent3"/>
                            </a:solidFill>
                            <a:latin typeface="Cambria Math" panose="02040503050406030204" pitchFamily="18" charset="0"/>
                          </a:rPr>
                          <m:t>∪</m:t>
                        </m:r>
                        <m:r>
                          <a:rPr lang="en-CA" sz="1600" i="1">
                            <a:solidFill>
                              <a:schemeClr val="accent3"/>
                            </a:solidFill>
                            <a:latin typeface="Cambria Math" panose="02040503050406030204" pitchFamily="18" charset="0"/>
                          </a:rPr>
                          <m:t>𝐵</m:t>
                        </m:r>
                        <m:r>
                          <a:rPr lang="en-CA" sz="1600" i="1">
                            <a:solidFill>
                              <a:schemeClr val="accent3"/>
                            </a:solidFill>
                            <a:latin typeface="Cambria Math" panose="02040503050406030204" pitchFamily="18" charset="0"/>
                          </a:rPr>
                          <m:t>∪</m:t>
                        </m:r>
                        <m:r>
                          <a:rPr lang="en-CA" sz="1600" i="1">
                            <a:solidFill>
                              <a:schemeClr val="accent3"/>
                            </a:solidFill>
                            <a:latin typeface="Cambria Math" panose="02040503050406030204" pitchFamily="18" charset="0"/>
                          </a:rPr>
                          <m:t>𝐶</m:t>
                        </m:r>
                      </m:e>
                    </m:d>
                    <m:r>
                      <a:rPr lang="en-CA" sz="1600" i="1">
                        <a:solidFill>
                          <a:schemeClr val="accent3"/>
                        </a:solidFill>
                        <a:latin typeface="Cambria Math" panose="02040503050406030204" pitchFamily="18" charset="0"/>
                      </a:rPr>
                      <m:t>=</m:t>
                    </m:r>
                    <m:r>
                      <a:rPr lang="en-CA" sz="1600" b="0" i="1" smtClean="0">
                        <a:solidFill>
                          <a:schemeClr val="accent3"/>
                        </a:solidFill>
                        <a:latin typeface="Cambria Math" panose="02040503050406030204" pitchFamily="18" charset="0"/>
                      </a:rPr>
                      <m:t>0.9−(</m:t>
                    </m:r>
                    <m:r>
                      <a:rPr lang="en-CA" sz="1600" b="0" i="1" smtClean="0">
                        <a:solidFill>
                          <a:schemeClr val="accent3"/>
                        </a:solidFill>
                        <a:latin typeface="Cambria Math" panose="02040503050406030204" pitchFamily="18" charset="0"/>
                      </a:rPr>
                      <m:t>𝑃</m:t>
                    </m:r>
                    <m:d>
                      <m:dPr>
                        <m:ctrlPr>
                          <a:rPr lang="en-CA" sz="1600" b="0" i="1" smtClean="0">
                            <a:solidFill>
                              <a:schemeClr val="accent3"/>
                            </a:solidFill>
                            <a:latin typeface="Cambria Math" panose="02040503050406030204" pitchFamily="18" charset="0"/>
                          </a:rPr>
                        </m:ctrlPr>
                      </m:dPr>
                      <m:e>
                        <m:r>
                          <a:rPr lang="en-CA" sz="1600" b="0" i="1" smtClean="0">
                            <a:solidFill>
                              <a:schemeClr val="accent3"/>
                            </a:solidFill>
                            <a:latin typeface="Cambria Math" panose="02040503050406030204" pitchFamily="18" charset="0"/>
                          </a:rPr>
                          <m:t>𝐴𝐶</m:t>
                        </m:r>
                      </m:e>
                    </m:d>
                    <m:r>
                      <a:rPr lang="en-CA" sz="1600" b="0" i="1" smtClean="0">
                        <a:solidFill>
                          <a:schemeClr val="accent3"/>
                        </a:solidFill>
                        <a:latin typeface="Cambria Math" panose="02040503050406030204" pitchFamily="18" charset="0"/>
                      </a:rPr>
                      <m:t>+</m:t>
                    </m:r>
                    <m:r>
                      <a:rPr lang="en-CA" sz="1600" b="0" i="1" smtClean="0">
                        <a:solidFill>
                          <a:schemeClr val="accent3"/>
                        </a:solidFill>
                        <a:latin typeface="Cambria Math" panose="02040503050406030204" pitchFamily="18" charset="0"/>
                      </a:rPr>
                      <m:t>𝑃</m:t>
                    </m:r>
                    <m:r>
                      <a:rPr lang="en-CA" sz="1600" b="0" i="1" smtClean="0">
                        <a:solidFill>
                          <a:schemeClr val="accent3"/>
                        </a:solidFill>
                        <a:latin typeface="Cambria Math" panose="02040503050406030204" pitchFamily="18" charset="0"/>
                      </a:rPr>
                      <m:t>(</m:t>
                    </m:r>
                    <m:r>
                      <a:rPr lang="en-CA" sz="1600" b="0" i="1" smtClean="0">
                        <a:solidFill>
                          <a:schemeClr val="accent3"/>
                        </a:solidFill>
                        <a:latin typeface="Cambria Math" panose="02040503050406030204" pitchFamily="18" charset="0"/>
                      </a:rPr>
                      <m:t>𝐵𝐶</m:t>
                    </m:r>
                    <m:r>
                      <a:rPr lang="en-CA" sz="1600" b="0" i="1" smtClean="0">
                        <a:solidFill>
                          <a:schemeClr val="accent3"/>
                        </a:solidFill>
                        <a:latin typeface="Cambria Math" panose="02040503050406030204" pitchFamily="18" charset="0"/>
                      </a:rPr>
                      <m:t>)−</m:t>
                    </m:r>
                    <m:r>
                      <a:rPr lang="en-CA" sz="1600" i="1">
                        <a:solidFill>
                          <a:schemeClr val="accent3"/>
                        </a:solidFill>
                        <a:latin typeface="Cambria Math" panose="02040503050406030204" pitchFamily="18" charset="0"/>
                      </a:rPr>
                      <m:t>𝑃</m:t>
                    </m:r>
                    <m:d>
                      <m:dPr>
                        <m:ctrlPr>
                          <a:rPr lang="en-CA" sz="1600" i="1">
                            <a:solidFill>
                              <a:schemeClr val="accent3"/>
                            </a:solidFill>
                            <a:latin typeface="Cambria Math" panose="02040503050406030204" pitchFamily="18" charset="0"/>
                          </a:rPr>
                        </m:ctrlPr>
                      </m:dPr>
                      <m:e>
                        <m:r>
                          <a:rPr lang="en-CA" sz="1600" i="1">
                            <a:solidFill>
                              <a:schemeClr val="accent3"/>
                            </a:solidFill>
                            <a:latin typeface="Cambria Math" panose="02040503050406030204" pitchFamily="18" charset="0"/>
                          </a:rPr>
                          <m:t>𝐴𝐵𝐶</m:t>
                        </m:r>
                      </m:e>
                    </m:d>
                    <m:r>
                      <a:rPr lang="en-CA" sz="1600" b="0" i="1" smtClean="0">
                        <a:solidFill>
                          <a:schemeClr val="accent3"/>
                        </a:solidFill>
                        <a:latin typeface="Cambria Math" panose="02040503050406030204" pitchFamily="18" charset="0"/>
                      </a:rPr>
                      <m:t>)</m:t>
                    </m:r>
                  </m:oMath>
                </a14:m>
                <a:r>
                  <a:rPr lang="en-US" sz="1600" dirty="0">
                    <a:solidFill>
                      <a:schemeClr val="accent3"/>
                    </a:solidFill>
                  </a:rPr>
                  <a:t> </a:t>
                </a:r>
              </a:p>
            </p:txBody>
          </p:sp>
        </mc:Choice>
        <mc:Fallback xmlns="">
          <p:sp>
            <p:nvSpPr>
              <p:cNvPr id="5" name="TextBox 4">
                <a:extLst>
                  <a:ext uri="{FF2B5EF4-FFF2-40B4-BE49-F238E27FC236}">
                    <a16:creationId xmlns:a16="http://schemas.microsoft.com/office/drawing/2014/main" id="{695908CE-18C1-DEAC-A2B5-2C14AE1C1D05}"/>
                  </a:ext>
                </a:extLst>
              </p:cNvPr>
              <p:cNvSpPr txBox="1">
                <a:spLocks noRot="1" noChangeAspect="1" noMove="1" noResize="1" noEditPoints="1" noAdjustHandles="1" noChangeArrowheads="1" noChangeShapeType="1" noTextEdit="1"/>
              </p:cNvSpPr>
              <p:nvPr/>
            </p:nvSpPr>
            <p:spPr>
              <a:xfrm>
                <a:off x="720000" y="2818770"/>
                <a:ext cx="7704000" cy="894476"/>
              </a:xfrm>
              <a:prstGeom prst="rect">
                <a:avLst/>
              </a:prstGeom>
              <a:blipFill>
                <a:blip r:embed="rId4"/>
                <a:stretch>
                  <a:fillRect b="-4082"/>
                </a:stretch>
              </a:blipFill>
            </p:spPr>
            <p:txBody>
              <a:bodyPr/>
              <a:lstStyle/>
              <a:p>
                <a:r>
                  <a:rPr lang="en-CA">
                    <a:noFill/>
                  </a:rPr>
                  <a:t> </a:t>
                </a:r>
              </a:p>
            </p:txBody>
          </p:sp>
        </mc:Fallback>
      </mc:AlternateContent>
      <p:cxnSp>
        <p:nvCxnSpPr>
          <p:cNvPr id="7" name="Connector: Elbow 6">
            <a:extLst>
              <a:ext uri="{FF2B5EF4-FFF2-40B4-BE49-F238E27FC236}">
                <a16:creationId xmlns:a16="http://schemas.microsoft.com/office/drawing/2014/main" id="{7C670513-72AC-430B-E197-C65A8EB6A16D}"/>
              </a:ext>
            </a:extLst>
          </p:cNvPr>
          <p:cNvCxnSpPr>
            <a:cxnSpLocks/>
          </p:cNvCxnSpPr>
          <p:nvPr/>
        </p:nvCxnSpPr>
        <p:spPr>
          <a:xfrm>
            <a:off x="1069086" y="3713246"/>
            <a:ext cx="630035" cy="296156"/>
          </a:xfrm>
          <a:prstGeom prst="bentConnector3">
            <a:avLst>
              <a:gd name="adj1" fmla="val 110"/>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DEA574F-7841-AEC3-4A2E-AA718B0FB230}"/>
                  </a:ext>
                </a:extLst>
              </p:cNvPr>
              <p:cNvSpPr txBox="1"/>
              <p:nvPr/>
            </p:nvSpPr>
            <p:spPr>
              <a:xfrm>
                <a:off x="1699120" y="3836412"/>
                <a:ext cx="6910405" cy="335476"/>
              </a:xfrm>
              <a:prstGeom prst="rect">
                <a:avLst/>
              </a:prstGeom>
              <a:noFill/>
            </p:spPr>
            <p:txBody>
              <a:bodyPr wrap="square">
                <a:spAutoFit/>
              </a:bodyPr>
              <a:lstStyle/>
              <a:p>
                <a14:m>
                  <m:oMath xmlns:m="http://schemas.openxmlformats.org/officeDocument/2006/math">
                    <m:d>
                      <m:dPr>
                        <m:ctrlPr>
                          <a:rPr lang="en-CA" sz="1400" b="0" i="1" smtClean="0">
                            <a:solidFill>
                              <a:schemeClr val="accent3"/>
                            </a:solidFill>
                            <a:latin typeface="Cambria Math" panose="02040503050406030204" pitchFamily="18" charset="0"/>
                          </a:rPr>
                        </m:ctrlPr>
                      </m:dPr>
                      <m:e>
                        <m:r>
                          <a:rPr lang="en-CA" sz="1400" b="0" i="1" smtClean="0">
                            <a:solidFill>
                              <a:schemeClr val="accent3"/>
                            </a:solidFill>
                            <a:latin typeface="Cambria Math" panose="02040503050406030204" pitchFamily="18" charset="0"/>
                          </a:rPr>
                          <m:t>𝑃</m:t>
                        </m:r>
                        <m:d>
                          <m:dPr>
                            <m:ctrlPr>
                              <a:rPr lang="en-CA" sz="1400" b="0" i="1" smtClean="0">
                                <a:solidFill>
                                  <a:schemeClr val="accent3"/>
                                </a:solidFill>
                                <a:latin typeface="Cambria Math" panose="02040503050406030204" pitchFamily="18" charset="0"/>
                              </a:rPr>
                            </m:ctrlPr>
                          </m:dPr>
                          <m:e>
                            <m:r>
                              <a:rPr lang="en-CA" sz="1400" b="0" i="1" smtClean="0">
                                <a:solidFill>
                                  <a:schemeClr val="accent3"/>
                                </a:solidFill>
                                <a:latin typeface="Cambria Math" panose="02040503050406030204" pitchFamily="18" charset="0"/>
                              </a:rPr>
                              <m:t>𝐴𝐶</m:t>
                            </m:r>
                          </m:e>
                        </m:d>
                        <m:r>
                          <a:rPr lang="en-CA" sz="1400" b="0" i="1" smtClean="0">
                            <a:solidFill>
                              <a:schemeClr val="accent3"/>
                            </a:solidFill>
                            <a:latin typeface="Cambria Math" panose="02040503050406030204" pitchFamily="18" charset="0"/>
                          </a:rPr>
                          <m:t>+</m:t>
                        </m:r>
                        <m:r>
                          <a:rPr lang="en-CA" sz="1400" b="0" i="1" smtClean="0">
                            <a:solidFill>
                              <a:schemeClr val="accent3"/>
                            </a:solidFill>
                            <a:latin typeface="Cambria Math" panose="02040503050406030204" pitchFamily="18" charset="0"/>
                          </a:rPr>
                          <m:t>𝑃</m:t>
                        </m:r>
                        <m:d>
                          <m:dPr>
                            <m:ctrlPr>
                              <a:rPr lang="en-CA" sz="1400" b="0" i="1" smtClean="0">
                                <a:solidFill>
                                  <a:schemeClr val="accent3"/>
                                </a:solidFill>
                                <a:latin typeface="Cambria Math" panose="02040503050406030204" pitchFamily="18" charset="0"/>
                              </a:rPr>
                            </m:ctrlPr>
                          </m:dPr>
                          <m:e>
                            <m:r>
                              <a:rPr lang="en-CA" sz="1400" b="0" i="1" smtClean="0">
                                <a:solidFill>
                                  <a:schemeClr val="accent3"/>
                                </a:solidFill>
                                <a:latin typeface="Cambria Math" panose="02040503050406030204" pitchFamily="18" charset="0"/>
                              </a:rPr>
                              <m:t>𝐵𝐶</m:t>
                            </m:r>
                          </m:e>
                        </m:d>
                        <m:r>
                          <a:rPr lang="en-CA" sz="1400" b="0" i="1" smtClean="0">
                            <a:solidFill>
                              <a:schemeClr val="accent3"/>
                            </a:solidFill>
                            <a:latin typeface="Cambria Math" panose="02040503050406030204" pitchFamily="18" charset="0"/>
                          </a:rPr>
                          <m:t>−</m:t>
                        </m:r>
                        <m:r>
                          <a:rPr lang="en-CA" sz="1400" i="1">
                            <a:solidFill>
                              <a:schemeClr val="accent3"/>
                            </a:solidFill>
                            <a:latin typeface="Cambria Math" panose="02040503050406030204" pitchFamily="18" charset="0"/>
                          </a:rPr>
                          <m:t>𝑃</m:t>
                        </m:r>
                        <m:d>
                          <m:dPr>
                            <m:ctrlPr>
                              <a:rPr lang="en-CA" sz="1400" i="1">
                                <a:solidFill>
                                  <a:schemeClr val="accent3"/>
                                </a:solidFill>
                                <a:latin typeface="Cambria Math" panose="02040503050406030204" pitchFamily="18" charset="0"/>
                              </a:rPr>
                            </m:ctrlPr>
                          </m:dPr>
                          <m:e>
                            <m:r>
                              <a:rPr lang="en-CA" sz="1400" i="1">
                                <a:solidFill>
                                  <a:schemeClr val="accent3"/>
                                </a:solidFill>
                                <a:latin typeface="Cambria Math" panose="02040503050406030204" pitchFamily="18" charset="0"/>
                              </a:rPr>
                              <m:t>𝐴𝐵𝐶</m:t>
                            </m:r>
                          </m:e>
                        </m:d>
                      </m:e>
                    </m:d>
                    <m:r>
                      <a:rPr lang="en-CA" sz="1400" b="0" i="1" smtClean="0">
                        <a:solidFill>
                          <a:schemeClr val="accent3"/>
                        </a:solidFill>
                        <a:latin typeface="Cambria Math" panose="02040503050406030204" pitchFamily="18" charset="0"/>
                      </a:rPr>
                      <m:t>=0</m:t>
                    </m:r>
                  </m:oMath>
                </a14:m>
                <a:r>
                  <a:rPr lang="en-US" sz="1400" dirty="0">
                    <a:solidFill>
                      <a:schemeClr val="accent3"/>
                    </a:solidFill>
                  </a:rPr>
                  <a:t> </a:t>
                </a:r>
                <a:r>
                  <a:rPr lang="en-US" sz="1400" dirty="0">
                    <a:solidFill>
                      <a:schemeClr val="accent3"/>
                    </a:solidFill>
                    <a:latin typeface="Fredoka" panose="020B0604020202020204" charset="-79"/>
                    <a:cs typeface="Fredoka" panose="020B0604020202020204" charset="-79"/>
                  </a:rPr>
                  <a:t>for</a:t>
                </a:r>
                <a:r>
                  <a:rPr lang="en-US" sz="1400" dirty="0">
                    <a:solidFill>
                      <a:schemeClr val="accent3"/>
                    </a:solidFill>
                  </a:rPr>
                  <a:t> </a:t>
                </a:r>
                <a14:m>
                  <m:oMath xmlns:m="http://schemas.openxmlformats.org/officeDocument/2006/math">
                    <m:r>
                      <a:rPr lang="en-CA" i="1">
                        <a:solidFill>
                          <a:schemeClr val="accent3"/>
                        </a:solidFill>
                        <a:latin typeface="Cambria Math" panose="02040503050406030204" pitchFamily="18" charset="0"/>
                      </a:rPr>
                      <m:t>𝑃</m:t>
                    </m:r>
                    <m:d>
                      <m:dPr>
                        <m:ctrlPr>
                          <a:rPr lang="en-CA" i="1">
                            <a:solidFill>
                              <a:schemeClr val="accent3"/>
                            </a:solidFill>
                            <a:latin typeface="Cambria Math" panose="02040503050406030204" pitchFamily="18" charset="0"/>
                          </a:rPr>
                        </m:ctrlPr>
                      </m:dPr>
                      <m:e>
                        <m:r>
                          <a:rPr lang="en-CA" i="1">
                            <a:solidFill>
                              <a:schemeClr val="accent3"/>
                            </a:solidFill>
                            <a:latin typeface="Cambria Math" panose="02040503050406030204" pitchFamily="18" charset="0"/>
                          </a:rPr>
                          <m:t>𝐴</m:t>
                        </m:r>
                        <m:r>
                          <a:rPr lang="en-CA" i="1">
                            <a:solidFill>
                              <a:schemeClr val="accent3"/>
                            </a:solidFill>
                            <a:latin typeface="Cambria Math" panose="02040503050406030204" pitchFamily="18" charset="0"/>
                          </a:rPr>
                          <m:t>∪</m:t>
                        </m:r>
                        <m:r>
                          <a:rPr lang="en-CA" i="1">
                            <a:solidFill>
                              <a:schemeClr val="accent3"/>
                            </a:solidFill>
                            <a:latin typeface="Cambria Math" panose="02040503050406030204" pitchFamily="18" charset="0"/>
                          </a:rPr>
                          <m:t>𝐵</m:t>
                        </m:r>
                        <m:r>
                          <a:rPr lang="en-CA" i="1">
                            <a:solidFill>
                              <a:schemeClr val="accent3"/>
                            </a:solidFill>
                            <a:latin typeface="Cambria Math" panose="02040503050406030204" pitchFamily="18" charset="0"/>
                          </a:rPr>
                          <m:t>∪</m:t>
                        </m:r>
                        <m:r>
                          <a:rPr lang="en-CA" i="1">
                            <a:solidFill>
                              <a:schemeClr val="accent3"/>
                            </a:solidFill>
                            <a:latin typeface="Cambria Math" panose="02040503050406030204" pitchFamily="18" charset="0"/>
                          </a:rPr>
                          <m:t>𝐶</m:t>
                        </m:r>
                      </m:e>
                    </m:d>
                  </m:oMath>
                </a14:m>
                <a:r>
                  <a:rPr lang="en-US" sz="1400" dirty="0">
                    <a:solidFill>
                      <a:schemeClr val="accent3"/>
                    </a:solidFill>
                  </a:rPr>
                  <a:t> </a:t>
                </a:r>
                <a:r>
                  <a:rPr lang="en-US" sz="1400" dirty="0">
                    <a:solidFill>
                      <a:schemeClr val="accent3"/>
                    </a:solidFill>
                    <a:latin typeface="Fredoka" panose="020B0604020202020204" charset="-79"/>
                    <a:cs typeface="Fredoka" panose="020B0604020202020204" charset="-79"/>
                  </a:rPr>
                  <a:t>have the largest possible value  </a:t>
                </a:r>
                <a:endParaRPr lang="en-CA" dirty="0">
                  <a:latin typeface="Fredoka" panose="020B0604020202020204" charset="-79"/>
                  <a:cs typeface="Fredoka" panose="020B0604020202020204" charset="-79"/>
                </a:endParaRPr>
              </a:p>
            </p:txBody>
          </p:sp>
        </mc:Choice>
        <mc:Fallback xmlns="">
          <p:sp>
            <p:nvSpPr>
              <p:cNvPr id="18" name="TextBox 17">
                <a:extLst>
                  <a:ext uri="{FF2B5EF4-FFF2-40B4-BE49-F238E27FC236}">
                    <a16:creationId xmlns:a16="http://schemas.microsoft.com/office/drawing/2014/main" id="{BDEA574F-7841-AEC3-4A2E-AA718B0FB230}"/>
                  </a:ext>
                </a:extLst>
              </p:cNvPr>
              <p:cNvSpPr txBox="1">
                <a:spLocks noRot="1" noChangeAspect="1" noMove="1" noResize="1" noEditPoints="1" noAdjustHandles="1" noChangeArrowheads="1" noChangeShapeType="1" noTextEdit="1"/>
              </p:cNvSpPr>
              <p:nvPr/>
            </p:nvSpPr>
            <p:spPr>
              <a:xfrm>
                <a:off x="1699120" y="3836412"/>
                <a:ext cx="6910405" cy="335476"/>
              </a:xfrm>
              <a:prstGeom prst="rect">
                <a:avLst/>
              </a:prstGeom>
              <a:blipFill>
                <a:blip r:embed="rId5"/>
                <a:stretch>
                  <a:fillRect b="-14545"/>
                </a:stretch>
              </a:blipFill>
            </p:spPr>
            <p:txBody>
              <a:bodyPr/>
              <a:lstStyle/>
              <a:p>
                <a:r>
                  <a:rPr lang="en-CA">
                    <a:noFill/>
                  </a:rPr>
                  <a:t> </a:t>
                </a:r>
              </a:p>
            </p:txBody>
          </p:sp>
        </mc:Fallback>
      </mc:AlternateContent>
      <p:cxnSp>
        <p:nvCxnSpPr>
          <p:cNvPr id="19" name="Connector: Elbow 18">
            <a:extLst>
              <a:ext uri="{FF2B5EF4-FFF2-40B4-BE49-F238E27FC236}">
                <a16:creationId xmlns:a16="http://schemas.microsoft.com/office/drawing/2014/main" id="{6EF8EAE7-103F-BF72-8F42-EBBFD197EBE5}"/>
              </a:ext>
            </a:extLst>
          </p:cNvPr>
          <p:cNvCxnSpPr>
            <a:cxnSpLocks/>
          </p:cNvCxnSpPr>
          <p:nvPr/>
        </p:nvCxnSpPr>
        <p:spPr>
          <a:xfrm>
            <a:off x="2148078" y="4170122"/>
            <a:ext cx="630035" cy="296156"/>
          </a:xfrm>
          <a:prstGeom prst="bentConnector3">
            <a:avLst>
              <a:gd name="adj1" fmla="val 110"/>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BB92C178-C795-39F1-3542-41F941158743}"/>
                  </a:ext>
                </a:extLst>
              </p:cNvPr>
              <p:cNvSpPr txBox="1"/>
              <p:nvPr/>
            </p:nvSpPr>
            <p:spPr>
              <a:xfrm>
                <a:off x="2778113" y="4295054"/>
                <a:ext cx="4751832" cy="307777"/>
              </a:xfrm>
              <a:prstGeom prst="rect">
                <a:avLst/>
              </a:prstGeom>
              <a:noFill/>
            </p:spPr>
            <p:txBody>
              <a:bodyPr wrap="square">
                <a:spAutoFit/>
              </a:bodyPr>
              <a:lstStyle/>
              <a:p>
                <a14:m>
                  <m:oMath xmlns:m="http://schemas.openxmlformats.org/officeDocument/2006/math">
                    <m:r>
                      <a:rPr lang="en-CA" sz="1400" b="0" i="1" smtClean="0">
                        <a:solidFill>
                          <a:schemeClr val="accent3"/>
                        </a:solidFill>
                        <a:latin typeface="Cambria Math" panose="02040503050406030204" pitchFamily="18" charset="0"/>
                      </a:rPr>
                      <m:t>𝑃</m:t>
                    </m:r>
                    <m:d>
                      <m:dPr>
                        <m:ctrlPr>
                          <a:rPr lang="en-CA" sz="1400" b="0" i="1" smtClean="0">
                            <a:solidFill>
                              <a:schemeClr val="accent3"/>
                            </a:solidFill>
                            <a:latin typeface="Cambria Math" panose="02040503050406030204" pitchFamily="18" charset="0"/>
                          </a:rPr>
                        </m:ctrlPr>
                      </m:dPr>
                      <m:e>
                        <m:r>
                          <a:rPr lang="en-CA" sz="1400" b="0" i="1" smtClean="0">
                            <a:solidFill>
                              <a:schemeClr val="accent3"/>
                            </a:solidFill>
                            <a:latin typeface="Cambria Math" panose="02040503050406030204" pitchFamily="18" charset="0"/>
                          </a:rPr>
                          <m:t>𝐴𝐶</m:t>
                        </m:r>
                      </m:e>
                    </m:d>
                    <m:r>
                      <a:rPr lang="en-CA" sz="1400" b="0" i="1" smtClean="0">
                        <a:solidFill>
                          <a:schemeClr val="accent3"/>
                        </a:solidFill>
                        <a:latin typeface="Cambria Math" panose="02040503050406030204" pitchFamily="18" charset="0"/>
                      </a:rPr>
                      <m:t> </m:t>
                    </m:r>
                  </m:oMath>
                </a14:m>
                <a:r>
                  <a:rPr lang="en-CA" dirty="0">
                    <a:solidFill>
                      <a:schemeClr val="accent3"/>
                    </a:solidFill>
                    <a:latin typeface="Fredoka" panose="020B0604020202020204" charset="-79"/>
                    <a:cs typeface="Fredoka" panose="020B0604020202020204" charset="-79"/>
                  </a:rPr>
                  <a:t>must be mutually exclusive for it to be equal to 0</a:t>
                </a:r>
              </a:p>
            </p:txBody>
          </p:sp>
        </mc:Choice>
        <mc:Fallback xmlns="">
          <p:sp>
            <p:nvSpPr>
              <p:cNvPr id="21" name="TextBox 20">
                <a:extLst>
                  <a:ext uri="{FF2B5EF4-FFF2-40B4-BE49-F238E27FC236}">
                    <a16:creationId xmlns:a16="http://schemas.microsoft.com/office/drawing/2014/main" id="{BB92C178-C795-39F1-3542-41F941158743}"/>
                  </a:ext>
                </a:extLst>
              </p:cNvPr>
              <p:cNvSpPr txBox="1">
                <a:spLocks noRot="1" noChangeAspect="1" noMove="1" noResize="1" noEditPoints="1" noAdjustHandles="1" noChangeArrowheads="1" noChangeShapeType="1" noTextEdit="1"/>
              </p:cNvSpPr>
              <p:nvPr/>
            </p:nvSpPr>
            <p:spPr>
              <a:xfrm>
                <a:off x="2778113" y="4295054"/>
                <a:ext cx="4751832" cy="307777"/>
              </a:xfrm>
              <a:prstGeom prst="rect">
                <a:avLst/>
              </a:prstGeom>
              <a:blipFill>
                <a:blip r:embed="rId6"/>
                <a:stretch>
                  <a:fillRect t="-4000" b="-20000"/>
                </a:stretch>
              </a:blipFill>
            </p:spPr>
            <p:txBody>
              <a:bodyPr/>
              <a:lstStyle/>
              <a:p>
                <a:r>
                  <a:rPr lang="en-CA">
                    <a:noFill/>
                  </a:rPr>
                  <a:t> </a:t>
                </a:r>
              </a:p>
            </p:txBody>
          </p:sp>
        </mc:Fallback>
      </mc:AlternateContent>
    </p:spTree>
    <p:extLst>
      <p:ext uri="{BB962C8B-B14F-4D97-AF65-F5344CB8AC3E}">
        <p14:creationId xmlns:p14="http://schemas.microsoft.com/office/powerpoint/2010/main" val="58022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578F1-114A-B67A-06E5-26EF7B7C7BE6}"/>
              </a:ext>
            </a:extLst>
          </p:cNvPr>
          <p:cNvSpPr>
            <a:spLocks noGrp="1"/>
          </p:cNvSpPr>
          <p:nvPr>
            <p:ph type="title"/>
          </p:nvPr>
        </p:nvSpPr>
        <p:spPr>
          <a:solidFill>
            <a:schemeClr val="accent2"/>
          </a:solidFill>
        </p:spPr>
        <p:txBody>
          <a:bodyPr/>
          <a:lstStyle/>
          <a:p>
            <a:r>
              <a:rPr lang="en-CA" dirty="0"/>
              <a:t>Example – DML, Unison and Complement</a:t>
            </a:r>
          </a:p>
        </p:txBody>
      </p:sp>
      <p:grpSp>
        <p:nvGrpSpPr>
          <p:cNvPr id="10" name="Group 9">
            <a:extLst>
              <a:ext uri="{FF2B5EF4-FFF2-40B4-BE49-F238E27FC236}">
                <a16:creationId xmlns:a16="http://schemas.microsoft.com/office/drawing/2014/main" id="{92981C98-E9E8-AAB9-2777-A382B155DC03}"/>
              </a:ext>
            </a:extLst>
          </p:cNvPr>
          <p:cNvGrpSpPr/>
          <p:nvPr/>
        </p:nvGrpSpPr>
        <p:grpSpPr>
          <a:xfrm>
            <a:off x="8394461" y="659465"/>
            <a:ext cx="215065" cy="191069"/>
            <a:chOff x="8401880" y="657705"/>
            <a:chExt cx="215065" cy="191069"/>
          </a:xfrm>
          <a:solidFill>
            <a:schemeClr val="accent3"/>
          </a:solidFill>
        </p:grpSpPr>
        <p:sp>
          <p:nvSpPr>
            <p:cNvPr id="11" name="Isosceles Triangle 10">
              <a:hlinkClick r:id="rId2" action="ppaction://hlinksldjump"/>
              <a:extLst>
                <a:ext uri="{FF2B5EF4-FFF2-40B4-BE49-F238E27FC236}">
                  <a16:creationId xmlns:a16="http://schemas.microsoft.com/office/drawing/2014/main" id="{3FD69CE6-CBBC-2F3B-2B3F-8CE7E81E267D}"/>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Isosceles Triangle 11">
              <a:hlinkClick r:id="rId2" action="ppaction://hlinksldjump"/>
              <a:extLst>
                <a:ext uri="{FF2B5EF4-FFF2-40B4-BE49-F238E27FC236}">
                  <a16:creationId xmlns:a16="http://schemas.microsoft.com/office/drawing/2014/main" id="{4BEFD717-1CF0-EC27-AA18-03A92B0794A1}"/>
                </a:ext>
              </a:extLst>
            </p:cNvPr>
            <p:cNvSpPr/>
            <p:nvPr/>
          </p:nvSpPr>
          <p:spPr>
            <a:xfrm rot="5400000">
              <a:off x="8473639"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0" name="Text Placeholder 2">
            <a:extLst>
              <a:ext uri="{FF2B5EF4-FFF2-40B4-BE49-F238E27FC236}">
                <a16:creationId xmlns:a16="http://schemas.microsoft.com/office/drawing/2014/main" id="{D7B1ECDB-0956-83AB-E462-AB30BA82AD62}"/>
              </a:ext>
            </a:extLst>
          </p:cNvPr>
          <p:cNvSpPr txBox="1">
            <a:spLocks/>
          </p:cNvSpPr>
          <p:nvPr/>
        </p:nvSpPr>
        <p:spPr>
          <a:xfrm>
            <a:off x="720000" y="1134098"/>
            <a:ext cx="7704000" cy="168467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1pPr>
            <a:lvl2pPr marL="914400" marR="0" lvl="1"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2pPr>
            <a:lvl3pPr marL="1371600" marR="0" lvl="2"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3pPr>
            <a:lvl4pPr marL="1828800" marR="0" lvl="3"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4pPr>
            <a:lvl5pPr marL="2286000" marR="0" lvl="4"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5pPr>
            <a:lvl6pPr marL="2743200" marR="0" lvl="5"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6pPr>
            <a:lvl7pPr marL="3200400" marR="0" lvl="6"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7pPr>
            <a:lvl8pPr marL="3657600" marR="0" lvl="7"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8pPr>
            <a:lvl9pPr marL="4114800" marR="0" lvl="8"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9pPr>
          </a:lstStyle>
          <a:p>
            <a:pPr marL="139700" indent="0" algn="l"/>
            <a:r>
              <a:rPr lang="en-CA" sz="1800" dirty="0"/>
              <a:t>For students finishing second year Math at UW, suppose that 22% have a math average greater than 80%, 20% have an overall average greater than 80%, 14% </a:t>
            </a:r>
            <a:r>
              <a:rPr lang="en-US" sz="1800" dirty="0"/>
              <a:t>have both a math average and STAT 230 mark greater than 80%, 13% have both an overall average and STAT 230 mark greater than 80%, 10% have all 3 of these components greater than 80%, and 67% have none of these 3 components greater than 80%. Find the probability a randomly chosen student finishing second year Math at UW has math and overall averages both greater than 80% and a STAT 230 mark less than or equal to 80%. </a:t>
            </a:r>
            <a:endParaRPr lang="en-CA" sz="1800" dirty="0"/>
          </a:p>
        </p:txBody>
      </p:sp>
    </p:spTree>
    <p:extLst>
      <p:ext uri="{BB962C8B-B14F-4D97-AF65-F5344CB8AC3E}">
        <p14:creationId xmlns:p14="http://schemas.microsoft.com/office/powerpoint/2010/main" val="828407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578F1-114A-B67A-06E5-26EF7B7C7BE6}"/>
              </a:ext>
            </a:extLst>
          </p:cNvPr>
          <p:cNvSpPr>
            <a:spLocks noGrp="1"/>
          </p:cNvSpPr>
          <p:nvPr>
            <p:ph type="title"/>
          </p:nvPr>
        </p:nvSpPr>
        <p:spPr>
          <a:solidFill>
            <a:schemeClr val="accent2"/>
          </a:solidFill>
        </p:spPr>
        <p:txBody>
          <a:bodyPr/>
          <a:lstStyle/>
          <a:p>
            <a:r>
              <a:rPr lang="en-CA" dirty="0"/>
              <a:t>Example – DML, Unison and Complement</a:t>
            </a:r>
          </a:p>
        </p:txBody>
      </p:sp>
      <p:grpSp>
        <p:nvGrpSpPr>
          <p:cNvPr id="10" name="Group 9">
            <a:extLst>
              <a:ext uri="{FF2B5EF4-FFF2-40B4-BE49-F238E27FC236}">
                <a16:creationId xmlns:a16="http://schemas.microsoft.com/office/drawing/2014/main" id="{92981C98-E9E8-AAB9-2777-A382B155DC03}"/>
              </a:ext>
            </a:extLst>
          </p:cNvPr>
          <p:cNvGrpSpPr/>
          <p:nvPr/>
        </p:nvGrpSpPr>
        <p:grpSpPr>
          <a:xfrm>
            <a:off x="8394461" y="659465"/>
            <a:ext cx="215065" cy="191069"/>
            <a:chOff x="8401880" y="657705"/>
            <a:chExt cx="215065" cy="191069"/>
          </a:xfrm>
          <a:solidFill>
            <a:schemeClr val="accent3"/>
          </a:solidFill>
        </p:grpSpPr>
        <p:sp>
          <p:nvSpPr>
            <p:cNvPr id="11" name="Isosceles Triangle 10">
              <a:hlinkClick r:id="rId2" action="ppaction://hlinksldjump"/>
              <a:extLst>
                <a:ext uri="{FF2B5EF4-FFF2-40B4-BE49-F238E27FC236}">
                  <a16:creationId xmlns:a16="http://schemas.microsoft.com/office/drawing/2014/main" id="{3FD69CE6-CBBC-2F3B-2B3F-8CE7E81E267D}"/>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Isosceles Triangle 11">
              <a:hlinkClick r:id="rId2" action="ppaction://hlinksldjump"/>
              <a:extLst>
                <a:ext uri="{FF2B5EF4-FFF2-40B4-BE49-F238E27FC236}">
                  <a16:creationId xmlns:a16="http://schemas.microsoft.com/office/drawing/2014/main" id="{4BEFD717-1CF0-EC27-AA18-03A92B0794A1}"/>
                </a:ext>
              </a:extLst>
            </p:cNvPr>
            <p:cNvSpPr/>
            <p:nvPr/>
          </p:nvSpPr>
          <p:spPr>
            <a:xfrm rot="5400000">
              <a:off x="8473639"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0" name="Text Placeholder 2">
            <a:extLst>
              <a:ext uri="{FF2B5EF4-FFF2-40B4-BE49-F238E27FC236}">
                <a16:creationId xmlns:a16="http://schemas.microsoft.com/office/drawing/2014/main" id="{D7B1ECDB-0956-83AB-E462-AB30BA82AD62}"/>
              </a:ext>
            </a:extLst>
          </p:cNvPr>
          <p:cNvSpPr txBox="1">
            <a:spLocks/>
          </p:cNvSpPr>
          <p:nvPr/>
        </p:nvSpPr>
        <p:spPr>
          <a:xfrm>
            <a:off x="720000" y="1134098"/>
            <a:ext cx="7704000" cy="168467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1pPr>
            <a:lvl2pPr marL="914400" marR="0" lvl="1"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2pPr>
            <a:lvl3pPr marL="1371600" marR="0" lvl="2"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3pPr>
            <a:lvl4pPr marL="1828800" marR="0" lvl="3"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4pPr>
            <a:lvl5pPr marL="2286000" marR="0" lvl="4"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5pPr>
            <a:lvl6pPr marL="2743200" marR="0" lvl="5"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6pPr>
            <a:lvl7pPr marL="3200400" marR="0" lvl="6"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7pPr>
            <a:lvl8pPr marL="3657600" marR="0" lvl="7"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8pPr>
            <a:lvl9pPr marL="4114800" marR="0" lvl="8"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9pPr>
          </a:lstStyle>
          <a:p>
            <a:pPr marL="139700" indent="0" algn="l">
              <a:buNone/>
            </a:pPr>
            <a:r>
              <a:rPr lang="en-CA" sz="1800" b="0" dirty="0"/>
              <a:t>For students finishing second year Math at UW, suppose that </a:t>
            </a:r>
            <a:r>
              <a:rPr lang="en-CA" sz="1800" b="0" dirty="0">
                <a:highlight>
                  <a:srgbClr val="E1DFF9"/>
                </a:highlight>
              </a:rPr>
              <a:t>22% have a math average greater than 80%</a:t>
            </a:r>
            <a:r>
              <a:rPr lang="en-CA" sz="1800" b="0" dirty="0"/>
              <a:t>, </a:t>
            </a:r>
            <a:r>
              <a:rPr lang="en-CA" sz="1800" b="0" dirty="0">
                <a:highlight>
                  <a:srgbClr val="E1DFF9"/>
                </a:highlight>
              </a:rPr>
              <a:t>20% have an overall average greater than 80%</a:t>
            </a:r>
            <a:r>
              <a:rPr lang="en-CA" sz="1800" b="0" dirty="0"/>
              <a:t>, </a:t>
            </a:r>
            <a:r>
              <a:rPr lang="en-CA" sz="1800" b="0" dirty="0">
                <a:highlight>
                  <a:srgbClr val="E1DFF9"/>
                </a:highlight>
              </a:rPr>
              <a:t>14% </a:t>
            </a:r>
            <a:r>
              <a:rPr lang="en-US" sz="1800" dirty="0">
                <a:highlight>
                  <a:srgbClr val="E1DFF9"/>
                </a:highlight>
              </a:rPr>
              <a:t>have both a math average and STAT 230 mark greater than 80%</a:t>
            </a:r>
            <a:r>
              <a:rPr lang="en-US" sz="1800" dirty="0"/>
              <a:t>, </a:t>
            </a:r>
            <a:r>
              <a:rPr lang="en-US" sz="1800" dirty="0">
                <a:highlight>
                  <a:srgbClr val="E1DFF9"/>
                </a:highlight>
              </a:rPr>
              <a:t>13% have both an overall average and STAT 230 mark greater than 80%</a:t>
            </a:r>
            <a:r>
              <a:rPr lang="en-US" sz="1800" dirty="0"/>
              <a:t>, </a:t>
            </a:r>
            <a:r>
              <a:rPr lang="en-US" sz="1800" dirty="0">
                <a:highlight>
                  <a:srgbClr val="E1DFF9"/>
                </a:highlight>
              </a:rPr>
              <a:t>10% have all 3 of these components greater than 80%</a:t>
            </a:r>
            <a:r>
              <a:rPr lang="en-US" sz="1800" dirty="0"/>
              <a:t>, and </a:t>
            </a:r>
            <a:r>
              <a:rPr lang="en-US" sz="1800" dirty="0">
                <a:highlight>
                  <a:srgbClr val="E1DFF9"/>
                </a:highlight>
              </a:rPr>
              <a:t>67% have none of these 3 components greater than 80%</a:t>
            </a:r>
            <a:r>
              <a:rPr lang="en-US" sz="1800" dirty="0"/>
              <a:t>. Find the probability a randomly chosen student finishing second year Math at UW has </a:t>
            </a:r>
            <a:r>
              <a:rPr lang="en-US" sz="1800" dirty="0">
                <a:highlight>
                  <a:srgbClr val="C0C0C0"/>
                </a:highlight>
              </a:rPr>
              <a:t>math and overall averages both greater than 80% and a STAT 230 mark less than or equal to 80%</a:t>
            </a:r>
            <a:r>
              <a:rPr lang="en-US" sz="1800" dirty="0"/>
              <a:t>. </a:t>
            </a:r>
            <a:endParaRPr lang="en-CA" sz="1800" b="0" dirty="0"/>
          </a:p>
        </p:txBody>
      </p:sp>
    </p:spTree>
    <p:extLst>
      <p:ext uri="{BB962C8B-B14F-4D97-AF65-F5344CB8AC3E}">
        <p14:creationId xmlns:p14="http://schemas.microsoft.com/office/powerpoint/2010/main" val="3961070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0F8FD-074D-1BCA-9577-26D7B7AE9318}"/>
              </a:ext>
            </a:extLst>
          </p:cNvPr>
          <p:cNvSpPr>
            <a:spLocks noGrp="1"/>
          </p:cNvSpPr>
          <p:nvPr>
            <p:ph type="title"/>
          </p:nvPr>
        </p:nvSpPr>
        <p:spPr>
          <a:solidFill>
            <a:schemeClr val="accent2"/>
          </a:solidFill>
        </p:spPr>
        <p:txBody>
          <a:bodyPr/>
          <a:lstStyle/>
          <a:p>
            <a:r>
              <a:rPr lang="en-CA" dirty="0"/>
              <a:t>Example – DML, Unison and Complement</a:t>
            </a:r>
          </a:p>
        </p:txBody>
      </p:sp>
      <mc:AlternateContent xmlns:mc="http://schemas.openxmlformats.org/markup-compatibility/2006" xmlns:a14="http://schemas.microsoft.com/office/drawing/2010/main">
        <mc:Choice Requires="a14">
          <p:sp>
            <p:nvSpPr>
              <p:cNvPr id="9" name="Text Placeholder 2">
                <a:extLst>
                  <a:ext uri="{FF2B5EF4-FFF2-40B4-BE49-F238E27FC236}">
                    <a16:creationId xmlns:a16="http://schemas.microsoft.com/office/drawing/2014/main" id="{62CF08D6-C302-0AC1-8E63-0D9609724D3B}"/>
                  </a:ext>
                </a:extLst>
              </p:cNvPr>
              <p:cNvSpPr txBox="1">
                <a:spLocks/>
              </p:cNvSpPr>
              <p:nvPr/>
            </p:nvSpPr>
            <p:spPr>
              <a:xfrm>
                <a:off x="720000" y="1134098"/>
                <a:ext cx="7704000" cy="29319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1pPr>
                <a:lvl2pPr marL="914400" marR="0" lvl="1"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2pPr>
                <a:lvl3pPr marL="1371600" marR="0" lvl="2"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3pPr>
                <a:lvl4pPr marL="1828800" marR="0" lvl="3"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4pPr>
                <a:lvl5pPr marL="2286000" marR="0" lvl="4"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5pPr>
                <a:lvl6pPr marL="2743200" marR="0" lvl="5"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6pPr>
                <a:lvl7pPr marL="3200400" marR="0" lvl="6"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7pPr>
                <a:lvl8pPr marL="3657600" marR="0" lvl="7"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8pPr>
                <a:lvl9pPr marL="4114800" marR="0" lvl="8"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9pPr>
              </a:lstStyle>
              <a:p>
                <a:pPr marL="139700" indent="0" algn="l"/>
                <a:r>
                  <a:rPr lang="en-CA" sz="1800" dirty="0">
                    <a:solidFill>
                      <a:schemeClr val="accent2">
                        <a:lumMod val="50000"/>
                      </a:schemeClr>
                    </a:solidFill>
                  </a:rPr>
                  <a:t>Given</a:t>
                </a:r>
                <a:r>
                  <a:rPr lang="en-CA" sz="1800" dirty="0"/>
                  <a:t>: </a:t>
                </a:r>
              </a:p>
              <a:p>
                <a:pPr marL="139700" indent="0" algn="l"/>
                <a:endParaRPr lang="en-CA" sz="1800" dirty="0"/>
              </a:p>
              <a:p>
                <a:pPr marL="139700" indent="0" algn="l"/>
                <a:endParaRPr lang="en-CA" sz="1800" dirty="0"/>
              </a:p>
              <a:p>
                <a:pPr marL="139700" indent="0" algn="l"/>
                <a:endParaRPr lang="en-CA" sz="1800" dirty="0"/>
              </a:p>
              <a:p>
                <a:pPr marL="139700" indent="0" algn="l"/>
                <a:r>
                  <a:rPr lang="en-CA" sz="1800" dirty="0">
                    <a:solidFill>
                      <a:schemeClr val="accent2">
                        <a:lumMod val="50000"/>
                      </a:schemeClr>
                    </a:solidFill>
                  </a:rPr>
                  <a:t>How should we start solving this problem</a:t>
                </a:r>
                <a:r>
                  <a:rPr lang="en-CA" sz="1800" dirty="0"/>
                  <a:t>?</a:t>
                </a:r>
              </a:p>
              <a:p>
                <a:pPr marL="139700" indent="0" algn="l"/>
                <a14:m>
                  <m:oMath xmlns:m="http://schemas.openxmlformats.org/officeDocument/2006/math">
                    <m:r>
                      <a:rPr lang="en-CA" sz="1600" i="1" smtClean="0">
                        <a:latin typeface="Cambria Math" panose="02040503050406030204" pitchFamily="18" charset="0"/>
                      </a:rPr>
                      <m:t>𝑃</m:t>
                    </m:r>
                    <m:d>
                      <m:dPr>
                        <m:ctrlPr>
                          <a:rPr lang="en-CA" sz="1600" i="1">
                            <a:latin typeface="Cambria Math" panose="02040503050406030204" pitchFamily="18" charset="0"/>
                          </a:rPr>
                        </m:ctrlPr>
                      </m:dPr>
                      <m:e>
                        <m:r>
                          <a:rPr lang="en-CA" sz="1600" i="1">
                            <a:latin typeface="Cambria Math" panose="02040503050406030204" pitchFamily="18" charset="0"/>
                          </a:rPr>
                          <m:t>𝐴</m:t>
                        </m:r>
                        <m:r>
                          <a:rPr lang="en-CA" sz="1600" i="1">
                            <a:latin typeface="Cambria Math" panose="02040503050406030204" pitchFamily="18" charset="0"/>
                          </a:rPr>
                          <m:t>∪</m:t>
                        </m:r>
                        <m:r>
                          <a:rPr lang="en-CA" sz="1600" i="1">
                            <a:latin typeface="Cambria Math" panose="02040503050406030204" pitchFamily="18" charset="0"/>
                          </a:rPr>
                          <m:t>𝐵</m:t>
                        </m:r>
                        <m:r>
                          <a:rPr lang="en-CA" sz="1600" i="1">
                            <a:latin typeface="Cambria Math" panose="02040503050406030204" pitchFamily="18" charset="0"/>
                          </a:rPr>
                          <m:t>∪</m:t>
                        </m:r>
                        <m:r>
                          <a:rPr lang="en-CA" sz="1600" i="1">
                            <a:latin typeface="Cambria Math" panose="02040503050406030204" pitchFamily="18" charset="0"/>
                          </a:rPr>
                          <m:t>𝐶</m:t>
                        </m:r>
                      </m:e>
                    </m:d>
                    <m:r>
                      <a:rPr lang="en-CA" sz="1600" i="1">
                        <a:latin typeface="Cambria Math" panose="02040503050406030204" pitchFamily="18" charset="0"/>
                      </a:rPr>
                      <m:t>=</m:t>
                    </m:r>
                    <m:r>
                      <a:rPr lang="en-CA" sz="1600" i="1">
                        <a:latin typeface="Cambria Math" panose="02040503050406030204" pitchFamily="18" charset="0"/>
                      </a:rPr>
                      <m:t>𝑃</m:t>
                    </m:r>
                    <m:d>
                      <m:dPr>
                        <m:ctrlPr>
                          <a:rPr lang="en-CA" sz="1600" i="1">
                            <a:latin typeface="Cambria Math" panose="02040503050406030204" pitchFamily="18" charset="0"/>
                          </a:rPr>
                        </m:ctrlPr>
                      </m:dPr>
                      <m:e>
                        <m:r>
                          <a:rPr lang="en-CA" sz="1600" i="1">
                            <a:latin typeface="Cambria Math" panose="02040503050406030204" pitchFamily="18" charset="0"/>
                          </a:rPr>
                          <m:t>𝐴</m:t>
                        </m:r>
                      </m:e>
                    </m:d>
                    <m:r>
                      <a:rPr lang="en-CA" sz="1600" i="1">
                        <a:latin typeface="Cambria Math" panose="02040503050406030204" pitchFamily="18" charset="0"/>
                      </a:rPr>
                      <m:t>+</m:t>
                    </m:r>
                    <m:r>
                      <a:rPr lang="en-CA" sz="1600" i="1">
                        <a:latin typeface="Cambria Math" panose="02040503050406030204" pitchFamily="18" charset="0"/>
                      </a:rPr>
                      <m:t>𝑃</m:t>
                    </m:r>
                    <m:d>
                      <m:dPr>
                        <m:ctrlPr>
                          <a:rPr lang="en-CA" sz="1600" i="1">
                            <a:latin typeface="Cambria Math" panose="02040503050406030204" pitchFamily="18" charset="0"/>
                          </a:rPr>
                        </m:ctrlPr>
                      </m:dPr>
                      <m:e>
                        <m:r>
                          <a:rPr lang="en-CA" sz="1600" i="1">
                            <a:latin typeface="Cambria Math" panose="02040503050406030204" pitchFamily="18" charset="0"/>
                          </a:rPr>
                          <m:t>𝐵</m:t>
                        </m:r>
                      </m:e>
                    </m:d>
                    <m:r>
                      <a:rPr lang="en-CA" sz="1600" i="1">
                        <a:latin typeface="Cambria Math" panose="02040503050406030204" pitchFamily="18" charset="0"/>
                      </a:rPr>
                      <m:t>+</m:t>
                    </m:r>
                    <m:r>
                      <a:rPr lang="en-CA" sz="1600" i="1">
                        <a:latin typeface="Cambria Math" panose="02040503050406030204" pitchFamily="18" charset="0"/>
                      </a:rPr>
                      <m:t>𝑃</m:t>
                    </m:r>
                    <m:d>
                      <m:dPr>
                        <m:ctrlPr>
                          <a:rPr lang="en-CA" sz="1600" i="1">
                            <a:latin typeface="Cambria Math" panose="02040503050406030204" pitchFamily="18" charset="0"/>
                          </a:rPr>
                        </m:ctrlPr>
                      </m:dPr>
                      <m:e>
                        <m:r>
                          <a:rPr lang="en-CA" sz="1600" i="1">
                            <a:latin typeface="Cambria Math" panose="02040503050406030204" pitchFamily="18" charset="0"/>
                          </a:rPr>
                          <m:t>𝐶</m:t>
                        </m:r>
                      </m:e>
                    </m:d>
                    <m:r>
                      <a:rPr lang="en-CA" sz="1600" i="1">
                        <a:latin typeface="Cambria Math" panose="02040503050406030204" pitchFamily="18" charset="0"/>
                      </a:rPr>
                      <m:t>−</m:t>
                    </m:r>
                    <m:d>
                      <m:dPr>
                        <m:ctrlPr>
                          <a:rPr lang="en-CA" sz="1600" i="1">
                            <a:latin typeface="Cambria Math" panose="02040503050406030204" pitchFamily="18" charset="0"/>
                          </a:rPr>
                        </m:ctrlPr>
                      </m:dPr>
                      <m:e>
                        <m:r>
                          <a:rPr lang="en-CA" sz="1600" i="1">
                            <a:latin typeface="Cambria Math" panose="02040503050406030204" pitchFamily="18" charset="0"/>
                          </a:rPr>
                          <m:t>𝑃</m:t>
                        </m:r>
                        <m:d>
                          <m:dPr>
                            <m:ctrlPr>
                              <a:rPr lang="en-CA" sz="1600" i="1">
                                <a:latin typeface="Cambria Math" panose="02040503050406030204" pitchFamily="18" charset="0"/>
                              </a:rPr>
                            </m:ctrlPr>
                          </m:dPr>
                          <m:e>
                            <m:r>
                              <a:rPr lang="en-CA" sz="1600" i="1">
                                <a:latin typeface="Cambria Math" panose="02040503050406030204" pitchFamily="18" charset="0"/>
                              </a:rPr>
                              <m:t>𝐴𝐵</m:t>
                            </m:r>
                          </m:e>
                        </m:d>
                        <m:r>
                          <a:rPr lang="en-CA" sz="1600" i="1">
                            <a:latin typeface="Cambria Math" panose="02040503050406030204" pitchFamily="18" charset="0"/>
                          </a:rPr>
                          <m:t>+</m:t>
                        </m:r>
                        <m:r>
                          <a:rPr lang="en-CA" sz="1600" i="1">
                            <a:latin typeface="Cambria Math" panose="02040503050406030204" pitchFamily="18" charset="0"/>
                          </a:rPr>
                          <m:t>𝑃</m:t>
                        </m:r>
                        <m:d>
                          <m:dPr>
                            <m:ctrlPr>
                              <a:rPr lang="en-CA" sz="1600" i="1">
                                <a:latin typeface="Cambria Math" panose="02040503050406030204" pitchFamily="18" charset="0"/>
                              </a:rPr>
                            </m:ctrlPr>
                          </m:dPr>
                          <m:e>
                            <m:r>
                              <a:rPr lang="en-CA" sz="1600" i="1">
                                <a:latin typeface="Cambria Math" panose="02040503050406030204" pitchFamily="18" charset="0"/>
                              </a:rPr>
                              <m:t>𝐴𝐶</m:t>
                            </m:r>
                          </m:e>
                        </m:d>
                        <m:r>
                          <a:rPr lang="en-CA" sz="1600" i="1">
                            <a:latin typeface="Cambria Math" panose="02040503050406030204" pitchFamily="18" charset="0"/>
                          </a:rPr>
                          <m:t>+</m:t>
                        </m:r>
                        <m:r>
                          <a:rPr lang="en-CA" sz="1600" i="1">
                            <a:latin typeface="Cambria Math" panose="02040503050406030204" pitchFamily="18" charset="0"/>
                          </a:rPr>
                          <m:t>𝑃</m:t>
                        </m:r>
                        <m:d>
                          <m:dPr>
                            <m:ctrlPr>
                              <a:rPr lang="en-CA" sz="1600" i="1">
                                <a:latin typeface="Cambria Math" panose="02040503050406030204" pitchFamily="18" charset="0"/>
                              </a:rPr>
                            </m:ctrlPr>
                          </m:dPr>
                          <m:e>
                            <m:r>
                              <a:rPr lang="en-CA" sz="1600" i="1">
                                <a:latin typeface="Cambria Math" panose="02040503050406030204" pitchFamily="18" charset="0"/>
                              </a:rPr>
                              <m:t>𝐵𝐶</m:t>
                            </m:r>
                          </m:e>
                        </m:d>
                      </m:e>
                    </m:d>
                    <m:r>
                      <a:rPr lang="en-CA" sz="1600" i="1">
                        <a:latin typeface="Cambria Math" panose="02040503050406030204" pitchFamily="18" charset="0"/>
                      </a:rPr>
                      <m:t>+</m:t>
                    </m:r>
                    <m:r>
                      <a:rPr lang="en-CA" sz="1600" i="1">
                        <a:latin typeface="Cambria Math" panose="02040503050406030204" pitchFamily="18" charset="0"/>
                      </a:rPr>
                      <m:t>𝑃</m:t>
                    </m:r>
                    <m:r>
                      <a:rPr lang="en-CA" sz="1600" i="1">
                        <a:latin typeface="Cambria Math" panose="02040503050406030204" pitchFamily="18" charset="0"/>
                      </a:rPr>
                      <m:t>(</m:t>
                    </m:r>
                    <m:r>
                      <a:rPr lang="en-CA" sz="1600" i="1">
                        <a:latin typeface="Cambria Math" panose="02040503050406030204" pitchFamily="18" charset="0"/>
                      </a:rPr>
                      <m:t>𝐴𝐵𝐶</m:t>
                    </m:r>
                    <m:r>
                      <a:rPr lang="en-CA" sz="1600" i="1">
                        <a:latin typeface="Cambria Math" panose="02040503050406030204" pitchFamily="18" charset="0"/>
                      </a:rPr>
                      <m:t>)</m:t>
                    </m:r>
                  </m:oMath>
                </a14:m>
                <a:r>
                  <a:rPr lang="en-US" sz="1600" dirty="0"/>
                  <a:t> </a:t>
                </a:r>
              </a:p>
              <a:p>
                <a:pPr marL="139700" indent="0" algn="l"/>
                <a:endParaRPr lang="en-US" sz="1600" dirty="0"/>
              </a:p>
            </p:txBody>
          </p:sp>
        </mc:Choice>
        <mc:Fallback xmlns="">
          <p:sp>
            <p:nvSpPr>
              <p:cNvPr id="9" name="Text Placeholder 2">
                <a:extLst>
                  <a:ext uri="{FF2B5EF4-FFF2-40B4-BE49-F238E27FC236}">
                    <a16:creationId xmlns:a16="http://schemas.microsoft.com/office/drawing/2014/main" id="{62CF08D6-C302-0AC1-8E63-0D9609724D3B}"/>
                  </a:ext>
                </a:extLst>
              </p:cNvPr>
              <p:cNvSpPr txBox="1">
                <a:spLocks noRot="1" noChangeAspect="1" noMove="1" noResize="1" noEditPoints="1" noAdjustHandles="1" noChangeArrowheads="1" noChangeShapeType="1" noTextEdit="1"/>
              </p:cNvSpPr>
              <p:nvPr/>
            </p:nvSpPr>
            <p:spPr>
              <a:xfrm>
                <a:off x="720000" y="1134098"/>
                <a:ext cx="7704000" cy="2931934"/>
              </a:xfrm>
              <a:prstGeom prst="rect">
                <a:avLst/>
              </a:prstGeom>
              <a:blipFill>
                <a:blip r:embed="rId2"/>
                <a:stretch>
                  <a:fillRect/>
                </a:stretch>
              </a:blipFill>
              <a:ln>
                <a:no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8307839-3BEF-B6CD-3D24-C7EFC09CBEE1}"/>
                  </a:ext>
                </a:extLst>
              </p:cNvPr>
              <p:cNvSpPr txBox="1"/>
              <p:nvPr/>
            </p:nvSpPr>
            <p:spPr>
              <a:xfrm>
                <a:off x="720000" y="1474470"/>
                <a:ext cx="2833968" cy="830997"/>
              </a:xfrm>
              <a:prstGeom prst="rect">
                <a:avLst/>
              </a:prstGeom>
              <a:noFill/>
            </p:spPr>
            <p:txBody>
              <a:bodyPr wrap="square">
                <a:spAutoFit/>
              </a:bodyPr>
              <a:lstStyle/>
              <a:p>
                <a:pPr marL="139700" indent="0">
                  <a:buNone/>
                </a:pPr>
                <a14:m>
                  <m:oMath xmlns:m="http://schemas.openxmlformats.org/officeDocument/2006/math">
                    <m:r>
                      <a:rPr lang="en-CA" sz="1600" b="0" i="1" smtClean="0">
                        <a:solidFill>
                          <a:schemeClr val="accent3"/>
                        </a:solidFill>
                        <a:latin typeface="Cambria Math" panose="02040503050406030204" pitchFamily="18" charset="0"/>
                        <a:cs typeface="Fredoka" panose="020B0604020202020204" charset="-79"/>
                      </a:rPr>
                      <m:t>𝐴</m:t>
                    </m:r>
                  </m:oMath>
                </a14:m>
                <a:r>
                  <a:rPr lang="en-CA" sz="1600" dirty="0">
                    <a:solidFill>
                      <a:schemeClr val="accent3"/>
                    </a:solidFill>
                    <a:latin typeface="Fredoka" panose="020B0604020202020204" charset="-79"/>
                    <a:cs typeface="Fredoka" panose="020B0604020202020204" charset="-79"/>
                  </a:rPr>
                  <a:t> – Math average &gt; 80%</a:t>
                </a:r>
              </a:p>
              <a:p>
                <a:pPr marL="139700" indent="0">
                  <a:buNone/>
                </a:pPr>
                <a14:m>
                  <m:oMath xmlns:m="http://schemas.openxmlformats.org/officeDocument/2006/math">
                    <m:r>
                      <a:rPr lang="en-CA" sz="1600" b="0" i="1" smtClean="0">
                        <a:solidFill>
                          <a:schemeClr val="accent3"/>
                        </a:solidFill>
                        <a:latin typeface="Cambria Math" panose="02040503050406030204" pitchFamily="18" charset="0"/>
                        <a:cs typeface="Fredoka" panose="020B0604020202020204" charset="-79"/>
                      </a:rPr>
                      <m:t>𝐵</m:t>
                    </m:r>
                  </m:oMath>
                </a14:m>
                <a:r>
                  <a:rPr lang="en-CA" sz="1600" dirty="0">
                    <a:solidFill>
                      <a:schemeClr val="accent3"/>
                    </a:solidFill>
                    <a:latin typeface="Fredoka" panose="020B0604020202020204" charset="-79"/>
                    <a:cs typeface="Fredoka" panose="020B0604020202020204" charset="-79"/>
                  </a:rPr>
                  <a:t> – STAT 230 grade &gt; 80%</a:t>
                </a:r>
              </a:p>
              <a:p>
                <a:pPr marL="139700"/>
                <a14:m>
                  <m:oMath xmlns:m="http://schemas.openxmlformats.org/officeDocument/2006/math">
                    <m:r>
                      <a:rPr lang="en-CA" sz="1600" b="0" i="1" smtClean="0">
                        <a:solidFill>
                          <a:schemeClr val="accent3"/>
                        </a:solidFill>
                        <a:latin typeface="Cambria Math" panose="02040503050406030204" pitchFamily="18" charset="0"/>
                        <a:cs typeface="Fredoka" panose="020B0604020202020204" charset="-79"/>
                      </a:rPr>
                      <m:t>𝐶</m:t>
                    </m:r>
                  </m:oMath>
                </a14:m>
                <a:r>
                  <a:rPr lang="en-CA" sz="1600" dirty="0">
                    <a:solidFill>
                      <a:schemeClr val="accent3"/>
                    </a:solidFill>
                    <a:latin typeface="Fredoka" panose="020B0604020202020204" charset="-79"/>
                    <a:cs typeface="Fredoka" panose="020B0604020202020204" charset="-79"/>
                  </a:rPr>
                  <a:t> – Overall average &gt; 80%</a:t>
                </a:r>
              </a:p>
            </p:txBody>
          </p:sp>
        </mc:Choice>
        <mc:Fallback xmlns="">
          <p:sp>
            <p:nvSpPr>
              <p:cNvPr id="10" name="TextBox 9">
                <a:extLst>
                  <a:ext uri="{FF2B5EF4-FFF2-40B4-BE49-F238E27FC236}">
                    <a16:creationId xmlns:a16="http://schemas.microsoft.com/office/drawing/2014/main" id="{98307839-3BEF-B6CD-3D24-C7EFC09CBEE1}"/>
                  </a:ext>
                </a:extLst>
              </p:cNvPr>
              <p:cNvSpPr txBox="1">
                <a:spLocks noRot="1" noChangeAspect="1" noMove="1" noResize="1" noEditPoints="1" noAdjustHandles="1" noChangeArrowheads="1" noChangeShapeType="1" noTextEdit="1"/>
              </p:cNvSpPr>
              <p:nvPr/>
            </p:nvSpPr>
            <p:spPr>
              <a:xfrm>
                <a:off x="720000" y="1474470"/>
                <a:ext cx="2833968" cy="830997"/>
              </a:xfrm>
              <a:prstGeom prst="rect">
                <a:avLst/>
              </a:prstGeom>
              <a:blipFill>
                <a:blip r:embed="rId3"/>
                <a:stretch>
                  <a:fillRect t="-2206" r="-430" b="-882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E29DB21-F431-82A2-E51B-14E5DB932D33}"/>
                  </a:ext>
                </a:extLst>
              </p:cNvPr>
              <p:cNvSpPr txBox="1"/>
              <p:nvPr/>
            </p:nvSpPr>
            <p:spPr>
              <a:xfrm>
                <a:off x="3572256" y="1474469"/>
                <a:ext cx="2833968" cy="830997"/>
              </a:xfrm>
              <a:prstGeom prst="rect">
                <a:avLst/>
              </a:prstGeom>
              <a:noFill/>
            </p:spPr>
            <p:txBody>
              <a:bodyPr wrap="square">
                <a:spAutoFit/>
              </a:bodyPr>
              <a:lstStyle/>
              <a:p>
                <a:pPr marL="139700" indent="0">
                  <a:buNone/>
                </a:pPr>
                <a14:m>
                  <m:oMath xmlns:m="http://schemas.openxmlformats.org/officeDocument/2006/math">
                    <m:r>
                      <a:rPr lang="en-CA" sz="1600" b="0" i="1" smtClean="0">
                        <a:solidFill>
                          <a:schemeClr val="accent3"/>
                        </a:solidFill>
                        <a:latin typeface="Cambria Math" panose="02040503050406030204" pitchFamily="18" charset="0"/>
                        <a:cs typeface="Fredoka" panose="020B0604020202020204" charset="-79"/>
                      </a:rPr>
                      <m:t>𝑃</m:t>
                    </m:r>
                    <m:d>
                      <m:dPr>
                        <m:ctrlPr>
                          <a:rPr lang="en-CA" sz="1600" b="0" i="1" smtClean="0">
                            <a:solidFill>
                              <a:schemeClr val="accent3"/>
                            </a:solidFill>
                            <a:latin typeface="Cambria Math" panose="02040503050406030204" pitchFamily="18" charset="0"/>
                            <a:cs typeface="Fredoka" panose="020B0604020202020204" charset="-79"/>
                          </a:rPr>
                        </m:ctrlPr>
                      </m:dPr>
                      <m:e>
                        <m:r>
                          <a:rPr lang="en-CA" sz="1600" b="0" i="1" smtClean="0">
                            <a:solidFill>
                              <a:schemeClr val="accent3"/>
                            </a:solidFill>
                            <a:latin typeface="Cambria Math" panose="02040503050406030204" pitchFamily="18" charset="0"/>
                            <a:cs typeface="Fredoka" panose="020B0604020202020204" charset="-79"/>
                          </a:rPr>
                          <m:t>𝐴</m:t>
                        </m:r>
                      </m:e>
                    </m:d>
                    <m:r>
                      <a:rPr lang="en-CA" sz="1600" b="0" i="1" smtClean="0">
                        <a:solidFill>
                          <a:schemeClr val="accent3"/>
                        </a:solidFill>
                        <a:latin typeface="Cambria Math" panose="02040503050406030204" pitchFamily="18" charset="0"/>
                        <a:cs typeface="Fredoka" panose="020B0604020202020204" charset="-79"/>
                      </a:rPr>
                      <m:t>=0.22</m:t>
                    </m:r>
                  </m:oMath>
                </a14:m>
                <a:r>
                  <a:rPr lang="en-CA" sz="1600" dirty="0">
                    <a:solidFill>
                      <a:schemeClr val="accent3"/>
                    </a:solidFill>
                    <a:latin typeface="Fredoka" panose="020B0604020202020204" charset="-79"/>
                    <a:cs typeface="Fredoka" panose="020B0604020202020204" charset="-79"/>
                  </a:rPr>
                  <a:t> </a:t>
                </a:r>
              </a:p>
              <a:p>
                <a:pPr marL="139700" indent="0">
                  <a:buNone/>
                </a:pPr>
                <a14:m>
                  <m:oMath xmlns:m="http://schemas.openxmlformats.org/officeDocument/2006/math">
                    <m:r>
                      <a:rPr lang="en-CA" sz="1600" b="0" i="1" smtClean="0">
                        <a:solidFill>
                          <a:schemeClr val="accent3"/>
                        </a:solidFill>
                        <a:latin typeface="Cambria Math" panose="02040503050406030204" pitchFamily="18" charset="0"/>
                        <a:cs typeface="Fredoka" panose="020B0604020202020204" charset="-79"/>
                      </a:rPr>
                      <m:t>𝑃</m:t>
                    </m:r>
                    <m:d>
                      <m:dPr>
                        <m:ctrlPr>
                          <a:rPr lang="en-CA" sz="1600" b="0" i="1" smtClean="0">
                            <a:solidFill>
                              <a:schemeClr val="accent3"/>
                            </a:solidFill>
                            <a:latin typeface="Cambria Math" panose="02040503050406030204" pitchFamily="18" charset="0"/>
                            <a:cs typeface="Fredoka" panose="020B0604020202020204" charset="-79"/>
                          </a:rPr>
                        </m:ctrlPr>
                      </m:dPr>
                      <m:e>
                        <m:r>
                          <a:rPr lang="en-CA" sz="1600" b="0" i="1" smtClean="0">
                            <a:solidFill>
                              <a:schemeClr val="accent3"/>
                            </a:solidFill>
                            <a:latin typeface="Cambria Math" panose="02040503050406030204" pitchFamily="18" charset="0"/>
                            <a:cs typeface="Fredoka" panose="020B0604020202020204" charset="-79"/>
                          </a:rPr>
                          <m:t>𝐵</m:t>
                        </m:r>
                      </m:e>
                    </m:d>
                    <m:r>
                      <a:rPr lang="en-CA" sz="1600" b="0" i="1" smtClean="0">
                        <a:solidFill>
                          <a:schemeClr val="accent3"/>
                        </a:solidFill>
                        <a:latin typeface="Cambria Math" panose="02040503050406030204" pitchFamily="18" charset="0"/>
                        <a:cs typeface="Fredoka" panose="020B0604020202020204" charset="-79"/>
                      </a:rPr>
                      <m:t>=0.24</m:t>
                    </m:r>
                  </m:oMath>
                </a14:m>
                <a:r>
                  <a:rPr lang="en-CA" sz="1600" dirty="0">
                    <a:solidFill>
                      <a:schemeClr val="accent3"/>
                    </a:solidFill>
                    <a:latin typeface="Fredoka" panose="020B0604020202020204" charset="-79"/>
                    <a:cs typeface="Fredoka" panose="020B0604020202020204" charset="-79"/>
                  </a:rPr>
                  <a:t> </a:t>
                </a:r>
              </a:p>
              <a:p>
                <a:pPr marL="139700"/>
                <a14:m>
                  <m:oMath xmlns:m="http://schemas.openxmlformats.org/officeDocument/2006/math">
                    <m:r>
                      <a:rPr lang="en-CA" sz="1600" b="0" i="1" smtClean="0">
                        <a:solidFill>
                          <a:schemeClr val="accent3"/>
                        </a:solidFill>
                        <a:latin typeface="Cambria Math" panose="02040503050406030204" pitchFamily="18" charset="0"/>
                        <a:cs typeface="Fredoka" panose="020B0604020202020204" charset="-79"/>
                      </a:rPr>
                      <m:t>𝑃</m:t>
                    </m:r>
                    <m:d>
                      <m:dPr>
                        <m:ctrlPr>
                          <a:rPr lang="en-CA" sz="1600" b="0" i="1" smtClean="0">
                            <a:solidFill>
                              <a:schemeClr val="accent3"/>
                            </a:solidFill>
                            <a:latin typeface="Cambria Math" panose="02040503050406030204" pitchFamily="18" charset="0"/>
                            <a:cs typeface="Fredoka" panose="020B0604020202020204" charset="-79"/>
                          </a:rPr>
                        </m:ctrlPr>
                      </m:dPr>
                      <m:e>
                        <m:r>
                          <a:rPr lang="en-CA" sz="1600" b="0" i="1" smtClean="0">
                            <a:solidFill>
                              <a:schemeClr val="accent3"/>
                            </a:solidFill>
                            <a:latin typeface="Cambria Math" panose="02040503050406030204" pitchFamily="18" charset="0"/>
                            <a:cs typeface="Fredoka" panose="020B0604020202020204" charset="-79"/>
                          </a:rPr>
                          <m:t>𝐶</m:t>
                        </m:r>
                      </m:e>
                    </m:d>
                    <m:r>
                      <a:rPr lang="en-CA" sz="1600" b="0" i="1" smtClean="0">
                        <a:solidFill>
                          <a:schemeClr val="accent3"/>
                        </a:solidFill>
                        <a:latin typeface="Cambria Math" panose="02040503050406030204" pitchFamily="18" charset="0"/>
                        <a:cs typeface="Fredoka" panose="020B0604020202020204" charset="-79"/>
                      </a:rPr>
                      <m:t>=0.2</m:t>
                    </m:r>
                  </m:oMath>
                </a14:m>
                <a:r>
                  <a:rPr lang="en-CA" sz="1600" dirty="0">
                    <a:solidFill>
                      <a:schemeClr val="accent3"/>
                    </a:solidFill>
                    <a:latin typeface="Fredoka" panose="020B0604020202020204" charset="-79"/>
                    <a:cs typeface="Fredoka" panose="020B0604020202020204" charset="-79"/>
                  </a:rPr>
                  <a:t> </a:t>
                </a:r>
              </a:p>
            </p:txBody>
          </p:sp>
        </mc:Choice>
        <mc:Fallback xmlns="">
          <p:sp>
            <p:nvSpPr>
              <p:cNvPr id="12" name="TextBox 11">
                <a:extLst>
                  <a:ext uri="{FF2B5EF4-FFF2-40B4-BE49-F238E27FC236}">
                    <a16:creationId xmlns:a16="http://schemas.microsoft.com/office/drawing/2014/main" id="{DE29DB21-F431-82A2-E51B-14E5DB932D33}"/>
                  </a:ext>
                </a:extLst>
              </p:cNvPr>
              <p:cNvSpPr txBox="1">
                <a:spLocks noRot="1" noChangeAspect="1" noMove="1" noResize="1" noEditPoints="1" noAdjustHandles="1" noChangeArrowheads="1" noChangeShapeType="1" noTextEdit="1"/>
              </p:cNvSpPr>
              <p:nvPr/>
            </p:nvSpPr>
            <p:spPr>
              <a:xfrm>
                <a:off x="3572256" y="1474469"/>
                <a:ext cx="2833968" cy="830997"/>
              </a:xfrm>
              <a:prstGeom prst="rect">
                <a:avLst/>
              </a:prstGeom>
              <a:blipFill>
                <a:blip r:embed="rId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7068980-51DA-54B2-5B73-4FA7224475FE}"/>
                  </a:ext>
                </a:extLst>
              </p:cNvPr>
              <p:cNvSpPr txBox="1"/>
              <p:nvPr/>
            </p:nvSpPr>
            <p:spPr>
              <a:xfrm>
                <a:off x="5007528" y="1474469"/>
                <a:ext cx="2833968" cy="830997"/>
              </a:xfrm>
              <a:prstGeom prst="rect">
                <a:avLst/>
              </a:prstGeom>
              <a:noFill/>
            </p:spPr>
            <p:txBody>
              <a:bodyPr wrap="square">
                <a:spAutoFit/>
              </a:bodyPr>
              <a:lstStyle/>
              <a:p>
                <a:pPr marL="139700" indent="0">
                  <a:buNone/>
                </a:pPr>
                <a14:m>
                  <m:oMath xmlns:m="http://schemas.openxmlformats.org/officeDocument/2006/math">
                    <m:r>
                      <a:rPr lang="en-CA" sz="1600" b="0" i="1" smtClean="0">
                        <a:solidFill>
                          <a:schemeClr val="accent3"/>
                        </a:solidFill>
                        <a:latin typeface="Cambria Math" panose="02040503050406030204" pitchFamily="18" charset="0"/>
                        <a:cs typeface="Fredoka" panose="020B0604020202020204" charset="-79"/>
                      </a:rPr>
                      <m:t>𝑃</m:t>
                    </m:r>
                    <m:d>
                      <m:dPr>
                        <m:ctrlPr>
                          <a:rPr lang="en-CA" sz="1600" b="0" i="1" smtClean="0">
                            <a:solidFill>
                              <a:schemeClr val="accent3"/>
                            </a:solidFill>
                            <a:latin typeface="Cambria Math" panose="02040503050406030204" pitchFamily="18" charset="0"/>
                            <a:cs typeface="Fredoka" panose="020B0604020202020204" charset="-79"/>
                          </a:rPr>
                        </m:ctrlPr>
                      </m:dPr>
                      <m:e>
                        <m:r>
                          <a:rPr lang="en-CA" sz="1600" b="0" i="1" smtClean="0">
                            <a:solidFill>
                              <a:schemeClr val="accent3"/>
                            </a:solidFill>
                            <a:latin typeface="Cambria Math" panose="02040503050406030204" pitchFamily="18" charset="0"/>
                            <a:cs typeface="Fredoka" panose="020B0604020202020204" charset="-79"/>
                          </a:rPr>
                          <m:t>𝐴𝐵</m:t>
                        </m:r>
                      </m:e>
                    </m:d>
                    <m:r>
                      <a:rPr lang="en-CA" sz="1600" b="0" i="1" smtClean="0">
                        <a:solidFill>
                          <a:schemeClr val="accent3"/>
                        </a:solidFill>
                        <a:latin typeface="Cambria Math" panose="02040503050406030204" pitchFamily="18" charset="0"/>
                        <a:cs typeface="Fredoka" panose="020B0604020202020204" charset="-79"/>
                      </a:rPr>
                      <m:t>=0.14</m:t>
                    </m:r>
                  </m:oMath>
                </a14:m>
                <a:r>
                  <a:rPr lang="en-CA" sz="1600" dirty="0">
                    <a:solidFill>
                      <a:schemeClr val="accent3"/>
                    </a:solidFill>
                    <a:latin typeface="Fredoka" panose="020B0604020202020204" charset="-79"/>
                    <a:cs typeface="Fredoka" panose="020B0604020202020204" charset="-79"/>
                  </a:rPr>
                  <a:t> </a:t>
                </a:r>
              </a:p>
              <a:p>
                <a:pPr marL="139700" indent="0">
                  <a:buNone/>
                </a:pPr>
                <a14:m>
                  <m:oMath xmlns:m="http://schemas.openxmlformats.org/officeDocument/2006/math">
                    <m:r>
                      <a:rPr lang="en-CA" sz="1600" b="0" i="1" smtClean="0">
                        <a:solidFill>
                          <a:schemeClr val="accent3"/>
                        </a:solidFill>
                        <a:latin typeface="Cambria Math" panose="02040503050406030204" pitchFamily="18" charset="0"/>
                        <a:cs typeface="Fredoka" panose="020B0604020202020204" charset="-79"/>
                      </a:rPr>
                      <m:t>𝑃</m:t>
                    </m:r>
                    <m:d>
                      <m:dPr>
                        <m:ctrlPr>
                          <a:rPr lang="en-CA" sz="1600" b="0" i="1" smtClean="0">
                            <a:solidFill>
                              <a:schemeClr val="accent3"/>
                            </a:solidFill>
                            <a:latin typeface="Cambria Math" panose="02040503050406030204" pitchFamily="18" charset="0"/>
                            <a:cs typeface="Fredoka" panose="020B0604020202020204" charset="-79"/>
                          </a:rPr>
                        </m:ctrlPr>
                      </m:dPr>
                      <m:e>
                        <m:r>
                          <a:rPr lang="en-CA" sz="1600" b="0" i="1" smtClean="0">
                            <a:solidFill>
                              <a:schemeClr val="accent3"/>
                            </a:solidFill>
                            <a:latin typeface="Cambria Math" panose="02040503050406030204" pitchFamily="18" charset="0"/>
                            <a:cs typeface="Fredoka" panose="020B0604020202020204" charset="-79"/>
                          </a:rPr>
                          <m:t>𝐵𝐶</m:t>
                        </m:r>
                      </m:e>
                    </m:d>
                    <m:r>
                      <a:rPr lang="en-CA" sz="1600" b="0" i="1" smtClean="0">
                        <a:solidFill>
                          <a:schemeClr val="accent3"/>
                        </a:solidFill>
                        <a:latin typeface="Cambria Math" panose="02040503050406030204" pitchFamily="18" charset="0"/>
                        <a:cs typeface="Fredoka" panose="020B0604020202020204" charset="-79"/>
                      </a:rPr>
                      <m:t>=0.13</m:t>
                    </m:r>
                  </m:oMath>
                </a14:m>
                <a:r>
                  <a:rPr lang="en-CA" sz="1600" dirty="0">
                    <a:solidFill>
                      <a:schemeClr val="accent3"/>
                    </a:solidFill>
                    <a:latin typeface="Fredoka" panose="020B0604020202020204" charset="-79"/>
                    <a:cs typeface="Fredoka" panose="020B0604020202020204" charset="-79"/>
                  </a:rPr>
                  <a:t> </a:t>
                </a:r>
              </a:p>
              <a:p>
                <a:pPr marL="139700"/>
                <a14:m>
                  <m:oMath xmlns:m="http://schemas.openxmlformats.org/officeDocument/2006/math">
                    <m:r>
                      <a:rPr lang="en-CA" sz="1600" b="0" i="1" smtClean="0">
                        <a:solidFill>
                          <a:schemeClr val="accent3"/>
                        </a:solidFill>
                        <a:latin typeface="Cambria Math" panose="02040503050406030204" pitchFamily="18" charset="0"/>
                        <a:cs typeface="Fredoka" panose="020B0604020202020204" charset="-79"/>
                      </a:rPr>
                      <m:t>𝑃</m:t>
                    </m:r>
                    <m:d>
                      <m:dPr>
                        <m:ctrlPr>
                          <a:rPr lang="en-CA" sz="1600" b="0" i="1" smtClean="0">
                            <a:solidFill>
                              <a:schemeClr val="accent3"/>
                            </a:solidFill>
                            <a:latin typeface="Cambria Math" panose="02040503050406030204" pitchFamily="18" charset="0"/>
                            <a:cs typeface="Fredoka" panose="020B0604020202020204" charset="-79"/>
                          </a:rPr>
                        </m:ctrlPr>
                      </m:dPr>
                      <m:e>
                        <m:r>
                          <a:rPr lang="en-CA" sz="1600" b="0" i="1" smtClean="0">
                            <a:solidFill>
                              <a:schemeClr val="accent3"/>
                            </a:solidFill>
                            <a:latin typeface="Cambria Math" panose="02040503050406030204" pitchFamily="18" charset="0"/>
                            <a:cs typeface="Fredoka" panose="020B0604020202020204" charset="-79"/>
                          </a:rPr>
                          <m:t>𝐴𝐵𝐶</m:t>
                        </m:r>
                      </m:e>
                    </m:d>
                    <m:r>
                      <a:rPr lang="en-CA" sz="1600" b="0" i="1" smtClean="0">
                        <a:solidFill>
                          <a:schemeClr val="accent3"/>
                        </a:solidFill>
                        <a:latin typeface="Cambria Math" panose="02040503050406030204" pitchFamily="18" charset="0"/>
                        <a:cs typeface="Fredoka" panose="020B0604020202020204" charset="-79"/>
                      </a:rPr>
                      <m:t>=0.1</m:t>
                    </m:r>
                  </m:oMath>
                </a14:m>
                <a:r>
                  <a:rPr lang="en-CA" sz="1600" dirty="0">
                    <a:solidFill>
                      <a:schemeClr val="accent3"/>
                    </a:solidFill>
                    <a:latin typeface="Fredoka" panose="020B0604020202020204" charset="-79"/>
                    <a:cs typeface="Fredoka" panose="020B0604020202020204" charset="-79"/>
                  </a:rPr>
                  <a:t> </a:t>
                </a:r>
              </a:p>
            </p:txBody>
          </p:sp>
        </mc:Choice>
        <mc:Fallback xmlns="">
          <p:sp>
            <p:nvSpPr>
              <p:cNvPr id="13" name="TextBox 12">
                <a:extLst>
                  <a:ext uri="{FF2B5EF4-FFF2-40B4-BE49-F238E27FC236}">
                    <a16:creationId xmlns:a16="http://schemas.microsoft.com/office/drawing/2014/main" id="{F7068980-51DA-54B2-5B73-4FA7224475FE}"/>
                  </a:ext>
                </a:extLst>
              </p:cNvPr>
              <p:cNvSpPr txBox="1">
                <a:spLocks noRot="1" noChangeAspect="1" noMove="1" noResize="1" noEditPoints="1" noAdjustHandles="1" noChangeArrowheads="1" noChangeShapeType="1" noTextEdit="1"/>
              </p:cNvSpPr>
              <p:nvPr/>
            </p:nvSpPr>
            <p:spPr>
              <a:xfrm>
                <a:off x="5007528" y="1474469"/>
                <a:ext cx="2833968" cy="830997"/>
              </a:xfrm>
              <a:prstGeom prst="rect">
                <a:avLst/>
              </a:prstGeom>
              <a:blipFill>
                <a:blip r:embed="rId5"/>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00A7C83-EF71-144F-49C2-F8B9FF31F36D}"/>
                  </a:ext>
                </a:extLst>
              </p:cNvPr>
              <p:cNvSpPr txBox="1"/>
              <p:nvPr/>
            </p:nvSpPr>
            <p:spPr>
              <a:xfrm>
                <a:off x="6442800" y="1474469"/>
                <a:ext cx="2833968" cy="585353"/>
              </a:xfrm>
              <a:prstGeom prst="rect">
                <a:avLst/>
              </a:prstGeom>
              <a:noFill/>
            </p:spPr>
            <p:txBody>
              <a:bodyPr wrap="square">
                <a:spAutoFit/>
              </a:bodyPr>
              <a:lstStyle/>
              <a:p>
                <a:pPr marL="139700" indent="0">
                  <a:buNone/>
                </a:pPr>
                <a14:m>
                  <m:oMath xmlns:m="http://schemas.openxmlformats.org/officeDocument/2006/math">
                    <m:r>
                      <a:rPr lang="en-CA" sz="1600" b="0" i="1" smtClean="0">
                        <a:solidFill>
                          <a:schemeClr val="accent3"/>
                        </a:solidFill>
                        <a:latin typeface="Cambria Math" panose="02040503050406030204" pitchFamily="18" charset="0"/>
                        <a:cs typeface="Fredoka" panose="020B0604020202020204" charset="-79"/>
                      </a:rPr>
                      <m:t>𝑃</m:t>
                    </m:r>
                    <m:d>
                      <m:dPr>
                        <m:ctrlPr>
                          <a:rPr lang="en-CA" sz="1600" b="0" i="1" smtClean="0">
                            <a:solidFill>
                              <a:schemeClr val="accent3"/>
                            </a:solidFill>
                            <a:latin typeface="Cambria Math" panose="02040503050406030204" pitchFamily="18" charset="0"/>
                            <a:cs typeface="Fredoka" panose="020B0604020202020204" charset="-79"/>
                          </a:rPr>
                        </m:ctrlPr>
                      </m:dPr>
                      <m:e>
                        <m:acc>
                          <m:accPr>
                            <m:chr m:val="̅"/>
                            <m:ctrlPr>
                              <a:rPr lang="en-CA" sz="1600" b="0" i="1" smtClean="0">
                                <a:solidFill>
                                  <a:schemeClr val="accent3"/>
                                </a:solidFill>
                                <a:latin typeface="Cambria Math" panose="02040503050406030204" pitchFamily="18" charset="0"/>
                                <a:cs typeface="Fredoka" panose="020B0604020202020204" charset="-79"/>
                              </a:rPr>
                            </m:ctrlPr>
                          </m:accPr>
                          <m:e>
                            <m:r>
                              <a:rPr lang="en-CA" sz="1600" b="0" i="1" smtClean="0">
                                <a:solidFill>
                                  <a:schemeClr val="accent3"/>
                                </a:solidFill>
                                <a:latin typeface="Cambria Math" panose="02040503050406030204" pitchFamily="18" charset="0"/>
                                <a:cs typeface="Fredoka" panose="020B0604020202020204" charset="-79"/>
                              </a:rPr>
                              <m:t>𝐴𝐵𝐶</m:t>
                            </m:r>
                          </m:e>
                        </m:acc>
                      </m:e>
                    </m:d>
                    <m:r>
                      <a:rPr lang="en-CA" sz="1600" b="0" i="1" smtClean="0">
                        <a:solidFill>
                          <a:schemeClr val="accent3"/>
                        </a:solidFill>
                        <a:latin typeface="Cambria Math" panose="02040503050406030204" pitchFamily="18" charset="0"/>
                        <a:cs typeface="Fredoka" panose="020B0604020202020204" charset="-79"/>
                      </a:rPr>
                      <m:t>=0.67</m:t>
                    </m:r>
                  </m:oMath>
                </a14:m>
                <a:r>
                  <a:rPr lang="en-CA" sz="1600" dirty="0">
                    <a:solidFill>
                      <a:schemeClr val="accent3"/>
                    </a:solidFill>
                    <a:latin typeface="Fredoka" panose="020B0604020202020204" charset="-79"/>
                    <a:cs typeface="Fredoka" panose="020B0604020202020204" charset="-79"/>
                  </a:rPr>
                  <a:t> </a:t>
                </a:r>
              </a:p>
              <a:p>
                <a:pPr marL="139700" indent="0">
                  <a:buNone/>
                </a:pPr>
                <a14:m>
                  <m:oMath xmlns:m="http://schemas.openxmlformats.org/officeDocument/2006/math">
                    <m:r>
                      <a:rPr lang="en-CA" sz="1600" b="0" i="1" smtClean="0">
                        <a:solidFill>
                          <a:schemeClr val="accent3"/>
                        </a:solidFill>
                        <a:latin typeface="Cambria Math" panose="02040503050406030204" pitchFamily="18" charset="0"/>
                        <a:cs typeface="Fredoka" panose="020B0604020202020204" charset="-79"/>
                      </a:rPr>
                      <m:t>𝑃</m:t>
                    </m:r>
                    <m:d>
                      <m:dPr>
                        <m:ctrlPr>
                          <a:rPr lang="en-CA" sz="1600" b="0" i="1" smtClean="0">
                            <a:solidFill>
                              <a:schemeClr val="accent3"/>
                            </a:solidFill>
                            <a:latin typeface="Cambria Math" panose="02040503050406030204" pitchFamily="18" charset="0"/>
                            <a:cs typeface="Fredoka" panose="020B0604020202020204" charset="-79"/>
                          </a:rPr>
                        </m:ctrlPr>
                      </m:dPr>
                      <m:e>
                        <m:r>
                          <a:rPr lang="en-CA" sz="1600" b="0" i="1" smtClean="0">
                            <a:solidFill>
                              <a:schemeClr val="accent3"/>
                            </a:solidFill>
                            <a:latin typeface="Cambria Math" panose="02040503050406030204" pitchFamily="18" charset="0"/>
                            <a:cs typeface="Fredoka" panose="020B0604020202020204" charset="-79"/>
                          </a:rPr>
                          <m:t>𝐴</m:t>
                        </m:r>
                        <m:acc>
                          <m:accPr>
                            <m:chr m:val="̅"/>
                            <m:ctrlPr>
                              <a:rPr lang="en-CA" sz="1600" b="0" i="1" smtClean="0">
                                <a:solidFill>
                                  <a:schemeClr val="accent3"/>
                                </a:solidFill>
                                <a:latin typeface="Cambria Math" panose="02040503050406030204" pitchFamily="18" charset="0"/>
                                <a:cs typeface="Fredoka" panose="020B0604020202020204" charset="-79"/>
                              </a:rPr>
                            </m:ctrlPr>
                          </m:accPr>
                          <m:e>
                            <m:r>
                              <a:rPr lang="en-CA" sz="1600" b="0" i="1" smtClean="0">
                                <a:solidFill>
                                  <a:schemeClr val="accent3"/>
                                </a:solidFill>
                                <a:latin typeface="Cambria Math" panose="02040503050406030204" pitchFamily="18" charset="0"/>
                                <a:cs typeface="Fredoka" panose="020B0604020202020204" charset="-79"/>
                              </a:rPr>
                              <m:t>𝐵</m:t>
                            </m:r>
                          </m:e>
                        </m:acc>
                        <m:r>
                          <a:rPr lang="en-CA" sz="1600" b="0" i="1" smtClean="0">
                            <a:solidFill>
                              <a:schemeClr val="accent3"/>
                            </a:solidFill>
                            <a:latin typeface="Cambria Math" panose="02040503050406030204" pitchFamily="18" charset="0"/>
                            <a:cs typeface="Fredoka" panose="020B0604020202020204" charset="-79"/>
                          </a:rPr>
                          <m:t>𝐶</m:t>
                        </m:r>
                      </m:e>
                    </m:d>
                    <m:r>
                      <a:rPr lang="en-CA" sz="1600" b="0" i="1" smtClean="0">
                        <a:solidFill>
                          <a:schemeClr val="accent3"/>
                        </a:solidFill>
                        <a:latin typeface="Cambria Math" panose="02040503050406030204" pitchFamily="18" charset="0"/>
                        <a:cs typeface="Fredoka" panose="020B0604020202020204" charset="-79"/>
                      </a:rPr>
                      <m:t>=?</m:t>
                    </m:r>
                  </m:oMath>
                </a14:m>
                <a:r>
                  <a:rPr lang="en-CA" sz="1600" dirty="0">
                    <a:solidFill>
                      <a:schemeClr val="accent3"/>
                    </a:solidFill>
                    <a:latin typeface="Fredoka" panose="020B0604020202020204" charset="-79"/>
                    <a:cs typeface="Fredoka" panose="020B0604020202020204" charset="-79"/>
                  </a:rPr>
                  <a:t> </a:t>
                </a:r>
              </a:p>
            </p:txBody>
          </p:sp>
        </mc:Choice>
        <mc:Fallback xmlns="">
          <p:sp>
            <p:nvSpPr>
              <p:cNvPr id="14" name="TextBox 13">
                <a:extLst>
                  <a:ext uri="{FF2B5EF4-FFF2-40B4-BE49-F238E27FC236}">
                    <a16:creationId xmlns:a16="http://schemas.microsoft.com/office/drawing/2014/main" id="{800A7C83-EF71-144F-49C2-F8B9FF31F36D}"/>
                  </a:ext>
                </a:extLst>
              </p:cNvPr>
              <p:cNvSpPr txBox="1">
                <a:spLocks noRot="1" noChangeAspect="1" noMove="1" noResize="1" noEditPoints="1" noAdjustHandles="1" noChangeArrowheads="1" noChangeShapeType="1" noTextEdit="1"/>
              </p:cNvSpPr>
              <p:nvPr/>
            </p:nvSpPr>
            <p:spPr>
              <a:xfrm>
                <a:off x="6442800" y="1474469"/>
                <a:ext cx="2833968" cy="585353"/>
              </a:xfrm>
              <a:prstGeom prst="rect">
                <a:avLst/>
              </a:prstGeom>
              <a:blipFill>
                <a:blip r:embed="rId6"/>
                <a:stretch>
                  <a:fillRect/>
                </a:stretch>
              </a:blipFill>
            </p:spPr>
            <p:txBody>
              <a:bodyPr/>
              <a:lstStyle/>
              <a:p>
                <a:r>
                  <a:rPr lang="en-CA">
                    <a:noFill/>
                  </a:rPr>
                  <a:t> </a:t>
                </a:r>
              </a:p>
            </p:txBody>
          </p:sp>
        </mc:Fallback>
      </mc:AlternateContent>
      <p:grpSp>
        <p:nvGrpSpPr>
          <p:cNvPr id="15" name="Group 14">
            <a:extLst>
              <a:ext uri="{FF2B5EF4-FFF2-40B4-BE49-F238E27FC236}">
                <a16:creationId xmlns:a16="http://schemas.microsoft.com/office/drawing/2014/main" id="{047CB872-2534-C3EF-7554-1222860BB689}"/>
              </a:ext>
            </a:extLst>
          </p:cNvPr>
          <p:cNvGrpSpPr/>
          <p:nvPr/>
        </p:nvGrpSpPr>
        <p:grpSpPr>
          <a:xfrm>
            <a:off x="8394461" y="659465"/>
            <a:ext cx="215065" cy="191069"/>
            <a:chOff x="8401880" y="657705"/>
            <a:chExt cx="215065" cy="191069"/>
          </a:xfrm>
          <a:solidFill>
            <a:schemeClr val="accent3"/>
          </a:solidFill>
        </p:grpSpPr>
        <p:sp>
          <p:nvSpPr>
            <p:cNvPr id="16" name="Isosceles Triangle 15">
              <a:hlinkClick r:id="rId7" action="ppaction://hlinksldjump"/>
              <a:extLst>
                <a:ext uri="{FF2B5EF4-FFF2-40B4-BE49-F238E27FC236}">
                  <a16:creationId xmlns:a16="http://schemas.microsoft.com/office/drawing/2014/main" id="{5724DCE6-026A-EDF9-224D-45CC795A7938}"/>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Isosceles Triangle 16">
              <a:hlinkClick r:id="rId7" action="ppaction://hlinksldjump"/>
              <a:extLst>
                <a:ext uri="{FF2B5EF4-FFF2-40B4-BE49-F238E27FC236}">
                  <a16:creationId xmlns:a16="http://schemas.microsoft.com/office/drawing/2014/main" id="{A7C77715-D7DF-8816-B935-C49F13D311E2}"/>
                </a:ext>
              </a:extLst>
            </p:cNvPr>
            <p:cNvSpPr/>
            <p:nvPr/>
          </p:nvSpPr>
          <p:spPr>
            <a:xfrm rot="5400000">
              <a:off x="8473639"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168019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animEffect transition="in" filter="fade">
                                      <p:cBhvr>
                                        <p:cTn id="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0F8FD-074D-1BCA-9577-26D7B7AE9318}"/>
              </a:ext>
            </a:extLst>
          </p:cNvPr>
          <p:cNvSpPr>
            <a:spLocks noGrp="1"/>
          </p:cNvSpPr>
          <p:nvPr>
            <p:ph type="title"/>
          </p:nvPr>
        </p:nvSpPr>
        <p:spPr>
          <a:solidFill>
            <a:schemeClr val="accent2"/>
          </a:solidFill>
        </p:spPr>
        <p:txBody>
          <a:bodyPr/>
          <a:lstStyle/>
          <a:p>
            <a:r>
              <a:rPr lang="en-CA" dirty="0"/>
              <a:t>Example – DML, Unison and Complement</a:t>
            </a:r>
          </a:p>
        </p:txBody>
      </p:sp>
      <mc:AlternateContent xmlns:mc="http://schemas.openxmlformats.org/markup-compatibility/2006" xmlns:a14="http://schemas.microsoft.com/office/drawing/2010/main">
        <mc:Choice Requires="a14">
          <p:sp>
            <p:nvSpPr>
              <p:cNvPr id="9" name="Text Placeholder 2">
                <a:extLst>
                  <a:ext uri="{FF2B5EF4-FFF2-40B4-BE49-F238E27FC236}">
                    <a16:creationId xmlns:a16="http://schemas.microsoft.com/office/drawing/2014/main" id="{62CF08D6-C302-0AC1-8E63-0D9609724D3B}"/>
                  </a:ext>
                </a:extLst>
              </p:cNvPr>
              <p:cNvSpPr txBox="1">
                <a:spLocks/>
              </p:cNvSpPr>
              <p:nvPr/>
            </p:nvSpPr>
            <p:spPr>
              <a:xfrm>
                <a:off x="720000" y="1134098"/>
                <a:ext cx="7704000" cy="231014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1pPr>
                <a:lvl2pPr marL="914400" marR="0" lvl="1"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2pPr>
                <a:lvl3pPr marL="1371600" marR="0" lvl="2"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3pPr>
                <a:lvl4pPr marL="1828800" marR="0" lvl="3"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4pPr>
                <a:lvl5pPr marL="2286000" marR="0" lvl="4"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5pPr>
                <a:lvl6pPr marL="2743200" marR="0" lvl="5"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6pPr>
                <a:lvl7pPr marL="3200400" marR="0" lvl="6"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7pPr>
                <a:lvl8pPr marL="3657600" marR="0" lvl="7"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8pPr>
                <a:lvl9pPr marL="4114800" marR="0" lvl="8"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9pPr>
              </a:lstStyle>
              <a:p>
                <a:pPr marL="139700" indent="0" algn="l"/>
                <a:r>
                  <a:rPr lang="en-CA" sz="1800" dirty="0">
                    <a:solidFill>
                      <a:schemeClr val="accent2">
                        <a:lumMod val="50000"/>
                      </a:schemeClr>
                    </a:solidFill>
                  </a:rPr>
                  <a:t>Given</a:t>
                </a:r>
                <a:r>
                  <a:rPr lang="en-CA" sz="1800" dirty="0"/>
                  <a:t>: </a:t>
                </a:r>
              </a:p>
              <a:p>
                <a:pPr marL="139700" indent="0" algn="l"/>
                <a:endParaRPr lang="en-CA" sz="1800" dirty="0"/>
              </a:p>
              <a:p>
                <a:pPr marL="139700" indent="0" algn="l"/>
                <a:endParaRPr lang="en-CA" sz="1800" dirty="0"/>
              </a:p>
              <a:p>
                <a:pPr marL="139700" indent="0" algn="l"/>
                <a:endParaRPr lang="en-CA" sz="1800" dirty="0"/>
              </a:p>
              <a:p>
                <a:pPr marL="139700" indent="0" algn="l"/>
                <a:r>
                  <a:rPr lang="en-CA" sz="1800" dirty="0">
                    <a:solidFill>
                      <a:schemeClr val="accent2">
                        <a:lumMod val="50000"/>
                      </a:schemeClr>
                    </a:solidFill>
                  </a:rPr>
                  <a:t>How should we start solving this problem</a:t>
                </a:r>
                <a:r>
                  <a:rPr lang="en-CA" sz="1800" dirty="0"/>
                  <a:t>?</a:t>
                </a:r>
              </a:p>
              <a:p>
                <a:pPr marL="139700" indent="0" algn="l"/>
                <a14:m>
                  <m:oMath xmlns:m="http://schemas.openxmlformats.org/officeDocument/2006/math">
                    <m:r>
                      <a:rPr lang="en-CA" sz="1600" i="1" smtClean="0">
                        <a:solidFill>
                          <a:schemeClr val="accent1">
                            <a:lumMod val="50000"/>
                          </a:schemeClr>
                        </a:solidFill>
                        <a:latin typeface="Cambria Math" panose="02040503050406030204" pitchFamily="18" charset="0"/>
                      </a:rPr>
                      <m:t>𝑃</m:t>
                    </m:r>
                    <m:d>
                      <m:dPr>
                        <m:ctrlPr>
                          <a:rPr lang="en-CA" sz="1600" i="1">
                            <a:solidFill>
                              <a:schemeClr val="accent1">
                                <a:lumMod val="50000"/>
                              </a:schemeClr>
                            </a:solidFill>
                            <a:latin typeface="Cambria Math" panose="02040503050406030204" pitchFamily="18" charset="0"/>
                          </a:rPr>
                        </m:ctrlPr>
                      </m:dPr>
                      <m:e>
                        <m:r>
                          <a:rPr lang="en-CA" sz="1600" i="1">
                            <a:solidFill>
                              <a:schemeClr val="accent1">
                                <a:lumMod val="50000"/>
                              </a:schemeClr>
                            </a:solidFill>
                            <a:latin typeface="Cambria Math" panose="02040503050406030204" pitchFamily="18" charset="0"/>
                          </a:rPr>
                          <m:t>𝐴</m:t>
                        </m:r>
                        <m:r>
                          <a:rPr lang="en-CA" sz="1600" i="1">
                            <a:solidFill>
                              <a:schemeClr val="accent1">
                                <a:lumMod val="50000"/>
                              </a:schemeClr>
                            </a:solidFill>
                            <a:latin typeface="Cambria Math" panose="02040503050406030204" pitchFamily="18" charset="0"/>
                          </a:rPr>
                          <m:t>∪</m:t>
                        </m:r>
                        <m:r>
                          <a:rPr lang="en-CA" sz="1600" i="1">
                            <a:solidFill>
                              <a:schemeClr val="accent1">
                                <a:lumMod val="50000"/>
                              </a:schemeClr>
                            </a:solidFill>
                            <a:latin typeface="Cambria Math" panose="02040503050406030204" pitchFamily="18" charset="0"/>
                          </a:rPr>
                          <m:t>𝐵</m:t>
                        </m:r>
                        <m:r>
                          <a:rPr lang="en-CA" sz="1600" i="1">
                            <a:solidFill>
                              <a:schemeClr val="accent1">
                                <a:lumMod val="50000"/>
                              </a:schemeClr>
                            </a:solidFill>
                            <a:latin typeface="Cambria Math" panose="02040503050406030204" pitchFamily="18" charset="0"/>
                          </a:rPr>
                          <m:t>∪</m:t>
                        </m:r>
                        <m:r>
                          <a:rPr lang="en-CA" sz="1600" i="1">
                            <a:solidFill>
                              <a:schemeClr val="accent1">
                                <a:lumMod val="50000"/>
                              </a:schemeClr>
                            </a:solidFill>
                            <a:latin typeface="Cambria Math" panose="02040503050406030204" pitchFamily="18" charset="0"/>
                          </a:rPr>
                          <m:t>𝐶</m:t>
                        </m:r>
                      </m:e>
                    </m:d>
                    <m:r>
                      <a:rPr lang="en-CA" sz="1600" i="1">
                        <a:latin typeface="Cambria Math" panose="02040503050406030204" pitchFamily="18" charset="0"/>
                      </a:rPr>
                      <m:t>=</m:t>
                    </m:r>
                    <m:r>
                      <a:rPr lang="en-CA" sz="1600" i="1">
                        <a:latin typeface="Cambria Math" panose="02040503050406030204" pitchFamily="18" charset="0"/>
                      </a:rPr>
                      <m:t>𝑃</m:t>
                    </m:r>
                    <m:d>
                      <m:dPr>
                        <m:ctrlPr>
                          <a:rPr lang="en-CA" sz="1600" i="1">
                            <a:latin typeface="Cambria Math" panose="02040503050406030204" pitchFamily="18" charset="0"/>
                          </a:rPr>
                        </m:ctrlPr>
                      </m:dPr>
                      <m:e>
                        <m:r>
                          <a:rPr lang="en-CA" sz="1600" i="1">
                            <a:latin typeface="Cambria Math" panose="02040503050406030204" pitchFamily="18" charset="0"/>
                          </a:rPr>
                          <m:t>𝐴</m:t>
                        </m:r>
                      </m:e>
                    </m:d>
                    <m:r>
                      <a:rPr lang="en-CA" sz="1600" i="1">
                        <a:latin typeface="Cambria Math" panose="02040503050406030204" pitchFamily="18" charset="0"/>
                      </a:rPr>
                      <m:t>+</m:t>
                    </m:r>
                    <m:r>
                      <a:rPr lang="en-CA" sz="1600" i="1">
                        <a:latin typeface="Cambria Math" panose="02040503050406030204" pitchFamily="18" charset="0"/>
                      </a:rPr>
                      <m:t>𝑃</m:t>
                    </m:r>
                    <m:d>
                      <m:dPr>
                        <m:ctrlPr>
                          <a:rPr lang="en-CA" sz="1600" i="1">
                            <a:latin typeface="Cambria Math" panose="02040503050406030204" pitchFamily="18" charset="0"/>
                          </a:rPr>
                        </m:ctrlPr>
                      </m:dPr>
                      <m:e>
                        <m:r>
                          <a:rPr lang="en-CA" sz="1600" i="1">
                            <a:latin typeface="Cambria Math" panose="02040503050406030204" pitchFamily="18" charset="0"/>
                          </a:rPr>
                          <m:t>𝐵</m:t>
                        </m:r>
                      </m:e>
                    </m:d>
                    <m:r>
                      <a:rPr lang="en-CA" sz="1600" i="1">
                        <a:latin typeface="Cambria Math" panose="02040503050406030204" pitchFamily="18" charset="0"/>
                      </a:rPr>
                      <m:t>+</m:t>
                    </m:r>
                    <m:r>
                      <a:rPr lang="en-CA" sz="1600" i="1">
                        <a:latin typeface="Cambria Math" panose="02040503050406030204" pitchFamily="18" charset="0"/>
                      </a:rPr>
                      <m:t>𝑃</m:t>
                    </m:r>
                    <m:d>
                      <m:dPr>
                        <m:ctrlPr>
                          <a:rPr lang="en-CA" sz="1600" i="1">
                            <a:latin typeface="Cambria Math" panose="02040503050406030204" pitchFamily="18" charset="0"/>
                          </a:rPr>
                        </m:ctrlPr>
                      </m:dPr>
                      <m:e>
                        <m:r>
                          <a:rPr lang="en-CA" sz="1600" i="1">
                            <a:latin typeface="Cambria Math" panose="02040503050406030204" pitchFamily="18" charset="0"/>
                          </a:rPr>
                          <m:t>𝐶</m:t>
                        </m:r>
                      </m:e>
                    </m:d>
                    <m:r>
                      <a:rPr lang="en-CA" sz="1600" i="1">
                        <a:latin typeface="Cambria Math" panose="02040503050406030204" pitchFamily="18" charset="0"/>
                      </a:rPr>
                      <m:t>−</m:t>
                    </m:r>
                    <m:d>
                      <m:dPr>
                        <m:ctrlPr>
                          <a:rPr lang="en-CA" sz="1600" i="1">
                            <a:latin typeface="Cambria Math" panose="02040503050406030204" pitchFamily="18" charset="0"/>
                          </a:rPr>
                        </m:ctrlPr>
                      </m:dPr>
                      <m:e>
                        <m:r>
                          <a:rPr lang="en-CA" sz="1600" i="1">
                            <a:latin typeface="Cambria Math" panose="02040503050406030204" pitchFamily="18" charset="0"/>
                          </a:rPr>
                          <m:t>𝑃</m:t>
                        </m:r>
                        <m:d>
                          <m:dPr>
                            <m:ctrlPr>
                              <a:rPr lang="en-CA" sz="1600" i="1">
                                <a:latin typeface="Cambria Math" panose="02040503050406030204" pitchFamily="18" charset="0"/>
                              </a:rPr>
                            </m:ctrlPr>
                          </m:dPr>
                          <m:e>
                            <m:r>
                              <a:rPr lang="en-CA" sz="1600" i="1">
                                <a:latin typeface="Cambria Math" panose="02040503050406030204" pitchFamily="18" charset="0"/>
                              </a:rPr>
                              <m:t>𝐴𝐵</m:t>
                            </m:r>
                          </m:e>
                        </m:d>
                        <m:r>
                          <a:rPr lang="en-CA" sz="1600" i="1">
                            <a:latin typeface="Cambria Math" panose="02040503050406030204" pitchFamily="18" charset="0"/>
                          </a:rPr>
                          <m:t>+</m:t>
                        </m:r>
                        <m:r>
                          <a:rPr lang="en-CA" sz="1600" i="1" smtClean="0">
                            <a:solidFill>
                              <a:schemeClr val="accent1">
                                <a:lumMod val="50000"/>
                              </a:schemeClr>
                            </a:solidFill>
                            <a:latin typeface="Cambria Math" panose="02040503050406030204" pitchFamily="18" charset="0"/>
                          </a:rPr>
                          <m:t>𝑃</m:t>
                        </m:r>
                        <m:d>
                          <m:dPr>
                            <m:ctrlPr>
                              <a:rPr lang="en-CA" sz="1600" i="1">
                                <a:solidFill>
                                  <a:schemeClr val="accent1">
                                    <a:lumMod val="50000"/>
                                  </a:schemeClr>
                                </a:solidFill>
                                <a:latin typeface="Cambria Math" panose="02040503050406030204" pitchFamily="18" charset="0"/>
                              </a:rPr>
                            </m:ctrlPr>
                          </m:dPr>
                          <m:e>
                            <m:r>
                              <a:rPr lang="en-CA" sz="1600" i="1">
                                <a:solidFill>
                                  <a:schemeClr val="accent1">
                                    <a:lumMod val="50000"/>
                                  </a:schemeClr>
                                </a:solidFill>
                                <a:latin typeface="Cambria Math" panose="02040503050406030204" pitchFamily="18" charset="0"/>
                              </a:rPr>
                              <m:t>𝐴𝐶</m:t>
                            </m:r>
                          </m:e>
                        </m:d>
                        <m:r>
                          <a:rPr lang="en-CA" sz="1600" i="1">
                            <a:latin typeface="Cambria Math" panose="02040503050406030204" pitchFamily="18" charset="0"/>
                          </a:rPr>
                          <m:t>+</m:t>
                        </m:r>
                        <m:r>
                          <a:rPr lang="en-CA" sz="1600" i="1">
                            <a:latin typeface="Cambria Math" panose="02040503050406030204" pitchFamily="18" charset="0"/>
                          </a:rPr>
                          <m:t>𝑃</m:t>
                        </m:r>
                        <m:d>
                          <m:dPr>
                            <m:ctrlPr>
                              <a:rPr lang="en-CA" sz="1600" i="1">
                                <a:latin typeface="Cambria Math" panose="02040503050406030204" pitchFamily="18" charset="0"/>
                              </a:rPr>
                            </m:ctrlPr>
                          </m:dPr>
                          <m:e>
                            <m:r>
                              <a:rPr lang="en-CA" sz="1600" i="1">
                                <a:latin typeface="Cambria Math" panose="02040503050406030204" pitchFamily="18" charset="0"/>
                              </a:rPr>
                              <m:t>𝐵𝐶</m:t>
                            </m:r>
                          </m:e>
                        </m:d>
                      </m:e>
                    </m:d>
                    <m:r>
                      <a:rPr lang="en-CA" sz="1600" i="1">
                        <a:latin typeface="Cambria Math" panose="02040503050406030204" pitchFamily="18" charset="0"/>
                      </a:rPr>
                      <m:t>+</m:t>
                    </m:r>
                    <m:r>
                      <a:rPr lang="en-CA" sz="1600" i="1">
                        <a:latin typeface="Cambria Math" panose="02040503050406030204" pitchFamily="18" charset="0"/>
                      </a:rPr>
                      <m:t>𝑃</m:t>
                    </m:r>
                    <m:r>
                      <a:rPr lang="en-CA" sz="1600" i="1">
                        <a:latin typeface="Cambria Math" panose="02040503050406030204" pitchFamily="18" charset="0"/>
                      </a:rPr>
                      <m:t>(</m:t>
                    </m:r>
                    <m:r>
                      <a:rPr lang="en-CA" sz="1600" i="1">
                        <a:latin typeface="Cambria Math" panose="02040503050406030204" pitchFamily="18" charset="0"/>
                      </a:rPr>
                      <m:t>𝐴𝐵𝐶</m:t>
                    </m:r>
                    <m:r>
                      <a:rPr lang="en-CA" sz="1600" i="1">
                        <a:latin typeface="Cambria Math" panose="02040503050406030204" pitchFamily="18" charset="0"/>
                      </a:rPr>
                      <m:t>)</m:t>
                    </m:r>
                  </m:oMath>
                </a14:m>
                <a:r>
                  <a:rPr lang="en-US" sz="1600" dirty="0"/>
                  <a:t> </a:t>
                </a:r>
              </a:p>
              <a:p>
                <a:pPr marL="139700" indent="0" algn="l"/>
                <a:endParaRPr lang="en-US" sz="1600" dirty="0"/>
              </a:p>
              <a:p>
                <a:pPr marL="139700" indent="0" algn="l"/>
                <a:endParaRPr lang="en-US" sz="1600" dirty="0"/>
              </a:p>
              <a:p>
                <a:pPr marL="139700" indent="0" algn="l"/>
                <a:r>
                  <a:rPr lang="en-US" sz="1600" dirty="0"/>
                  <a:t> </a:t>
                </a:r>
              </a:p>
              <a:p>
                <a:pPr marL="139700" indent="0" algn="l"/>
                <a:endParaRPr lang="en-US" sz="1600" dirty="0"/>
              </a:p>
              <a:p>
                <a:pPr marL="139700" indent="0" algn="l"/>
                <a:endParaRPr lang="en-US" sz="300" dirty="0"/>
              </a:p>
              <a:p>
                <a:pPr marL="139700" indent="0" algn="l"/>
                <a:r>
                  <a:rPr lang="en-US" dirty="0"/>
                  <a:t> </a:t>
                </a:r>
              </a:p>
              <a:p>
                <a:pPr marL="139700" indent="0" algn="l"/>
                <a:endParaRPr lang="en-US" sz="1600" dirty="0"/>
              </a:p>
            </p:txBody>
          </p:sp>
        </mc:Choice>
        <mc:Fallback xmlns="">
          <p:sp>
            <p:nvSpPr>
              <p:cNvPr id="9" name="Text Placeholder 2">
                <a:extLst>
                  <a:ext uri="{FF2B5EF4-FFF2-40B4-BE49-F238E27FC236}">
                    <a16:creationId xmlns:a16="http://schemas.microsoft.com/office/drawing/2014/main" id="{62CF08D6-C302-0AC1-8E63-0D9609724D3B}"/>
                  </a:ext>
                </a:extLst>
              </p:cNvPr>
              <p:cNvSpPr txBox="1">
                <a:spLocks noRot="1" noChangeAspect="1" noMove="1" noResize="1" noEditPoints="1" noAdjustHandles="1" noChangeArrowheads="1" noChangeShapeType="1" noTextEdit="1"/>
              </p:cNvSpPr>
              <p:nvPr/>
            </p:nvSpPr>
            <p:spPr>
              <a:xfrm>
                <a:off x="720000" y="1134098"/>
                <a:ext cx="7704000" cy="2310142"/>
              </a:xfrm>
              <a:prstGeom prst="rect">
                <a:avLst/>
              </a:prstGeom>
              <a:blipFill>
                <a:blip r:embed="rId3"/>
                <a:stretch>
                  <a:fillRect/>
                </a:stretch>
              </a:blipFill>
              <a:ln>
                <a:no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8307839-3BEF-B6CD-3D24-C7EFC09CBEE1}"/>
                  </a:ext>
                </a:extLst>
              </p:cNvPr>
              <p:cNvSpPr txBox="1"/>
              <p:nvPr/>
            </p:nvSpPr>
            <p:spPr>
              <a:xfrm>
                <a:off x="720000" y="1474470"/>
                <a:ext cx="2833968" cy="830997"/>
              </a:xfrm>
              <a:prstGeom prst="rect">
                <a:avLst/>
              </a:prstGeom>
              <a:noFill/>
            </p:spPr>
            <p:txBody>
              <a:bodyPr wrap="square">
                <a:spAutoFit/>
              </a:bodyPr>
              <a:lstStyle/>
              <a:p>
                <a:pPr marL="139700" indent="0">
                  <a:buNone/>
                </a:pPr>
                <a14:m>
                  <m:oMath xmlns:m="http://schemas.openxmlformats.org/officeDocument/2006/math">
                    <m:r>
                      <a:rPr lang="en-CA" sz="1600" b="0" i="1" smtClean="0">
                        <a:solidFill>
                          <a:schemeClr val="accent3"/>
                        </a:solidFill>
                        <a:latin typeface="Cambria Math" panose="02040503050406030204" pitchFamily="18" charset="0"/>
                        <a:cs typeface="Fredoka" panose="020B0604020202020204" charset="-79"/>
                      </a:rPr>
                      <m:t>𝐴</m:t>
                    </m:r>
                  </m:oMath>
                </a14:m>
                <a:r>
                  <a:rPr lang="en-CA" sz="1600" dirty="0">
                    <a:solidFill>
                      <a:schemeClr val="accent3"/>
                    </a:solidFill>
                    <a:latin typeface="Fredoka" panose="020B0604020202020204" charset="-79"/>
                    <a:cs typeface="Fredoka" panose="020B0604020202020204" charset="-79"/>
                  </a:rPr>
                  <a:t> – Math average &gt; 80%</a:t>
                </a:r>
              </a:p>
              <a:p>
                <a:pPr marL="139700" indent="0">
                  <a:buNone/>
                </a:pPr>
                <a14:m>
                  <m:oMath xmlns:m="http://schemas.openxmlformats.org/officeDocument/2006/math">
                    <m:r>
                      <a:rPr lang="en-CA" sz="1600" b="0" i="1" smtClean="0">
                        <a:solidFill>
                          <a:schemeClr val="accent3"/>
                        </a:solidFill>
                        <a:latin typeface="Cambria Math" panose="02040503050406030204" pitchFamily="18" charset="0"/>
                        <a:cs typeface="Fredoka" panose="020B0604020202020204" charset="-79"/>
                      </a:rPr>
                      <m:t>𝐵</m:t>
                    </m:r>
                  </m:oMath>
                </a14:m>
                <a:r>
                  <a:rPr lang="en-CA" sz="1600" dirty="0">
                    <a:solidFill>
                      <a:schemeClr val="accent3"/>
                    </a:solidFill>
                    <a:latin typeface="Fredoka" panose="020B0604020202020204" charset="-79"/>
                    <a:cs typeface="Fredoka" panose="020B0604020202020204" charset="-79"/>
                  </a:rPr>
                  <a:t> – STAT 230 grade &gt; 80%</a:t>
                </a:r>
              </a:p>
              <a:p>
                <a:pPr marL="139700"/>
                <a14:m>
                  <m:oMath xmlns:m="http://schemas.openxmlformats.org/officeDocument/2006/math">
                    <m:r>
                      <a:rPr lang="en-CA" sz="1600" b="0" i="1" smtClean="0">
                        <a:solidFill>
                          <a:schemeClr val="accent3"/>
                        </a:solidFill>
                        <a:latin typeface="Cambria Math" panose="02040503050406030204" pitchFamily="18" charset="0"/>
                        <a:cs typeface="Fredoka" panose="020B0604020202020204" charset="-79"/>
                      </a:rPr>
                      <m:t>𝐶</m:t>
                    </m:r>
                  </m:oMath>
                </a14:m>
                <a:r>
                  <a:rPr lang="en-CA" sz="1600" dirty="0">
                    <a:solidFill>
                      <a:schemeClr val="accent3"/>
                    </a:solidFill>
                    <a:latin typeface="Fredoka" panose="020B0604020202020204" charset="-79"/>
                    <a:cs typeface="Fredoka" panose="020B0604020202020204" charset="-79"/>
                  </a:rPr>
                  <a:t> – Overall average &gt; 80%</a:t>
                </a:r>
              </a:p>
            </p:txBody>
          </p:sp>
        </mc:Choice>
        <mc:Fallback xmlns="">
          <p:sp>
            <p:nvSpPr>
              <p:cNvPr id="10" name="TextBox 9">
                <a:extLst>
                  <a:ext uri="{FF2B5EF4-FFF2-40B4-BE49-F238E27FC236}">
                    <a16:creationId xmlns:a16="http://schemas.microsoft.com/office/drawing/2014/main" id="{98307839-3BEF-B6CD-3D24-C7EFC09CBEE1}"/>
                  </a:ext>
                </a:extLst>
              </p:cNvPr>
              <p:cNvSpPr txBox="1">
                <a:spLocks noRot="1" noChangeAspect="1" noMove="1" noResize="1" noEditPoints="1" noAdjustHandles="1" noChangeArrowheads="1" noChangeShapeType="1" noTextEdit="1"/>
              </p:cNvSpPr>
              <p:nvPr/>
            </p:nvSpPr>
            <p:spPr>
              <a:xfrm>
                <a:off x="720000" y="1474470"/>
                <a:ext cx="2833968" cy="830997"/>
              </a:xfrm>
              <a:prstGeom prst="rect">
                <a:avLst/>
              </a:prstGeom>
              <a:blipFill>
                <a:blip r:embed="rId4"/>
                <a:stretch>
                  <a:fillRect t="-2206" r="-430" b="-882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E29DB21-F431-82A2-E51B-14E5DB932D33}"/>
                  </a:ext>
                </a:extLst>
              </p:cNvPr>
              <p:cNvSpPr txBox="1"/>
              <p:nvPr/>
            </p:nvSpPr>
            <p:spPr>
              <a:xfrm>
                <a:off x="3572256" y="1474469"/>
                <a:ext cx="2833968" cy="830997"/>
              </a:xfrm>
              <a:prstGeom prst="rect">
                <a:avLst/>
              </a:prstGeom>
              <a:noFill/>
            </p:spPr>
            <p:txBody>
              <a:bodyPr wrap="square">
                <a:spAutoFit/>
              </a:bodyPr>
              <a:lstStyle/>
              <a:p>
                <a:pPr marL="139700" indent="0">
                  <a:buNone/>
                </a:pPr>
                <a14:m>
                  <m:oMath xmlns:m="http://schemas.openxmlformats.org/officeDocument/2006/math">
                    <m:r>
                      <a:rPr lang="en-CA" sz="1600" b="0" i="1" smtClean="0">
                        <a:solidFill>
                          <a:schemeClr val="accent3"/>
                        </a:solidFill>
                        <a:latin typeface="Cambria Math" panose="02040503050406030204" pitchFamily="18" charset="0"/>
                        <a:cs typeface="Fredoka" panose="020B0604020202020204" charset="-79"/>
                      </a:rPr>
                      <m:t>𝑃</m:t>
                    </m:r>
                    <m:d>
                      <m:dPr>
                        <m:ctrlPr>
                          <a:rPr lang="en-CA" sz="1600" b="0" i="1" smtClean="0">
                            <a:solidFill>
                              <a:schemeClr val="accent3"/>
                            </a:solidFill>
                            <a:latin typeface="Cambria Math" panose="02040503050406030204" pitchFamily="18" charset="0"/>
                            <a:cs typeface="Fredoka" panose="020B0604020202020204" charset="-79"/>
                          </a:rPr>
                        </m:ctrlPr>
                      </m:dPr>
                      <m:e>
                        <m:r>
                          <a:rPr lang="en-CA" sz="1600" b="0" i="1" smtClean="0">
                            <a:solidFill>
                              <a:schemeClr val="accent3"/>
                            </a:solidFill>
                            <a:latin typeface="Cambria Math" panose="02040503050406030204" pitchFamily="18" charset="0"/>
                            <a:cs typeface="Fredoka" panose="020B0604020202020204" charset="-79"/>
                          </a:rPr>
                          <m:t>𝐴</m:t>
                        </m:r>
                      </m:e>
                    </m:d>
                    <m:r>
                      <a:rPr lang="en-CA" sz="1600" b="0" i="1" smtClean="0">
                        <a:solidFill>
                          <a:schemeClr val="accent3"/>
                        </a:solidFill>
                        <a:latin typeface="Cambria Math" panose="02040503050406030204" pitchFamily="18" charset="0"/>
                        <a:cs typeface="Fredoka" panose="020B0604020202020204" charset="-79"/>
                      </a:rPr>
                      <m:t>=0.22</m:t>
                    </m:r>
                  </m:oMath>
                </a14:m>
                <a:r>
                  <a:rPr lang="en-CA" sz="1600" dirty="0">
                    <a:solidFill>
                      <a:schemeClr val="accent3"/>
                    </a:solidFill>
                    <a:latin typeface="Fredoka" panose="020B0604020202020204" charset="-79"/>
                    <a:cs typeface="Fredoka" panose="020B0604020202020204" charset="-79"/>
                  </a:rPr>
                  <a:t> </a:t>
                </a:r>
              </a:p>
              <a:p>
                <a:pPr marL="139700" indent="0">
                  <a:buNone/>
                </a:pPr>
                <a14:m>
                  <m:oMath xmlns:m="http://schemas.openxmlformats.org/officeDocument/2006/math">
                    <m:r>
                      <a:rPr lang="en-CA" sz="1600" b="0" i="1" smtClean="0">
                        <a:solidFill>
                          <a:schemeClr val="accent3"/>
                        </a:solidFill>
                        <a:latin typeface="Cambria Math" panose="02040503050406030204" pitchFamily="18" charset="0"/>
                        <a:cs typeface="Fredoka" panose="020B0604020202020204" charset="-79"/>
                      </a:rPr>
                      <m:t>𝑃</m:t>
                    </m:r>
                    <m:d>
                      <m:dPr>
                        <m:ctrlPr>
                          <a:rPr lang="en-CA" sz="1600" b="0" i="1" smtClean="0">
                            <a:solidFill>
                              <a:schemeClr val="accent3"/>
                            </a:solidFill>
                            <a:latin typeface="Cambria Math" panose="02040503050406030204" pitchFamily="18" charset="0"/>
                            <a:cs typeface="Fredoka" panose="020B0604020202020204" charset="-79"/>
                          </a:rPr>
                        </m:ctrlPr>
                      </m:dPr>
                      <m:e>
                        <m:r>
                          <a:rPr lang="en-CA" sz="1600" b="0" i="1" smtClean="0">
                            <a:solidFill>
                              <a:schemeClr val="accent3"/>
                            </a:solidFill>
                            <a:latin typeface="Cambria Math" panose="02040503050406030204" pitchFamily="18" charset="0"/>
                            <a:cs typeface="Fredoka" panose="020B0604020202020204" charset="-79"/>
                          </a:rPr>
                          <m:t>𝐵</m:t>
                        </m:r>
                      </m:e>
                    </m:d>
                    <m:r>
                      <a:rPr lang="en-CA" sz="1600" b="0" i="1" smtClean="0">
                        <a:solidFill>
                          <a:schemeClr val="accent3"/>
                        </a:solidFill>
                        <a:latin typeface="Cambria Math" panose="02040503050406030204" pitchFamily="18" charset="0"/>
                        <a:cs typeface="Fredoka" panose="020B0604020202020204" charset="-79"/>
                      </a:rPr>
                      <m:t>=0.24</m:t>
                    </m:r>
                  </m:oMath>
                </a14:m>
                <a:r>
                  <a:rPr lang="en-CA" sz="1600" dirty="0">
                    <a:solidFill>
                      <a:schemeClr val="accent3"/>
                    </a:solidFill>
                    <a:latin typeface="Fredoka" panose="020B0604020202020204" charset="-79"/>
                    <a:cs typeface="Fredoka" panose="020B0604020202020204" charset="-79"/>
                  </a:rPr>
                  <a:t> </a:t>
                </a:r>
              </a:p>
              <a:p>
                <a:pPr marL="139700"/>
                <a14:m>
                  <m:oMath xmlns:m="http://schemas.openxmlformats.org/officeDocument/2006/math">
                    <m:r>
                      <a:rPr lang="en-CA" sz="1600" b="0" i="1" smtClean="0">
                        <a:solidFill>
                          <a:schemeClr val="accent3"/>
                        </a:solidFill>
                        <a:latin typeface="Cambria Math" panose="02040503050406030204" pitchFamily="18" charset="0"/>
                        <a:cs typeface="Fredoka" panose="020B0604020202020204" charset="-79"/>
                      </a:rPr>
                      <m:t>𝑃</m:t>
                    </m:r>
                    <m:d>
                      <m:dPr>
                        <m:ctrlPr>
                          <a:rPr lang="en-CA" sz="1600" b="0" i="1" smtClean="0">
                            <a:solidFill>
                              <a:schemeClr val="accent3"/>
                            </a:solidFill>
                            <a:latin typeface="Cambria Math" panose="02040503050406030204" pitchFamily="18" charset="0"/>
                            <a:cs typeface="Fredoka" panose="020B0604020202020204" charset="-79"/>
                          </a:rPr>
                        </m:ctrlPr>
                      </m:dPr>
                      <m:e>
                        <m:r>
                          <a:rPr lang="en-CA" sz="1600" b="0" i="1" smtClean="0">
                            <a:solidFill>
                              <a:schemeClr val="accent3"/>
                            </a:solidFill>
                            <a:latin typeface="Cambria Math" panose="02040503050406030204" pitchFamily="18" charset="0"/>
                            <a:cs typeface="Fredoka" panose="020B0604020202020204" charset="-79"/>
                          </a:rPr>
                          <m:t>𝐶</m:t>
                        </m:r>
                      </m:e>
                    </m:d>
                    <m:r>
                      <a:rPr lang="en-CA" sz="1600" b="0" i="1" smtClean="0">
                        <a:solidFill>
                          <a:schemeClr val="accent3"/>
                        </a:solidFill>
                        <a:latin typeface="Cambria Math" panose="02040503050406030204" pitchFamily="18" charset="0"/>
                        <a:cs typeface="Fredoka" panose="020B0604020202020204" charset="-79"/>
                      </a:rPr>
                      <m:t>=0.2</m:t>
                    </m:r>
                  </m:oMath>
                </a14:m>
                <a:r>
                  <a:rPr lang="en-CA" sz="1600" dirty="0">
                    <a:solidFill>
                      <a:schemeClr val="accent3"/>
                    </a:solidFill>
                    <a:latin typeface="Fredoka" panose="020B0604020202020204" charset="-79"/>
                    <a:cs typeface="Fredoka" panose="020B0604020202020204" charset="-79"/>
                  </a:rPr>
                  <a:t> </a:t>
                </a:r>
              </a:p>
            </p:txBody>
          </p:sp>
        </mc:Choice>
        <mc:Fallback xmlns="">
          <p:sp>
            <p:nvSpPr>
              <p:cNvPr id="12" name="TextBox 11">
                <a:extLst>
                  <a:ext uri="{FF2B5EF4-FFF2-40B4-BE49-F238E27FC236}">
                    <a16:creationId xmlns:a16="http://schemas.microsoft.com/office/drawing/2014/main" id="{DE29DB21-F431-82A2-E51B-14E5DB932D33}"/>
                  </a:ext>
                </a:extLst>
              </p:cNvPr>
              <p:cNvSpPr txBox="1">
                <a:spLocks noRot="1" noChangeAspect="1" noMove="1" noResize="1" noEditPoints="1" noAdjustHandles="1" noChangeArrowheads="1" noChangeShapeType="1" noTextEdit="1"/>
              </p:cNvSpPr>
              <p:nvPr/>
            </p:nvSpPr>
            <p:spPr>
              <a:xfrm>
                <a:off x="3572256" y="1474469"/>
                <a:ext cx="2833968" cy="830997"/>
              </a:xfrm>
              <a:prstGeom prst="rect">
                <a:avLst/>
              </a:prstGeom>
              <a:blipFill>
                <a:blip r:embed="rId5"/>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7068980-51DA-54B2-5B73-4FA7224475FE}"/>
                  </a:ext>
                </a:extLst>
              </p:cNvPr>
              <p:cNvSpPr txBox="1"/>
              <p:nvPr/>
            </p:nvSpPr>
            <p:spPr>
              <a:xfrm>
                <a:off x="5007528" y="1474469"/>
                <a:ext cx="2833968" cy="830997"/>
              </a:xfrm>
              <a:prstGeom prst="rect">
                <a:avLst/>
              </a:prstGeom>
              <a:noFill/>
            </p:spPr>
            <p:txBody>
              <a:bodyPr wrap="square">
                <a:spAutoFit/>
              </a:bodyPr>
              <a:lstStyle/>
              <a:p>
                <a:pPr marL="139700" indent="0">
                  <a:buNone/>
                </a:pPr>
                <a14:m>
                  <m:oMath xmlns:m="http://schemas.openxmlformats.org/officeDocument/2006/math">
                    <m:r>
                      <a:rPr lang="en-CA" sz="1600" b="0" i="1" smtClean="0">
                        <a:solidFill>
                          <a:schemeClr val="accent3"/>
                        </a:solidFill>
                        <a:latin typeface="Cambria Math" panose="02040503050406030204" pitchFamily="18" charset="0"/>
                        <a:cs typeface="Fredoka" panose="020B0604020202020204" charset="-79"/>
                      </a:rPr>
                      <m:t>𝑃</m:t>
                    </m:r>
                    <m:d>
                      <m:dPr>
                        <m:ctrlPr>
                          <a:rPr lang="en-CA" sz="1600" b="0" i="1" smtClean="0">
                            <a:solidFill>
                              <a:schemeClr val="accent3"/>
                            </a:solidFill>
                            <a:latin typeface="Cambria Math" panose="02040503050406030204" pitchFamily="18" charset="0"/>
                            <a:cs typeface="Fredoka" panose="020B0604020202020204" charset="-79"/>
                          </a:rPr>
                        </m:ctrlPr>
                      </m:dPr>
                      <m:e>
                        <m:r>
                          <a:rPr lang="en-CA" sz="1600" b="0" i="1" smtClean="0">
                            <a:solidFill>
                              <a:schemeClr val="accent3"/>
                            </a:solidFill>
                            <a:latin typeface="Cambria Math" panose="02040503050406030204" pitchFamily="18" charset="0"/>
                            <a:cs typeface="Fredoka" panose="020B0604020202020204" charset="-79"/>
                          </a:rPr>
                          <m:t>𝐴𝐵</m:t>
                        </m:r>
                      </m:e>
                    </m:d>
                    <m:r>
                      <a:rPr lang="en-CA" sz="1600" b="0" i="1" smtClean="0">
                        <a:solidFill>
                          <a:schemeClr val="accent3"/>
                        </a:solidFill>
                        <a:latin typeface="Cambria Math" panose="02040503050406030204" pitchFamily="18" charset="0"/>
                        <a:cs typeface="Fredoka" panose="020B0604020202020204" charset="-79"/>
                      </a:rPr>
                      <m:t>=0.14</m:t>
                    </m:r>
                  </m:oMath>
                </a14:m>
                <a:r>
                  <a:rPr lang="en-CA" sz="1600" dirty="0">
                    <a:solidFill>
                      <a:schemeClr val="accent3"/>
                    </a:solidFill>
                    <a:latin typeface="Fredoka" panose="020B0604020202020204" charset="-79"/>
                    <a:cs typeface="Fredoka" panose="020B0604020202020204" charset="-79"/>
                  </a:rPr>
                  <a:t> </a:t>
                </a:r>
              </a:p>
              <a:p>
                <a:pPr marL="139700" indent="0">
                  <a:buNone/>
                </a:pPr>
                <a14:m>
                  <m:oMath xmlns:m="http://schemas.openxmlformats.org/officeDocument/2006/math">
                    <m:r>
                      <a:rPr lang="en-CA" sz="1600" b="0" i="1" smtClean="0">
                        <a:solidFill>
                          <a:schemeClr val="accent3"/>
                        </a:solidFill>
                        <a:latin typeface="Cambria Math" panose="02040503050406030204" pitchFamily="18" charset="0"/>
                        <a:cs typeface="Fredoka" panose="020B0604020202020204" charset="-79"/>
                      </a:rPr>
                      <m:t>𝑃</m:t>
                    </m:r>
                    <m:d>
                      <m:dPr>
                        <m:ctrlPr>
                          <a:rPr lang="en-CA" sz="1600" b="0" i="1" smtClean="0">
                            <a:solidFill>
                              <a:schemeClr val="accent3"/>
                            </a:solidFill>
                            <a:latin typeface="Cambria Math" panose="02040503050406030204" pitchFamily="18" charset="0"/>
                            <a:cs typeface="Fredoka" panose="020B0604020202020204" charset="-79"/>
                          </a:rPr>
                        </m:ctrlPr>
                      </m:dPr>
                      <m:e>
                        <m:r>
                          <a:rPr lang="en-CA" sz="1600" b="0" i="1" smtClean="0">
                            <a:solidFill>
                              <a:schemeClr val="accent3"/>
                            </a:solidFill>
                            <a:latin typeface="Cambria Math" panose="02040503050406030204" pitchFamily="18" charset="0"/>
                            <a:cs typeface="Fredoka" panose="020B0604020202020204" charset="-79"/>
                          </a:rPr>
                          <m:t>𝐵𝐶</m:t>
                        </m:r>
                      </m:e>
                    </m:d>
                    <m:r>
                      <a:rPr lang="en-CA" sz="1600" b="0" i="1" smtClean="0">
                        <a:solidFill>
                          <a:schemeClr val="accent3"/>
                        </a:solidFill>
                        <a:latin typeface="Cambria Math" panose="02040503050406030204" pitchFamily="18" charset="0"/>
                        <a:cs typeface="Fredoka" panose="020B0604020202020204" charset="-79"/>
                      </a:rPr>
                      <m:t>=0.13</m:t>
                    </m:r>
                  </m:oMath>
                </a14:m>
                <a:r>
                  <a:rPr lang="en-CA" sz="1600" dirty="0">
                    <a:solidFill>
                      <a:schemeClr val="accent3"/>
                    </a:solidFill>
                    <a:latin typeface="Fredoka" panose="020B0604020202020204" charset="-79"/>
                    <a:cs typeface="Fredoka" panose="020B0604020202020204" charset="-79"/>
                  </a:rPr>
                  <a:t> </a:t>
                </a:r>
              </a:p>
              <a:p>
                <a:pPr marL="139700"/>
                <a14:m>
                  <m:oMath xmlns:m="http://schemas.openxmlformats.org/officeDocument/2006/math">
                    <m:r>
                      <a:rPr lang="en-CA" sz="1600" b="0" i="1" smtClean="0">
                        <a:solidFill>
                          <a:schemeClr val="accent3"/>
                        </a:solidFill>
                        <a:latin typeface="Cambria Math" panose="02040503050406030204" pitchFamily="18" charset="0"/>
                        <a:cs typeface="Fredoka" panose="020B0604020202020204" charset="-79"/>
                      </a:rPr>
                      <m:t>𝑃</m:t>
                    </m:r>
                    <m:d>
                      <m:dPr>
                        <m:ctrlPr>
                          <a:rPr lang="en-CA" sz="1600" b="0" i="1" smtClean="0">
                            <a:solidFill>
                              <a:schemeClr val="accent3"/>
                            </a:solidFill>
                            <a:latin typeface="Cambria Math" panose="02040503050406030204" pitchFamily="18" charset="0"/>
                            <a:cs typeface="Fredoka" panose="020B0604020202020204" charset="-79"/>
                          </a:rPr>
                        </m:ctrlPr>
                      </m:dPr>
                      <m:e>
                        <m:r>
                          <a:rPr lang="en-CA" sz="1600" b="0" i="1" smtClean="0">
                            <a:solidFill>
                              <a:schemeClr val="accent3"/>
                            </a:solidFill>
                            <a:latin typeface="Cambria Math" panose="02040503050406030204" pitchFamily="18" charset="0"/>
                            <a:cs typeface="Fredoka" panose="020B0604020202020204" charset="-79"/>
                          </a:rPr>
                          <m:t>𝐴𝐵𝐶</m:t>
                        </m:r>
                      </m:e>
                    </m:d>
                    <m:r>
                      <a:rPr lang="en-CA" sz="1600" b="0" i="1" smtClean="0">
                        <a:solidFill>
                          <a:schemeClr val="accent3"/>
                        </a:solidFill>
                        <a:latin typeface="Cambria Math" panose="02040503050406030204" pitchFamily="18" charset="0"/>
                        <a:cs typeface="Fredoka" panose="020B0604020202020204" charset="-79"/>
                      </a:rPr>
                      <m:t>=0.1</m:t>
                    </m:r>
                  </m:oMath>
                </a14:m>
                <a:r>
                  <a:rPr lang="en-CA" sz="1600" dirty="0">
                    <a:solidFill>
                      <a:schemeClr val="accent3"/>
                    </a:solidFill>
                    <a:latin typeface="Fredoka" panose="020B0604020202020204" charset="-79"/>
                    <a:cs typeface="Fredoka" panose="020B0604020202020204" charset="-79"/>
                  </a:rPr>
                  <a:t> </a:t>
                </a:r>
              </a:p>
            </p:txBody>
          </p:sp>
        </mc:Choice>
        <mc:Fallback xmlns="">
          <p:sp>
            <p:nvSpPr>
              <p:cNvPr id="13" name="TextBox 12">
                <a:extLst>
                  <a:ext uri="{FF2B5EF4-FFF2-40B4-BE49-F238E27FC236}">
                    <a16:creationId xmlns:a16="http://schemas.microsoft.com/office/drawing/2014/main" id="{F7068980-51DA-54B2-5B73-4FA7224475FE}"/>
                  </a:ext>
                </a:extLst>
              </p:cNvPr>
              <p:cNvSpPr txBox="1">
                <a:spLocks noRot="1" noChangeAspect="1" noMove="1" noResize="1" noEditPoints="1" noAdjustHandles="1" noChangeArrowheads="1" noChangeShapeType="1" noTextEdit="1"/>
              </p:cNvSpPr>
              <p:nvPr/>
            </p:nvSpPr>
            <p:spPr>
              <a:xfrm>
                <a:off x="5007528" y="1474469"/>
                <a:ext cx="2833968" cy="830997"/>
              </a:xfrm>
              <a:prstGeom prst="rect">
                <a:avLst/>
              </a:prstGeom>
              <a:blipFill>
                <a:blip r:embed="rId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00A7C83-EF71-144F-49C2-F8B9FF31F36D}"/>
                  </a:ext>
                </a:extLst>
              </p:cNvPr>
              <p:cNvSpPr txBox="1"/>
              <p:nvPr/>
            </p:nvSpPr>
            <p:spPr>
              <a:xfrm>
                <a:off x="6442800" y="1474469"/>
                <a:ext cx="2833968" cy="585353"/>
              </a:xfrm>
              <a:prstGeom prst="rect">
                <a:avLst/>
              </a:prstGeom>
              <a:noFill/>
            </p:spPr>
            <p:txBody>
              <a:bodyPr wrap="square">
                <a:spAutoFit/>
              </a:bodyPr>
              <a:lstStyle/>
              <a:p>
                <a:pPr marL="139700" indent="0">
                  <a:buNone/>
                </a:pPr>
                <a14:m>
                  <m:oMath xmlns:m="http://schemas.openxmlformats.org/officeDocument/2006/math">
                    <m:r>
                      <a:rPr lang="en-CA" sz="1600" b="0" i="1" smtClean="0">
                        <a:solidFill>
                          <a:schemeClr val="accent3"/>
                        </a:solidFill>
                        <a:latin typeface="Cambria Math" panose="02040503050406030204" pitchFamily="18" charset="0"/>
                        <a:cs typeface="Fredoka" panose="020B0604020202020204" charset="-79"/>
                      </a:rPr>
                      <m:t>𝑃</m:t>
                    </m:r>
                    <m:d>
                      <m:dPr>
                        <m:ctrlPr>
                          <a:rPr lang="en-CA" sz="1600" b="0" i="1" smtClean="0">
                            <a:solidFill>
                              <a:schemeClr val="accent3"/>
                            </a:solidFill>
                            <a:latin typeface="Cambria Math" panose="02040503050406030204" pitchFamily="18" charset="0"/>
                            <a:cs typeface="Fredoka" panose="020B0604020202020204" charset="-79"/>
                          </a:rPr>
                        </m:ctrlPr>
                      </m:dPr>
                      <m:e>
                        <m:acc>
                          <m:accPr>
                            <m:chr m:val="̅"/>
                            <m:ctrlPr>
                              <a:rPr lang="en-CA" sz="1600" b="0" i="1" smtClean="0">
                                <a:solidFill>
                                  <a:schemeClr val="accent3"/>
                                </a:solidFill>
                                <a:latin typeface="Cambria Math" panose="02040503050406030204" pitchFamily="18" charset="0"/>
                                <a:cs typeface="Fredoka" panose="020B0604020202020204" charset="-79"/>
                              </a:rPr>
                            </m:ctrlPr>
                          </m:accPr>
                          <m:e>
                            <m:r>
                              <a:rPr lang="en-CA" sz="1600" b="0" i="1" smtClean="0">
                                <a:solidFill>
                                  <a:schemeClr val="accent3"/>
                                </a:solidFill>
                                <a:latin typeface="Cambria Math" panose="02040503050406030204" pitchFamily="18" charset="0"/>
                                <a:cs typeface="Fredoka" panose="020B0604020202020204" charset="-79"/>
                              </a:rPr>
                              <m:t>𝐴𝐵𝐶</m:t>
                            </m:r>
                          </m:e>
                        </m:acc>
                      </m:e>
                    </m:d>
                    <m:r>
                      <a:rPr lang="en-CA" sz="1600" b="0" i="1" smtClean="0">
                        <a:solidFill>
                          <a:schemeClr val="accent3"/>
                        </a:solidFill>
                        <a:latin typeface="Cambria Math" panose="02040503050406030204" pitchFamily="18" charset="0"/>
                        <a:cs typeface="Fredoka" panose="020B0604020202020204" charset="-79"/>
                      </a:rPr>
                      <m:t>=0.67</m:t>
                    </m:r>
                  </m:oMath>
                </a14:m>
                <a:r>
                  <a:rPr lang="en-CA" sz="1600" dirty="0">
                    <a:solidFill>
                      <a:schemeClr val="accent3"/>
                    </a:solidFill>
                    <a:latin typeface="Fredoka" panose="020B0604020202020204" charset="-79"/>
                    <a:cs typeface="Fredoka" panose="020B0604020202020204" charset="-79"/>
                  </a:rPr>
                  <a:t> </a:t>
                </a:r>
              </a:p>
              <a:p>
                <a:pPr marL="139700" indent="0">
                  <a:buNone/>
                </a:pPr>
                <a14:m>
                  <m:oMath xmlns:m="http://schemas.openxmlformats.org/officeDocument/2006/math">
                    <m:r>
                      <a:rPr lang="en-CA" sz="1600" b="0" i="1" smtClean="0">
                        <a:solidFill>
                          <a:schemeClr val="accent3"/>
                        </a:solidFill>
                        <a:latin typeface="Cambria Math" panose="02040503050406030204" pitchFamily="18" charset="0"/>
                        <a:cs typeface="Fredoka" panose="020B0604020202020204" charset="-79"/>
                      </a:rPr>
                      <m:t>𝑃</m:t>
                    </m:r>
                    <m:d>
                      <m:dPr>
                        <m:ctrlPr>
                          <a:rPr lang="en-CA" sz="1600" b="0" i="1" smtClean="0">
                            <a:solidFill>
                              <a:schemeClr val="accent3"/>
                            </a:solidFill>
                            <a:latin typeface="Cambria Math" panose="02040503050406030204" pitchFamily="18" charset="0"/>
                            <a:cs typeface="Fredoka" panose="020B0604020202020204" charset="-79"/>
                          </a:rPr>
                        </m:ctrlPr>
                      </m:dPr>
                      <m:e>
                        <m:r>
                          <a:rPr lang="en-CA" sz="1600" b="0" i="1" smtClean="0">
                            <a:solidFill>
                              <a:schemeClr val="accent3"/>
                            </a:solidFill>
                            <a:latin typeface="Cambria Math" panose="02040503050406030204" pitchFamily="18" charset="0"/>
                            <a:cs typeface="Fredoka" panose="020B0604020202020204" charset="-79"/>
                          </a:rPr>
                          <m:t>𝐴</m:t>
                        </m:r>
                        <m:acc>
                          <m:accPr>
                            <m:chr m:val="̅"/>
                            <m:ctrlPr>
                              <a:rPr lang="en-CA" sz="1600" b="0" i="1" smtClean="0">
                                <a:solidFill>
                                  <a:schemeClr val="accent3"/>
                                </a:solidFill>
                                <a:latin typeface="Cambria Math" panose="02040503050406030204" pitchFamily="18" charset="0"/>
                                <a:cs typeface="Fredoka" panose="020B0604020202020204" charset="-79"/>
                              </a:rPr>
                            </m:ctrlPr>
                          </m:accPr>
                          <m:e>
                            <m:r>
                              <a:rPr lang="en-CA" sz="1600" b="0" i="1" smtClean="0">
                                <a:solidFill>
                                  <a:schemeClr val="accent3"/>
                                </a:solidFill>
                                <a:latin typeface="Cambria Math" panose="02040503050406030204" pitchFamily="18" charset="0"/>
                                <a:cs typeface="Fredoka" panose="020B0604020202020204" charset="-79"/>
                              </a:rPr>
                              <m:t>𝐵</m:t>
                            </m:r>
                          </m:e>
                        </m:acc>
                        <m:r>
                          <a:rPr lang="en-CA" sz="1600" b="0" i="1" smtClean="0">
                            <a:solidFill>
                              <a:schemeClr val="accent3"/>
                            </a:solidFill>
                            <a:latin typeface="Cambria Math" panose="02040503050406030204" pitchFamily="18" charset="0"/>
                            <a:cs typeface="Fredoka" panose="020B0604020202020204" charset="-79"/>
                          </a:rPr>
                          <m:t>𝐶</m:t>
                        </m:r>
                      </m:e>
                    </m:d>
                    <m:r>
                      <a:rPr lang="en-CA" sz="1600" b="0" i="1" smtClean="0">
                        <a:solidFill>
                          <a:schemeClr val="accent3"/>
                        </a:solidFill>
                        <a:latin typeface="Cambria Math" panose="02040503050406030204" pitchFamily="18" charset="0"/>
                        <a:cs typeface="Fredoka" panose="020B0604020202020204" charset="-79"/>
                      </a:rPr>
                      <m:t>=?</m:t>
                    </m:r>
                  </m:oMath>
                </a14:m>
                <a:r>
                  <a:rPr lang="en-CA" sz="1600" dirty="0">
                    <a:solidFill>
                      <a:schemeClr val="accent3"/>
                    </a:solidFill>
                    <a:latin typeface="Fredoka" panose="020B0604020202020204" charset="-79"/>
                    <a:cs typeface="Fredoka" panose="020B0604020202020204" charset="-79"/>
                  </a:rPr>
                  <a:t> </a:t>
                </a:r>
              </a:p>
            </p:txBody>
          </p:sp>
        </mc:Choice>
        <mc:Fallback xmlns="">
          <p:sp>
            <p:nvSpPr>
              <p:cNvPr id="14" name="TextBox 13">
                <a:extLst>
                  <a:ext uri="{FF2B5EF4-FFF2-40B4-BE49-F238E27FC236}">
                    <a16:creationId xmlns:a16="http://schemas.microsoft.com/office/drawing/2014/main" id="{800A7C83-EF71-144F-49C2-F8B9FF31F36D}"/>
                  </a:ext>
                </a:extLst>
              </p:cNvPr>
              <p:cNvSpPr txBox="1">
                <a:spLocks noRot="1" noChangeAspect="1" noMove="1" noResize="1" noEditPoints="1" noAdjustHandles="1" noChangeArrowheads="1" noChangeShapeType="1" noTextEdit="1"/>
              </p:cNvSpPr>
              <p:nvPr/>
            </p:nvSpPr>
            <p:spPr>
              <a:xfrm>
                <a:off x="6442800" y="1474469"/>
                <a:ext cx="2833968" cy="585353"/>
              </a:xfrm>
              <a:prstGeom prst="rect">
                <a:avLst/>
              </a:prstGeom>
              <a:blipFill>
                <a:blip r:embed="rId7"/>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36B91D8-EB02-EDF7-5369-9AE2D26F16E6}"/>
                  </a:ext>
                </a:extLst>
              </p:cNvPr>
              <p:cNvSpPr txBox="1"/>
              <p:nvPr/>
            </p:nvSpPr>
            <p:spPr>
              <a:xfrm>
                <a:off x="702006" y="3449232"/>
                <a:ext cx="3869944" cy="27738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CA" sz="1200" b="0" i="1" smtClean="0">
                          <a:solidFill>
                            <a:schemeClr val="accent1">
                              <a:lumMod val="50000"/>
                            </a:schemeClr>
                          </a:solidFill>
                          <a:latin typeface="Cambria Math" panose="02040503050406030204" pitchFamily="18" charset="0"/>
                        </a:rPr>
                        <m:t>𝑃</m:t>
                      </m:r>
                      <m:d>
                        <m:dPr>
                          <m:ctrlPr>
                            <a:rPr lang="en-CA" sz="1200" b="0" i="1" smtClean="0">
                              <a:solidFill>
                                <a:schemeClr val="accent1">
                                  <a:lumMod val="50000"/>
                                </a:schemeClr>
                              </a:solidFill>
                              <a:latin typeface="Cambria Math" panose="02040503050406030204" pitchFamily="18" charset="0"/>
                            </a:rPr>
                          </m:ctrlPr>
                        </m:dPr>
                        <m:e>
                          <m:r>
                            <a:rPr lang="en-CA" sz="1200" b="0" i="1" smtClean="0">
                              <a:solidFill>
                                <a:schemeClr val="accent1">
                                  <a:lumMod val="50000"/>
                                </a:schemeClr>
                              </a:solidFill>
                              <a:latin typeface="Cambria Math" panose="02040503050406030204" pitchFamily="18" charset="0"/>
                            </a:rPr>
                            <m:t>𝐴</m:t>
                          </m:r>
                          <m:r>
                            <a:rPr lang="en-CA" sz="1200" b="0" i="1" smtClean="0">
                              <a:solidFill>
                                <a:schemeClr val="accent1">
                                  <a:lumMod val="50000"/>
                                </a:schemeClr>
                              </a:solidFill>
                              <a:latin typeface="Cambria Math" panose="02040503050406030204" pitchFamily="18" charset="0"/>
                            </a:rPr>
                            <m:t>∪</m:t>
                          </m:r>
                          <m:r>
                            <a:rPr lang="en-CA" sz="1200" b="0" i="1" smtClean="0">
                              <a:solidFill>
                                <a:schemeClr val="accent1">
                                  <a:lumMod val="50000"/>
                                </a:schemeClr>
                              </a:solidFill>
                              <a:latin typeface="Cambria Math" panose="02040503050406030204" pitchFamily="18" charset="0"/>
                            </a:rPr>
                            <m:t>𝐵</m:t>
                          </m:r>
                          <m:r>
                            <a:rPr lang="en-CA" sz="1200" b="0" i="1" smtClean="0">
                              <a:solidFill>
                                <a:schemeClr val="accent1">
                                  <a:lumMod val="50000"/>
                                </a:schemeClr>
                              </a:solidFill>
                              <a:latin typeface="Cambria Math" panose="02040503050406030204" pitchFamily="18" charset="0"/>
                            </a:rPr>
                            <m:t>∪</m:t>
                          </m:r>
                          <m:r>
                            <a:rPr lang="en-CA" sz="1200" b="0" i="1" smtClean="0">
                              <a:solidFill>
                                <a:schemeClr val="accent1">
                                  <a:lumMod val="50000"/>
                                </a:schemeClr>
                              </a:solidFill>
                              <a:latin typeface="Cambria Math" panose="02040503050406030204" pitchFamily="18" charset="0"/>
                            </a:rPr>
                            <m:t>𝐶</m:t>
                          </m:r>
                        </m:e>
                      </m:d>
                      <m:r>
                        <a:rPr lang="en-CA" sz="1200" b="0" i="1" smtClean="0">
                          <a:solidFill>
                            <a:schemeClr val="accent3"/>
                          </a:solidFill>
                          <a:latin typeface="Cambria Math" panose="02040503050406030204" pitchFamily="18" charset="0"/>
                        </a:rPr>
                        <m:t>=1−</m:t>
                      </m:r>
                      <m:r>
                        <a:rPr lang="en-CA" sz="1200" i="1" smtClean="0">
                          <a:solidFill>
                            <a:schemeClr val="accent3"/>
                          </a:solidFill>
                          <a:latin typeface="Cambria Math" panose="02040503050406030204" pitchFamily="18" charset="0"/>
                        </a:rPr>
                        <m:t>𝑃</m:t>
                      </m:r>
                      <m:d>
                        <m:dPr>
                          <m:ctrlPr>
                            <a:rPr lang="en-CA" sz="1200" b="0" i="1" smtClean="0">
                              <a:solidFill>
                                <a:schemeClr val="accent3"/>
                              </a:solidFill>
                              <a:latin typeface="Cambria Math" panose="02040503050406030204" pitchFamily="18" charset="0"/>
                            </a:rPr>
                          </m:ctrlPr>
                        </m:dPr>
                        <m:e>
                          <m:acc>
                            <m:accPr>
                              <m:chr m:val="̅"/>
                              <m:ctrlPr>
                                <a:rPr lang="en-CA" sz="1200" b="0" i="1" smtClean="0">
                                  <a:solidFill>
                                    <a:schemeClr val="accent3"/>
                                  </a:solidFill>
                                  <a:latin typeface="Cambria Math" panose="02040503050406030204" pitchFamily="18" charset="0"/>
                                </a:rPr>
                              </m:ctrlPr>
                            </m:accPr>
                            <m:e>
                              <m:r>
                                <a:rPr lang="en-CA" sz="1200" b="0" i="1" smtClean="0">
                                  <a:solidFill>
                                    <a:schemeClr val="accent3"/>
                                  </a:solidFill>
                                  <a:latin typeface="Cambria Math" panose="02040503050406030204" pitchFamily="18" charset="0"/>
                                </a:rPr>
                                <m:t>𝐴</m:t>
                              </m:r>
                              <m:r>
                                <a:rPr lang="en-CA" sz="1200" b="0" i="1" smtClean="0">
                                  <a:solidFill>
                                    <a:schemeClr val="accent3"/>
                                  </a:solidFill>
                                  <a:latin typeface="Cambria Math" panose="02040503050406030204" pitchFamily="18" charset="0"/>
                                </a:rPr>
                                <m:t>∪</m:t>
                              </m:r>
                              <m:r>
                                <a:rPr lang="en-CA" sz="1200" b="0" i="1" smtClean="0">
                                  <a:solidFill>
                                    <a:schemeClr val="accent3"/>
                                  </a:solidFill>
                                  <a:latin typeface="Cambria Math" panose="02040503050406030204" pitchFamily="18" charset="0"/>
                                </a:rPr>
                                <m:t>𝐵</m:t>
                              </m:r>
                              <m:r>
                                <a:rPr lang="en-CA" sz="1200" b="0" i="1" smtClean="0">
                                  <a:solidFill>
                                    <a:schemeClr val="accent3"/>
                                  </a:solidFill>
                                  <a:latin typeface="Cambria Math" panose="02040503050406030204" pitchFamily="18" charset="0"/>
                                </a:rPr>
                                <m:t>∪</m:t>
                              </m:r>
                              <m:r>
                                <a:rPr lang="en-CA" sz="1200" b="0" i="1" smtClean="0">
                                  <a:solidFill>
                                    <a:schemeClr val="accent3"/>
                                  </a:solidFill>
                                  <a:latin typeface="Cambria Math" panose="02040503050406030204" pitchFamily="18" charset="0"/>
                                </a:rPr>
                                <m:t>𝐶</m:t>
                              </m:r>
                            </m:e>
                          </m:acc>
                        </m:e>
                      </m:d>
                      <m:r>
                        <a:rPr lang="en-CA" sz="1200" b="0" i="1" smtClean="0">
                          <a:solidFill>
                            <a:schemeClr val="accent3"/>
                          </a:solidFill>
                          <a:latin typeface="Cambria Math" panose="02040503050406030204" pitchFamily="18" charset="0"/>
                        </a:rPr>
                        <m:t>=1−</m:t>
                      </m:r>
                      <m:r>
                        <a:rPr lang="en-CA" sz="1200" b="0" i="1" smtClean="0">
                          <a:solidFill>
                            <a:schemeClr val="accent3"/>
                          </a:solidFill>
                          <a:latin typeface="Cambria Math" panose="02040503050406030204" pitchFamily="18" charset="0"/>
                        </a:rPr>
                        <m:t>𝑃</m:t>
                      </m:r>
                      <m:r>
                        <a:rPr lang="en-CA" sz="1200" b="0" i="1" smtClean="0">
                          <a:solidFill>
                            <a:schemeClr val="accent3"/>
                          </a:solidFill>
                          <a:latin typeface="Cambria Math" panose="02040503050406030204" pitchFamily="18" charset="0"/>
                        </a:rPr>
                        <m:t>(</m:t>
                      </m:r>
                      <m:acc>
                        <m:accPr>
                          <m:chr m:val="̅"/>
                          <m:ctrlPr>
                            <a:rPr lang="en-CA" sz="1200" b="0" i="1" smtClean="0">
                              <a:solidFill>
                                <a:schemeClr val="accent3"/>
                              </a:solidFill>
                              <a:latin typeface="Cambria Math" panose="02040503050406030204" pitchFamily="18" charset="0"/>
                            </a:rPr>
                          </m:ctrlPr>
                        </m:accPr>
                        <m:e>
                          <m:r>
                            <a:rPr lang="en-CA" sz="1200" b="0" i="1" smtClean="0">
                              <a:solidFill>
                                <a:schemeClr val="accent3"/>
                              </a:solidFill>
                              <a:latin typeface="Cambria Math" panose="02040503050406030204" pitchFamily="18" charset="0"/>
                            </a:rPr>
                            <m:t>𝐴𝐵𝐶</m:t>
                          </m:r>
                        </m:e>
                      </m:acc>
                      <m:r>
                        <a:rPr lang="en-CA" sz="1200" b="0" i="1" smtClean="0">
                          <a:solidFill>
                            <a:schemeClr val="accent3"/>
                          </a:solidFill>
                          <a:latin typeface="Cambria Math" panose="02040503050406030204" pitchFamily="18" charset="0"/>
                        </a:rPr>
                        <m:t>)</m:t>
                      </m:r>
                    </m:oMath>
                  </m:oMathPara>
                </a14:m>
                <a:endParaRPr lang="en-CA" sz="1200" dirty="0">
                  <a:solidFill>
                    <a:schemeClr val="accent3"/>
                  </a:solidFill>
                </a:endParaRPr>
              </a:p>
            </p:txBody>
          </p:sp>
        </mc:Choice>
        <mc:Fallback xmlns="">
          <p:sp>
            <p:nvSpPr>
              <p:cNvPr id="11" name="TextBox 10">
                <a:extLst>
                  <a:ext uri="{FF2B5EF4-FFF2-40B4-BE49-F238E27FC236}">
                    <a16:creationId xmlns:a16="http://schemas.microsoft.com/office/drawing/2014/main" id="{636B91D8-EB02-EDF7-5369-9AE2D26F16E6}"/>
                  </a:ext>
                </a:extLst>
              </p:cNvPr>
              <p:cNvSpPr txBox="1">
                <a:spLocks noRot="1" noChangeAspect="1" noMove="1" noResize="1" noEditPoints="1" noAdjustHandles="1" noChangeArrowheads="1" noChangeShapeType="1" noTextEdit="1"/>
              </p:cNvSpPr>
              <p:nvPr/>
            </p:nvSpPr>
            <p:spPr>
              <a:xfrm>
                <a:off x="702006" y="3449232"/>
                <a:ext cx="3869944" cy="277384"/>
              </a:xfrm>
              <a:prstGeom prst="rect">
                <a:avLst/>
              </a:prstGeom>
              <a:blipFill>
                <a:blip r:embed="rId8"/>
                <a:stretch>
                  <a:fillRect b="-11111"/>
                </a:stretch>
              </a:blipFill>
            </p:spPr>
            <p:txBody>
              <a:bodyPr/>
              <a:lstStyle/>
              <a:p>
                <a:r>
                  <a:rPr lang="en-CA">
                    <a:noFill/>
                  </a:rPr>
                  <a:t> </a:t>
                </a:r>
              </a:p>
            </p:txBody>
          </p:sp>
        </mc:Fallback>
      </mc:AlternateContent>
      <p:cxnSp>
        <p:nvCxnSpPr>
          <p:cNvPr id="16" name="Connector: Elbow 15">
            <a:extLst>
              <a:ext uri="{FF2B5EF4-FFF2-40B4-BE49-F238E27FC236}">
                <a16:creationId xmlns:a16="http://schemas.microsoft.com/office/drawing/2014/main" id="{DBB21111-44FF-47BE-B83C-427AB1B7429D}"/>
              </a:ext>
            </a:extLst>
          </p:cNvPr>
          <p:cNvCxnSpPr>
            <a:cxnSpLocks/>
          </p:cNvCxnSpPr>
          <p:nvPr/>
        </p:nvCxnSpPr>
        <p:spPr>
          <a:xfrm>
            <a:off x="1597152" y="2950464"/>
            <a:ext cx="938784" cy="390144"/>
          </a:xfrm>
          <a:prstGeom prst="bentConnector3">
            <a:avLst>
              <a:gd name="adj1" fmla="val 99960"/>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AC16D8C-ACBF-45B6-5142-E11C692B1143}"/>
                  </a:ext>
                </a:extLst>
              </p:cNvPr>
              <p:cNvSpPr txBox="1"/>
              <p:nvPr/>
            </p:nvSpPr>
            <p:spPr>
              <a:xfrm>
                <a:off x="633328" y="4095333"/>
                <a:ext cx="3007312"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CA" sz="1400" b="0" i="1" smtClean="0">
                          <a:solidFill>
                            <a:schemeClr val="accent1">
                              <a:lumMod val="50000"/>
                            </a:schemeClr>
                          </a:solidFill>
                          <a:latin typeface="Cambria Math" panose="02040503050406030204" pitchFamily="18" charset="0"/>
                        </a:rPr>
                        <m:t>𝑃</m:t>
                      </m:r>
                      <m:d>
                        <m:dPr>
                          <m:ctrlPr>
                            <a:rPr lang="en-CA" sz="1400" b="0" i="1" smtClean="0">
                              <a:solidFill>
                                <a:schemeClr val="accent1">
                                  <a:lumMod val="50000"/>
                                </a:schemeClr>
                              </a:solidFill>
                              <a:latin typeface="Cambria Math" panose="02040503050406030204" pitchFamily="18" charset="0"/>
                            </a:rPr>
                          </m:ctrlPr>
                        </m:dPr>
                        <m:e>
                          <m:r>
                            <a:rPr lang="en-CA" sz="1400" b="0" i="1" smtClean="0">
                              <a:solidFill>
                                <a:schemeClr val="accent1">
                                  <a:lumMod val="50000"/>
                                </a:schemeClr>
                              </a:solidFill>
                              <a:latin typeface="Cambria Math" panose="02040503050406030204" pitchFamily="18" charset="0"/>
                            </a:rPr>
                            <m:t>𝐴𝐶</m:t>
                          </m:r>
                        </m:e>
                      </m:d>
                      <m:r>
                        <a:rPr lang="en-CA" sz="1400" b="0" i="1" smtClean="0">
                          <a:solidFill>
                            <a:schemeClr val="accent3"/>
                          </a:solidFill>
                          <a:latin typeface="Cambria Math" panose="02040503050406030204" pitchFamily="18" charset="0"/>
                        </a:rPr>
                        <m:t>=</m:t>
                      </m:r>
                      <m:r>
                        <a:rPr lang="en-CA" sz="1400" b="0" i="1" smtClean="0">
                          <a:solidFill>
                            <a:schemeClr val="accent3"/>
                          </a:solidFill>
                          <a:latin typeface="Cambria Math" panose="02040503050406030204" pitchFamily="18" charset="0"/>
                        </a:rPr>
                        <m:t>𝑃</m:t>
                      </m:r>
                      <m:d>
                        <m:dPr>
                          <m:ctrlPr>
                            <a:rPr lang="en-CA" sz="1400" b="0" i="1" smtClean="0">
                              <a:solidFill>
                                <a:schemeClr val="accent3"/>
                              </a:solidFill>
                              <a:latin typeface="Cambria Math" panose="02040503050406030204" pitchFamily="18" charset="0"/>
                            </a:rPr>
                          </m:ctrlPr>
                        </m:dPr>
                        <m:e>
                          <m:r>
                            <a:rPr lang="en-CA" sz="1400" b="0" i="1" smtClean="0">
                              <a:solidFill>
                                <a:schemeClr val="accent3"/>
                              </a:solidFill>
                              <a:latin typeface="Cambria Math" panose="02040503050406030204" pitchFamily="18" charset="0"/>
                            </a:rPr>
                            <m:t>𝐴𝐵𝐶</m:t>
                          </m:r>
                        </m:e>
                      </m:d>
                      <m:r>
                        <a:rPr lang="en-CA" i="1">
                          <a:solidFill>
                            <a:schemeClr val="accent3"/>
                          </a:solidFill>
                          <a:latin typeface="Cambria Math" panose="02040503050406030204" pitchFamily="18" charset="0"/>
                        </a:rPr>
                        <m:t>+</m:t>
                      </m:r>
                      <m:r>
                        <a:rPr lang="en-CA" b="0" i="1" smtClean="0">
                          <a:solidFill>
                            <a:schemeClr val="accent2">
                              <a:lumMod val="50000"/>
                            </a:schemeClr>
                          </a:solidFill>
                          <a:latin typeface="Cambria Math" panose="02040503050406030204" pitchFamily="18" charset="0"/>
                        </a:rPr>
                        <m:t>𝑃</m:t>
                      </m:r>
                      <m:d>
                        <m:dPr>
                          <m:ctrlPr>
                            <a:rPr lang="en-CA" i="1">
                              <a:solidFill>
                                <a:schemeClr val="accent2">
                                  <a:lumMod val="50000"/>
                                </a:schemeClr>
                              </a:solidFill>
                              <a:latin typeface="Cambria Math" panose="02040503050406030204" pitchFamily="18" charset="0"/>
                              <a:cs typeface="Fredoka" panose="020B0604020202020204" charset="-79"/>
                            </a:rPr>
                          </m:ctrlPr>
                        </m:dPr>
                        <m:e>
                          <m:r>
                            <a:rPr lang="en-CA" i="1">
                              <a:solidFill>
                                <a:schemeClr val="accent2">
                                  <a:lumMod val="50000"/>
                                </a:schemeClr>
                              </a:solidFill>
                              <a:latin typeface="Cambria Math" panose="02040503050406030204" pitchFamily="18" charset="0"/>
                              <a:cs typeface="Fredoka" panose="020B0604020202020204" charset="-79"/>
                            </a:rPr>
                            <m:t>𝐴</m:t>
                          </m:r>
                          <m:acc>
                            <m:accPr>
                              <m:chr m:val="̅"/>
                              <m:ctrlPr>
                                <a:rPr lang="en-CA" i="1">
                                  <a:solidFill>
                                    <a:schemeClr val="accent2">
                                      <a:lumMod val="50000"/>
                                    </a:schemeClr>
                                  </a:solidFill>
                                  <a:latin typeface="Cambria Math" panose="02040503050406030204" pitchFamily="18" charset="0"/>
                                  <a:cs typeface="Fredoka" panose="020B0604020202020204" charset="-79"/>
                                </a:rPr>
                              </m:ctrlPr>
                            </m:accPr>
                            <m:e>
                              <m:r>
                                <a:rPr lang="en-CA" i="1">
                                  <a:solidFill>
                                    <a:schemeClr val="accent2">
                                      <a:lumMod val="50000"/>
                                    </a:schemeClr>
                                  </a:solidFill>
                                  <a:latin typeface="Cambria Math" panose="02040503050406030204" pitchFamily="18" charset="0"/>
                                  <a:cs typeface="Fredoka" panose="020B0604020202020204" charset="-79"/>
                                </a:rPr>
                                <m:t>𝐵</m:t>
                              </m:r>
                            </m:e>
                          </m:acc>
                          <m:r>
                            <a:rPr lang="en-CA" i="1">
                              <a:solidFill>
                                <a:schemeClr val="accent2">
                                  <a:lumMod val="50000"/>
                                </a:schemeClr>
                              </a:solidFill>
                              <a:latin typeface="Cambria Math" panose="02040503050406030204" pitchFamily="18" charset="0"/>
                              <a:cs typeface="Fredoka" panose="020B0604020202020204" charset="-79"/>
                            </a:rPr>
                            <m:t>𝐶</m:t>
                          </m:r>
                        </m:e>
                      </m:d>
                    </m:oMath>
                  </m:oMathPara>
                </a14:m>
                <a:endParaRPr lang="en-CA" dirty="0">
                  <a:solidFill>
                    <a:schemeClr val="accent3"/>
                  </a:solidFill>
                </a:endParaRPr>
              </a:p>
            </p:txBody>
          </p:sp>
        </mc:Choice>
        <mc:Fallback xmlns="">
          <p:sp>
            <p:nvSpPr>
              <p:cNvPr id="24" name="TextBox 23">
                <a:extLst>
                  <a:ext uri="{FF2B5EF4-FFF2-40B4-BE49-F238E27FC236}">
                    <a16:creationId xmlns:a16="http://schemas.microsoft.com/office/drawing/2014/main" id="{BAC16D8C-ACBF-45B6-5142-E11C692B1143}"/>
                  </a:ext>
                </a:extLst>
              </p:cNvPr>
              <p:cNvSpPr txBox="1">
                <a:spLocks noRot="1" noChangeAspect="1" noMove="1" noResize="1" noEditPoints="1" noAdjustHandles="1" noChangeArrowheads="1" noChangeShapeType="1" noTextEdit="1"/>
              </p:cNvSpPr>
              <p:nvPr/>
            </p:nvSpPr>
            <p:spPr>
              <a:xfrm>
                <a:off x="633328" y="4095333"/>
                <a:ext cx="3007312" cy="307777"/>
              </a:xfrm>
              <a:prstGeom prst="rect">
                <a:avLst/>
              </a:prstGeom>
              <a:blipFill>
                <a:blip r:embed="rId9"/>
                <a:stretch>
                  <a:fillRect/>
                </a:stretch>
              </a:blipFill>
            </p:spPr>
            <p:txBody>
              <a:bodyPr/>
              <a:lstStyle/>
              <a:p>
                <a:r>
                  <a:rPr lang="en-CA">
                    <a:noFill/>
                  </a:rPr>
                  <a:t> </a:t>
                </a:r>
              </a:p>
            </p:txBody>
          </p:sp>
        </mc:Fallback>
      </mc:AlternateContent>
      <p:cxnSp>
        <p:nvCxnSpPr>
          <p:cNvPr id="3" name="Connector: Elbow 2">
            <a:extLst>
              <a:ext uri="{FF2B5EF4-FFF2-40B4-BE49-F238E27FC236}">
                <a16:creationId xmlns:a16="http://schemas.microsoft.com/office/drawing/2014/main" id="{252758C9-398A-B7A4-40B5-1EBEA7D7C005}"/>
              </a:ext>
            </a:extLst>
          </p:cNvPr>
          <p:cNvCxnSpPr>
            <a:cxnSpLocks/>
          </p:cNvCxnSpPr>
          <p:nvPr/>
        </p:nvCxnSpPr>
        <p:spPr>
          <a:xfrm rot="10800000" flipV="1">
            <a:off x="3265764" y="2950464"/>
            <a:ext cx="2354748" cy="1348586"/>
          </a:xfrm>
          <a:prstGeom prst="bentConnector3">
            <a:avLst>
              <a:gd name="adj1" fmla="val 55695"/>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64866547-81A9-9BFF-11CC-E6742C90E30F}"/>
              </a:ext>
            </a:extLst>
          </p:cNvPr>
          <p:cNvSpPr/>
          <p:nvPr/>
        </p:nvSpPr>
        <p:spPr>
          <a:xfrm>
            <a:off x="5044829" y="3076117"/>
            <a:ext cx="1097280" cy="1097280"/>
          </a:xfrm>
          <a:prstGeom prst="ellipse">
            <a:avLst/>
          </a:prstGeom>
          <a:solidFill>
            <a:schemeClr val="accent1">
              <a:alpha val="50000"/>
            </a:schemeClr>
          </a:solidFill>
          <a:ln w="19050">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CA" dirty="0">
                <a:solidFill>
                  <a:schemeClr val="accent3"/>
                </a:solidFill>
                <a:latin typeface="Fredoka" panose="020B0604020202020204" charset="-79"/>
                <a:cs typeface="Fredoka" panose="020B0604020202020204" charset="-79"/>
              </a:rPr>
              <a:t>A</a:t>
            </a:r>
          </a:p>
        </p:txBody>
      </p:sp>
      <p:sp>
        <p:nvSpPr>
          <p:cNvPr id="18" name="Oval 17">
            <a:extLst>
              <a:ext uri="{FF2B5EF4-FFF2-40B4-BE49-F238E27FC236}">
                <a16:creationId xmlns:a16="http://schemas.microsoft.com/office/drawing/2014/main" id="{BE3094E8-5ADE-3903-26B8-BF67C49168ED}"/>
              </a:ext>
            </a:extLst>
          </p:cNvPr>
          <p:cNvSpPr/>
          <p:nvPr/>
        </p:nvSpPr>
        <p:spPr>
          <a:xfrm>
            <a:off x="5801699" y="3076117"/>
            <a:ext cx="1097280" cy="1097280"/>
          </a:xfrm>
          <a:prstGeom prst="ellipse">
            <a:avLst/>
          </a:prstGeom>
          <a:solidFill>
            <a:schemeClr val="accent2">
              <a:alpha val="50000"/>
            </a:schemeClr>
          </a:solidFill>
          <a:ln w="19050">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CA" dirty="0">
                <a:solidFill>
                  <a:schemeClr val="accent3"/>
                </a:solidFill>
                <a:latin typeface="Fredoka" panose="020B0604020202020204" charset="-79"/>
                <a:cs typeface="Fredoka" panose="020B0604020202020204" charset="-79"/>
              </a:rPr>
              <a:t>C</a:t>
            </a:r>
          </a:p>
        </p:txBody>
      </p:sp>
      <p:sp>
        <p:nvSpPr>
          <p:cNvPr id="19" name="Oval 18">
            <a:extLst>
              <a:ext uri="{FF2B5EF4-FFF2-40B4-BE49-F238E27FC236}">
                <a16:creationId xmlns:a16="http://schemas.microsoft.com/office/drawing/2014/main" id="{6018E517-339A-0C2C-88F0-9163E5233556}"/>
              </a:ext>
            </a:extLst>
          </p:cNvPr>
          <p:cNvSpPr/>
          <p:nvPr/>
        </p:nvSpPr>
        <p:spPr>
          <a:xfrm>
            <a:off x="5423264" y="3710789"/>
            <a:ext cx="1097280" cy="1097280"/>
          </a:xfrm>
          <a:prstGeom prst="ellipse">
            <a:avLst/>
          </a:prstGeom>
          <a:solidFill>
            <a:schemeClr val="tx2">
              <a:alpha val="50000"/>
            </a:schemeClr>
          </a:solidFill>
          <a:ln w="19050">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CA" dirty="0">
                <a:solidFill>
                  <a:schemeClr val="accent3"/>
                </a:solidFill>
                <a:latin typeface="Fredoka" panose="020B0604020202020204" charset="-79"/>
                <a:cs typeface="Fredoka" panose="020B0604020202020204" charset="-79"/>
              </a:rPr>
              <a:t>B</a:t>
            </a:r>
          </a:p>
        </p:txBody>
      </p:sp>
      <p:sp>
        <p:nvSpPr>
          <p:cNvPr id="22" name="Free-form: Shape 21">
            <a:extLst>
              <a:ext uri="{FF2B5EF4-FFF2-40B4-BE49-F238E27FC236}">
                <a16:creationId xmlns:a16="http://schemas.microsoft.com/office/drawing/2014/main" id="{FB23B852-8BD4-AF7C-FDA9-D39BBC6F9A03}"/>
              </a:ext>
            </a:extLst>
          </p:cNvPr>
          <p:cNvSpPr/>
          <p:nvPr/>
        </p:nvSpPr>
        <p:spPr>
          <a:xfrm>
            <a:off x="5793139" y="3219762"/>
            <a:ext cx="352078" cy="803638"/>
          </a:xfrm>
          <a:custGeom>
            <a:avLst/>
            <a:gdLst>
              <a:gd name="connsiteX0" fmla="*/ 184751 w 352078"/>
              <a:gd name="connsiteY0" fmla="*/ 1593 h 803638"/>
              <a:gd name="connsiteX1" fmla="*/ 99026 w 352078"/>
              <a:gd name="connsiteY1" fmla="*/ 98748 h 803638"/>
              <a:gd name="connsiteX2" fmla="*/ 3776 w 352078"/>
              <a:gd name="connsiteY2" fmla="*/ 359733 h 803638"/>
              <a:gd name="connsiteX3" fmla="*/ 34256 w 352078"/>
              <a:gd name="connsiteY3" fmla="*/ 582618 h 803638"/>
              <a:gd name="connsiteX4" fmla="*/ 173321 w 352078"/>
              <a:gd name="connsiteY4" fmla="*/ 803598 h 803638"/>
              <a:gd name="connsiteX5" fmla="*/ 323816 w 352078"/>
              <a:gd name="connsiteY5" fmla="*/ 565473 h 803638"/>
              <a:gd name="connsiteX6" fmla="*/ 350486 w 352078"/>
              <a:gd name="connsiteY6" fmla="*/ 411168 h 803638"/>
              <a:gd name="connsiteX7" fmla="*/ 300956 w 352078"/>
              <a:gd name="connsiteY7" fmla="*/ 165423 h 803638"/>
              <a:gd name="connsiteX8" fmla="*/ 184751 w 352078"/>
              <a:gd name="connsiteY8" fmla="*/ 1593 h 803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078" h="803638">
                <a:moveTo>
                  <a:pt x="184751" y="1593"/>
                </a:moveTo>
                <a:cubicBezTo>
                  <a:pt x="151096" y="-9519"/>
                  <a:pt x="129188" y="39058"/>
                  <a:pt x="99026" y="98748"/>
                </a:cubicBezTo>
                <a:cubicBezTo>
                  <a:pt x="68864" y="158438"/>
                  <a:pt x="14571" y="279088"/>
                  <a:pt x="3776" y="359733"/>
                </a:cubicBezTo>
                <a:cubicBezTo>
                  <a:pt x="-7019" y="440378"/>
                  <a:pt x="5999" y="508641"/>
                  <a:pt x="34256" y="582618"/>
                </a:cubicBezTo>
                <a:cubicBezTo>
                  <a:pt x="62513" y="656595"/>
                  <a:pt x="125061" y="806455"/>
                  <a:pt x="173321" y="803598"/>
                </a:cubicBezTo>
                <a:cubicBezTo>
                  <a:pt x="221581" y="800741"/>
                  <a:pt x="294289" y="630878"/>
                  <a:pt x="323816" y="565473"/>
                </a:cubicBezTo>
                <a:cubicBezTo>
                  <a:pt x="353343" y="500068"/>
                  <a:pt x="354296" y="477843"/>
                  <a:pt x="350486" y="411168"/>
                </a:cubicBezTo>
                <a:cubicBezTo>
                  <a:pt x="346676" y="344493"/>
                  <a:pt x="328261" y="232415"/>
                  <a:pt x="300956" y="165423"/>
                </a:cubicBezTo>
                <a:cubicBezTo>
                  <a:pt x="273651" y="98431"/>
                  <a:pt x="218406" y="12705"/>
                  <a:pt x="184751" y="1593"/>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Free-form: Shape 22">
            <a:extLst>
              <a:ext uri="{FF2B5EF4-FFF2-40B4-BE49-F238E27FC236}">
                <a16:creationId xmlns:a16="http://schemas.microsoft.com/office/drawing/2014/main" id="{2C1C466B-C343-A045-BB1F-27279EE8E8FC}"/>
              </a:ext>
            </a:extLst>
          </p:cNvPr>
          <p:cNvSpPr/>
          <p:nvPr/>
        </p:nvSpPr>
        <p:spPr>
          <a:xfrm>
            <a:off x="5801699" y="3710789"/>
            <a:ext cx="331063" cy="317941"/>
          </a:xfrm>
          <a:custGeom>
            <a:avLst/>
            <a:gdLst>
              <a:gd name="connsiteX0" fmla="*/ 3042 w 331063"/>
              <a:gd name="connsiteY0" fmla="*/ 25815 h 317941"/>
              <a:gd name="connsiteX1" fmla="*/ 69082 w 331063"/>
              <a:gd name="connsiteY1" fmla="*/ 13115 h 317941"/>
              <a:gd name="connsiteX2" fmla="*/ 203702 w 331063"/>
              <a:gd name="connsiteY2" fmla="*/ 13115 h 317941"/>
              <a:gd name="connsiteX3" fmla="*/ 330702 w 331063"/>
              <a:gd name="connsiteY3" fmla="*/ 30895 h 317941"/>
              <a:gd name="connsiteX4" fmla="*/ 163062 w 331063"/>
              <a:gd name="connsiteY4" fmla="*/ 317915 h 317941"/>
              <a:gd name="connsiteX5" fmla="*/ 3042 w 331063"/>
              <a:gd name="connsiteY5" fmla="*/ 25815 h 31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063" h="317941">
                <a:moveTo>
                  <a:pt x="3042" y="25815"/>
                </a:moveTo>
                <a:cubicBezTo>
                  <a:pt x="-12621" y="-24985"/>
                  <a:pt x="35639" y="15232"/>
                  <a:pt x="69082" y="13115"/>
                </a:cubicBezTo>
                <a:cubicBezTo>
                  <a:pt x="102525" y="10998"/>
                  <a:pt x="160099" y="10152"/>
                  <a:pt x="203702" y="13115"/>
                </a:cubicBezTo>
                <a:cubicBezTo>
                  <a:pt x="247305" y="16078"/>
                  <a:pt x="337475" y="-19905"/>
                  <a:pt x="330702" y="30895"/>
                </a:cubicBezTo>
                <a:cubicBezTo>
                  <a:pt x="323929" y="81695"/>
                  <a:pt x="221059" y="314952"/>
                  <a:pt x="163062" y="317915"/>
                </a:cubicBezTo>
                <a:cubicBezTo>
                  <a:pt x="105065" y="320878"/>
                  <a:pt x="18705" y="76615"/>
                  <a:pt x="3042" y="25815"/>
                </a:cubicBez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Free-form: Shape 25">
            <a:extLst>
              <a:ext uri="{FF2B5EF4-FFF2-40B4-BE49-F238E27FC236}">
                <a16:creationId xmlns:a16="http://schemas.microsoft.com/office/drawing/2014/main" id="{B5C4C2B1-1AAD-696F-9B52-85C1E01967F5}"/>
              </a:ext>
            </a:extLst>
          </p:cNvPr>
          <p:cNvSpPr/>
          <p:nvPr/>
        </p:nvSpPr>
        <p:spPr>
          <a:xfrm>
            <a:off x="5783933" y="3233108"/>
            <a:ext cx="364685" cy="498068"/>
          </a:xfrm>
          <a:custGeom>
            <a:avLst/>
            <a:gdLst>
              <a:gd name="connsiteX0" fmla="*/ 12347 w 364685"/>
              <a:gd name="connsiteY0" fmla="*/ 475292 h 498068"/>
              <a:gd name="connsiteX1" fmla="*/ 179987 w 364685"/>
              <a:gd name="connsiteY1" fmla="*/ 487992 h 498068"/>
              <a:gd name="connsiteX2" fmla="*/ 342547 w 364685"/>
              <a:gd name="connsiteY2" fmla="*/ 482912 h 498068"/>
              <a:gd name="connsiteX3" fmla="*/ 347627 w 364685"/>
              <a:gd name="connsiteY3" fmla="*/ 307652 h 498068"/>
              <a:gd name="connsiteX4" fmla="*/ 197767 w 364685"/>
              <a:gd name="connsiteY4" fmla="*/ 312 h 498068"/>
              <a:gd name="connsiteX5" fmla="*/ 32667 w 364685"/>
              <a:gd name="connsiteY5" fmla="*/ 254312 h 498068"/>
              <a:gd name="connsiteX6" fmla="*/ 12347 w 364685"/>
              <a:gd name="connsiteY6" fmla="*/ 475292 h 49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685" h="498068">
                <a:moveTo>
                  <a:pt x="12347" y="475292"/>
                </a:moveTo>
                <a:cubicBezTo>
                  <a:pt x="36900" y="514239"/>
                  <a:pt x="124954" y="486722"/>
                  <a:pt x="179987" y="487992"/>
                </a:cubicBezTo>
                <a:cubicBezTo>
                  <a:pt x="235020" y="489262"/>
                  <a:pt x="314607" y="512969"/>
                  <a:pt x="342547" y="482912"/>
                </a:cubicBezTo>
                <a:cubicBezTo>
                  <a:pt x="370487" y="452855"/>
                  <a:pt x="371757" y="388085"/>
                  <a:pt x="347627" y="307652"/>
                </a:cubicBezTo>
                <a:cubicBezTo>
                  <a:pt x="323497" y="227219"/>
                  <a:pt x="250260" y="9202"/>
                  <a:pt x="197767" y="312"/>
                </a:cubicBezTo>
                <a:cubicBezTo>
                  <a:pt x="145274" y="-8578"/>
                  <a:pt x="62724" y="174725"/>
                  <a:pt x="32667" y="254312"/>
                </a:cubicBezTo>
                <a:cubicBezTo>
                  <a:pt x="2610" y="333899"/>
                  <a:pt x="-12206" y="436345"/>
                  <a:pt x="12347" y="475292"/>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7" name="Group 26">
            <a:extLst>
              <a:ext uri="{FF2B5EF4-FFF2-40B4-BE49-F238E27FC236}">
                <a16:creationId xmlns:a16="http://schemas.microsoft.com/office/drawing/2014/main" id="{5241414F-E005-161B-BF15-2054A787313D}"/>
              </a:ext>
            </a:extLst>
          </p:cNvPr>
          <p:cNvGrpSpPr/>
          <p:nvPr/>
        </p:nvGrpSpPr>
        <p:grpSpPr>
          <a:xfrm>
            <a:off x="8394461" y="659465"/>
            <a:ext cx="215065" cy="191069"/>
            <a:chOff x="8401880" y="657705"/>
            <a:chExt cx="215065" cy="191069"/>
          </a:xfrm>
          <a:solidFill>
            <a:schemeClr val="accent3"/>
          </a:solidFill>
        </p:grpSpPr>
        <p:sp>
          <p:nvSpPr>
            <p:cNvPr id="28" name="Isosceles Triangle 27">
              <a:hlinkClick r:id="rId10" action="ppaction://hlinksldjump"/>
              <a:extLst>
                <a:ext uri="{FF2B5EF4-FFF2-40B4-BE49-F238E27FC236}">
                  <a16:creationId xmlns:a16="http://schemas.microsoft.com/office/drawing/2014/main" id="{5E68FFB8-B2AC-E560-938D-0C75F8252FC7}"/>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Isosceles Triangle 28">
              <a:hlinkClick r:id="rId10" action="ppaction://hlinksldjump"/>
              <a:extLst>
                <a:ext uri="{FF2B5EF4-FFF2-40B4-BE49-F238E27FC236}">
                  <a16:creationId xmlns:a16="http://schemas.microsoft.com/office/drawing/2014/main" id="{BA604002-E2E1-274E-615B-D8DB4F81BFB1}"/>
                </a:ext>
              </a:extLst>
            </p:cNvPr>
            <p:cNvSpPr/>
            <p:nvPr/>
          </p:nvSpPr>
          <p:spPr>
            <a:xfrm rot="5400000">
              <a:off x="8473639"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133913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4" grpId="0"/>
      <p:bldP spid="8" grpId="0" animBg="1"/>
      <p:bldP spid="18" grpId="0" animBg="1"/>
      <p:bldP spid="19" grpId="0" animBg="1"/>
      <p:bldP spid="22" grpId="0" animBg="1"/>
      <p:bldP spid="23" grpId="0" animBg="1"/>
      <p:bldP spid="2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0F8FD-074D-1BCA-9577-26D7B7AE9318}"/>
              </a:ext>
            </a:extLst>
          </p:cNvPr>
          <p:cNvSpPr>
            <a:spLocks noGrp="1"/>
          </p:cNvSpPr>
          <p:nvPr>
            <p:ph type="title"/>
          </p:nvPr>
        </p:nvSpPr>
        <p:spPr>
          <a:solidFill>
            <a:schemeClr val="accent2"/>
          </a:solidFill>
        </p:spPr>
        <p:txBody>
          <a:bodyPr/>
          <a:lstStyle/>
          <a:p>
            <a:r>
              <a:rPr lang="en-CA" dirty="0"/>
              <a:t>Example – DML, Unison and Complement</a:t>
            </a:r>
          </a:p>
        </p:txBody>
      </p:sp>
      <mc:AlternateContent xmlns:mc="http://schemas.openxmlformats.org/markup-compatibility/2006" xmlns:a14="http://schemas.microsoft.com/office/drawing/2010/main">
        <mc:Choice Requires="a14">
          <p:sp>
            <p:nvSpPr>
              <p:cNvPr id="9" name="Text Placeholder 2">
                <a:extLst>
                  <a:ext uri="{FF2B5EF4-FFF2-40B4-BE49-F238E27FC236}">
                    <a16:creationId xmlns:a16="http://schemas.microsoft.com/office/drawing/2014/main" id="{62CF08D6-C302-0AC1-8E63-0D9609724D3B}"/>
                  </a:ext>
                </a:extLst>
              </p:cNvPr>
              <p:cNvSpPr txBox="1">
                <a:spLocks/>
              </p:cNvSpPr>
              <p:nvPr/>
            </p:nvSpPr>
            <p:spPr>
              <a:xfrm>
                <a:off x="720000" y="1134098"/>
                <a:ext cx="7704000" cy="231014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1pPr>
                <a:lvl2pPr marL="914400" marR="0" lvl="1"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2pPr>
                <a:lvl3pPr marL="1371600" marR="0" lvl="2"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3pPr>
                <a:lvl4pPr marL="1828800" marR="0" lvl="3"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4pPr>
                <a:lvl5pPr marL="2286000" marR="0" lvl="4"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5pPr>
                <a:lvl6pPr marL="2743200" marR="0" lvl="5"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6pPr>
                <a:lvl7pPr marL="3200400" marR="0" lvl="6"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7pPr>
                <a:lvl8pPr marL="3657600" marR="0" lvl="7"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8pPr>
                <a:lvl9pPr marL="4114800" marR="0" lvl="8"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9pPr>
              </a:lstStyle>
              <a:p>
                <a:pPr marL="139700" indent="0" algn="l"/>
                <a:r>
                  <a:rPr lang="en-CA" sz="1800" dirty="0">
                    <a:solidFill>
                      <a:schemeClr val="accent2">
                        <a:lumMod val="50000"/>
                      </a:schemeClr>
                    </a:solidFill>
                  </a:rPr>
                  <a:t>Given</a:t>
                </a:r>
                <a:r>
                  <a:rPr lang="en-CA" sz="1800" dirty="0"/>
                  <a:t>: </a:t>
                </a:r>
              </a:p>
              <a:p>
                <a:pPr marL="139700" indent="0" algn="l"/>
                <a:endParaRPr lang="en-CA" sz="1800" dirty="0"/>
              </a:p>
              <a:p>
                <a:pPr marL="139700" indent="0" algn="l"/>
                <a:endParaRPr lang="en-CA" sz="1800" dirty="0"/>
              </a:p>
              <a:p>
                <a:pPr marL="139700" indent="0" algn="l"/>
                <a:endParaRPr lang="en-CA" sz="1800" dirty="0"/>
              </a:p>
              <a:p>
                <a:pPr marL="139700" indent="0" algn="l"/>
                <a:r>
                  <a:rPr lang="en-CA" sz="1800" dirty="0">
                    <a:solidFill>
                      <a:schemeClr val="accent2">
                        <a:lumMod val="50000"/>
                      </a:schemeClr>
                    </a:solidFill>
                  </a:rPr>
                  <a:t>How should we start solving this problem</a:t>
                </a:r>
                <a:r>
                  <a:rPr lang="en-CA" sz="1800" dirty="0"/>
                  <a:t>?</a:t>
                </a:r>
              </a:p>
              <a:p>
                <a:pPr marL="139700" indent="0" algn="l"/>
                <a14:m>
                  <m:oMath xmlns:m="http://schemas.openxmlformats.org/officeDocument/2006/math">
                    <m:r>
                      <a:rPr lang="en-CA" sz="1600" i="1" smtClean="0">
                        <a:solidFill>
                          <a:schemeClr val="accent1">
                            <a:lumMod val="50000"/>
                          </a:schemeClr>
                        </a:solidFill>
                        <a:latin typeface="Cambria Math" panose="02040503050406030204" pitchFamily="18" charset="0"/>
                      </a:rPr>
                      <m:t>𝑃</m:t>
                    </m:r>
                    <m:d>
                      <m:dPr>
                        <m:ctrlPr>
                          <a:rPr lang="en-CA" sz="1600" i="1">
                            <a:solidFill>
                              <a:schemeClr val="accent1">
                                <a:lumMod val="50000"/>
                              </a:schemeClr>
                            </a:solidFill>
                            <a:latin typeface="Cambria Math" panose="02040503050406030204" pitchFamily="18" charset="0"/>
                          </a:rPr>
                        </m:ctrlPr>
                      </m:dPr>
                      <m:e>
                        <m:r>
                          <a:rPr lang="en-CA" sz="1600" i="1">
                            <a:solidFill>
                              <a:schemeClr val="accent1">
                                <a:lumMod val="50000"/>
                              </a:schemeClr>
                            </a:solidFill>
                            <a:latin typeface="Cambria Math" panose="02040503050406030204" pitchFamily="18" charset="0"/>
                          </a:rPr>
                          <m:t>𝐴</m:t>
                        </m:r>
                        <m:r>
                          <a:rPr lang="en-CA" sz="1600" i="1">
                            <a:solidFill>
                              <a:schemeClr val="accent1">
                                <a:lumMod val="50000"/>
                              </a:schemeClr>
                            </a:solidFill>
                            <a:latin typeface="Cambria Math" panose="02040503050406030204" pitchFamily="18" charset="0"/>
                          </a:rPr>
                          <m:t>∪</m:t>
                        </m:r>
                        <m:r>
                          <a:rPr lang="en-CA" sz="1600" i="1">
                            <a:solidFill>
                              <a:schemeClr val="accent1">
                                <a:lumMod val="50000"/>
                              </a:schemeClr>
                            </a:solidFill>
                            <a:latin typeface="Cambria Math" panose="02040503050406030204" pitchFamily="18" charset="0"/>
                          </a:rPr>
                          <m:t>𝐵</m:t>
                        </m:r>
                        <m:r>
                          <a:rPr lang="en-CA" sz="1600" i="1">
                            <a:solidFill>
                              <a:schemeClr val="accent1">
                                <a:lumMod val="50000"/>
                              </a:schemeClr>
                            </a:solidFill>
                            <a:latin typeface="Cambria Math" panose="02040503050406030204" pitchFamily="18" charset="0"/>
                          </a:rPr>
                          <m:t>∪</m:t>
                        </m:r>
                        <m:r>
                          <a:rPr lang="en-CA" sz="1600" i="1">
                            <a:solidFill>
                              <a:schemeClr val="accent1">
                                <a:lumMod val="50000"/>
                              </a:schemeClr>
                            </a:solidFill>
                            <a:latin typeface="Cambria Math" panose="02040503050406030204" pitchFamily="18" charset="0"/>
                          </a:rPr>
                          <m:t>𝐶</m:t>
                        </m:r>
                      </m:e>
                    </m:d>
                    <m:r>
                      <a:rPr lang="en-CA" sz="1600" i="1">
                        <a:latin typeface="Cambria Math" panose="02040503050406030204" pitchFamily="18" charset="0"/>
                      </a:rPr>
                      <m:t>=</m:t>
                    </m:r>
                    <m:r>
                      <a:rPr lang="en-CA" sz="1600" i="1">
                        <a:latin typeface="Cambria Math" panose="02040503050406030204" pitchFamily="18" charset="0"/>
                      </a:rPr>
                      <m:t>𝑃</m:t>
                    </m:r>
                    <m:d>
                      <m:dPr>
                        <m:ctrlPr>
                          <a:rPr lang="en-CA" sz="1600" i="1">
                            <a:latin typeface="Cambria Math" panose="02040503050406030204" pitchFamily="18" charset="0"/>
                          </a:rPr>
                        </m:ctrlPr>
                      </m:dPr>
                      <m:e>
                        <m:r>
                          <a:rPr lang="en-CA" sz="1600" i="1">
                            <a:latin typeface="Cambria Math" panose="02040503050406030204" pitchFamily="18" charset="0"/>
                          </a:rPr>
                          <m:t>𝐴</m:t>
                        </m:r>
                      </m:e>
                    </m:d>
                    <m:r>
                      <a:rPr lang="en-CA" sz="1600" i="1">
                        <a:latin typeface="Cambria Math" panose="02040503050406030204" pitchFamily="18" charset="0"/>
                      </a:rPr>
                      <m:t>+</m:t>
                    </m:r>
                    <m:r>
                      <a:rPr lang="en-CA" sz="1600" i="1">
                        <a:latin typeface="Cambria Math" panose="02040503050406030204" pitchFamily="18" charset="0"/>
                      </a:rPr>
                      <m:t>𝑃</m:t>
                    </m:r>
                    <m:d>
                      <m:dPr>
                        <m:ctrlPr>
                          <a:rPr lang="en-CA" sz="1600" i="1">
                            <a:latin typeface="Cambria Math" panose="02040503050406030204" pitchFamily="18" charset="0"/>
                          </a:rPr>
                        </m:ctrlPr>
                      </m:dPr>
                      <m:e>
                        <m:r>
                          <a:rPr lang="en-CA" sz="1600" i="1">
                            <a:latin typeface="Cambria Math" panose="02040503050406030204" pitchFamily="18" charset="0"/>
                          </a:rPr>
                          <m:t>𝐵</m:t>
                        </m:r>
                      </m:e>
                    </m:d>
                    <m:r>
                      <a:rPr lang="en-CA" sz="1600" i="1">
                        <a:latin typeface="Cambria Math" panose="02040503050406030204" pitchFamily="18" charset="0"/>
                      </a:rPr>
                      <m:t>+</m:t>
                    </m:r>
                    <m:r>
                      <a:rPr lang="en-CA" sz="1600" i="1">
                        <a:latin typeface="Cambria Math" panose="02040503050406030204" pitchFamily="18" charset="0"/>
                      </a:rPr>
                      <m:t>𝑃</m:t>
                    </m:r>
                    <m:d>
                      <m:dPr>
                        <m:ctrlPr>
                          <a:rPr lang="en-CA" sz="1600" i="1">
                            <a:latin typeface="Cambria Math" panose="02040503050406030204" pitchFamily="18" charset="0"/>
                          </a:rPr>
                        </m:ctrlPr>
                      </m:dPr>
                      <m:e>
                        <m:r>
                          <a:rPr lang="en-CA" sz="1600" i="1">
                            <a:latin typeface="Cambria Math" panose="02040503050406030204" pitchFamily="18" charset="0"/>
                          </a:rPr>
                          <m:t>𝐶</m:t>
                        </m:r>
                      </m:e>
                    </m:d>
                    <m:r>
                      <a:rPr lang="en-CA" sz="1600" i="1">
                        <a:latin typeface="Cambria Math" panose="02040503050406030204" pitchFamily="18" charset="0"/>
                      </a:rPr>
                      <m:t>−</m:t>
                    </m:r>
                    <m:d>
                      <m:dPr>
                        <m:ctrlPr>
                          <a:rPr lang="en-CA" sz="1600" i="1">
                            <a:latin typeface="Cambria Math" panose="02040503050406030204" pitchFamily="18" charset="0"/>
                          </a:rPr>
                        </m:ctrlPr>
                      </m:dPr>
                      <m:e>
                        <m:r>
                          <a:rPr lang="en-CA" sz="1600" i="1">
                            <a:latin typeface="Cambria Math" panose="02040503050406030204" pitchFamily="18" charset="0"/>
                          </a:rPr>
                          <m:t>𝑃</m:t>
                        </m:r>
                        <m:d>
                          <m:dPr>
                            <m:ctrlPr>
                              <a:rPr lang="en-CA" sz="1600" i="1">
                                <a:latin typeface="Cambria Math" panose="02040503050406030204" pitchFamily="18" charset="0"/>
                              </a:rPr>
                            </m:ctrlPr>
                          </m:dPr>
                          <m:e>
                            <m:r>
                              <a:rPr lang="en-CA" sz="1600" i="1">
                                <a:latin typeface="Cambria Math" panose="02040503050406030204" pitchFamily="18" charset="0"/>
                              </a:rPr>
                              <m:t>𝐴𝐵</m:t>
                            </m:r>
                          </m:e>
                        </m:d>
                        <m:r>
                          <a:rPr lang="en-CA" sz="1600" i="1">
                            <a:latin typeface="Cambria Math" panose="02040503050406030204" pitchFamily="18" charset="0"/>
                          </a:rPr>
                          <m:t>+</m:t>
                        </m:r>
                        <m:r>
                          <a:rPr lang="en-CA" sz="1600" i="1" smtClean="0">
                            <a:solidFill>
                              <a:schemeClr val="accent1">
                                <a:lumMod val="50000"/>
                              </a:schemeClr>
                            </a:solidFill>
                            <a:latin typeface="Cambria Math" panose="02040503050406030204" pitchFamily="18" charset="0"/>
                          </a:rPr>
                          <m:t>𝑃</m:t>
                        </m:r>
                        <m:d>
                          <m:dPr>
                            <m:ctrlPr>
                              <a:rPr lang="en-CA" sz="1600" i="1">
                                <a:solidFill>
                                  <a:schemeClr val="accent1">
                                    <a:lumMod val="50000"/>
                                  </a:schemeClr>
                                </a:solidFill>
                                <a:latin typeface="Cambria Math" panose="02040503050406030204" pitchFamily="18" charset="0"/>
                              </a:rPr>
                            </m:ctrlPr>
                          </m:dPr>
                          <m:e>
                            <m:r>
                              <a:rPr lang="en-CA" sz="1600" i="1">
                                <a:solidFill>
                                  <a:schemeClr val="accent1">
                                    <a:lumMod val="50000"/>
                                  </a:schemeClr>
                                </a:solidFill>
                                <a:latin typeface="Cambria Math" panose="02040503050406030204" pitchFamily="18" charset="0"/>
                              </a:rPr>
                              <m:t>𝐴𝐶</m:t>
                            </m:r>
                          </m:e>
                        </m:d>
                        <m:r>
                          <a:rPr lang="en-CA" sz="1600" i="1">
                            <a:latin typeface="Cambria Math" panose="02040503050406030204" pitchFamily="18" charset="0"/>
                          </a:rPr>
                          <m:t>+</m:t>
                        </m:r>
                        <m:r>
                          <a:rPr lang="en-CA" sz="1600" i="1">
                            <a:latin typeface="Cambria Math" panose="02040503050406030204" pitchFamily="18" charset="0"/>
                          </a:rPr>
                          <m:t>𝑃</m:t>
                        </m:r>
                        <m:d>
                          <m:dPr>
                            <m:ctrlPr>
                              <a:rPr lang="en-CA" sz="1600" i="1">
                                <a:latin typeface="Cambria Math" panose="02040503050406030204" pitchFamily="18" charset="0"/>
                              </a:rPr>
                            </m:ctrlPr>
                          </m:dPr>
                          <m:e>
                            <m:r>
                              <a:rPr lang="en-CA" sz="1600" i="1">
                                <a:latin typeface="Cambria Math" panose="02040503050406030204" pitchFamily="18" charset="0"/>
                              </a:rPr>
                              <m:t>𝐵𝐶</m:t>
                            </m:r>
                          </m:e>
                        </m:d>
                      </m:e>
                    </m:d>
                    <m:r>
                      <a:rPr lang="en-CA" sz="1600" i="1">
                        <a:latin typeface="Cambria Math" panose="02040503050406030204" pitchFamily="18" charset="0"/>
                      </a:rPr>
                      <m:t>+</m:t>
                    </m:r>
                    <m:r>
                      <a:rPr lang="en-CA" sz="1600" i="1">
                        <a:latin typeface="Cambria Math" panose="02040503050406030204" pitchFamily="18" charset="0"/>
                      </a:rPr>
                      <m:t>𝑃</m:t>
                    </m:r>
                    <m:r>
                      <a:rPr lang="en-CA" sz="1600" i="1">
                        <a:latin typeface="Cambria Math" panose="02040503050406030204" pitchFamily="18" charset="0"/>
                      </a:rPr>
                      <m:t>(</m:t>
                    </m:r>
                    <m:r>
                      <a:rPr lang="en-CA" sz="1600" i="1">
                        <a:latin typeface="Cambria Math" panose="02040503050406030204" pitchFamily="18" charset="0"/>
                      </a:rPr>
                      <m:t>𝐴𝐵𝐶</m:t>
                    </m:r>
                    <m:r>
                      <a:rPr lang="en-CA" sz="1600" i="1">
                        <a:latin typeface="Cambria Math" panose="02040503050406030204" pitchFamily="18" charset="0"/>
                      </a:rPr>
                      <m:t>)</m:t>
                    </m:r>
                  </m:oMath>
                </a14:m>
                <a:r>
                  <a:rPr lang="en-US" sz="1600" dirty="0"/>
                  <a:t> </a:t>
                </a:r>
              </a:p>
              <a:p>
                <a:pPr marL="139700" indent="0" algn="l"/>
                <a:endParaRPr lang="en-US" sz="1600" dirty="0"/>
              </a:p>
              <a:p>
                <a:pPr marL="139700" indent="0" algn="l"/>
                <a:endParaRPr lang="en-US" sz="1600" dirty="0"/>
              </a:p>
              <a:p>
                <a:pPr marL="139700" indent="0" algn="l"/>
                <a:r>
                  <a:rPr lang="en-US" sz="1600" dirty="0"/>
                  <a:t> </a:t>
                </a:r>
              </a:p>
              <a:p>
                <a:pPr marL="139700" indent="0" algn="l"/>
                <a:endParaRPr lang="en-US" sz="1600" dirty="0"/>
              </a:p>
              <a:p>
                <a:pPr marL="139700" indent="0" algn="l"/>
                <a:endParaRPr lang="en-US" sz="300" dirty="0"/>
              </a:p>
              <a:p>
                <a:pPr marL="139700" indent="0" algn="l"/>
                <a14:m>
                  <m:oMath xmlns:m="http://schemas.openxmlformats.org/officeDocument/2006/math">
                    <m:r>
                      <a:rPr lang="en-CA" i="1">
                        <a:latin typeface="Cambria Math" panose="02040503050406030204" pitchFamily="18" charset="0"/>
                      </a:rPr>
                      <m:t>1−</m:t>
                    </m:r>
                    <m:r>
                      <a:rPr lang="en-CA" i="1">
                        <a:latin typeface="Cambria Math" panose="02040503050406030204" pitchFamily="18" charset="0"/>
                      </a:rPr>
                      <m:t>𝑃</m:t>
                    </m:r>
                    <m:r>
                      <a:rPr lang="en-CA" i="1">
                        <a:latin typeface="Cambria Math" panose="02040503050406030204" pitchFamily="18" charset="0"/>
                      </a:rPr>
                      <m:t>(</m:t>
                    </m:r>
                    <m:acc>
                      <m:accPr>
                        <m:chr m:val="̅"/>
                        <m:ctrlPr>
                          <a:rPr lang="en-CA" i="1">
                            <a:latin typeface="Cambria Math" panose="02040503050406030204" pitchFamily="18" charset="0"/>
                          </a:rPr>
                        </m:ctrlPr>
                      </m:accPr>
                      <m:e>
                        <m:r>
                          <a:rPr lang="en-CA" i="1">
                            <a:latin typeface="Cambria Math" panose="02040503050406030204" pitchFamily="18" charset="0"/>
                          </a:rPr>
                          <m:t>𝐴𝐵𝐶</m:t>
                        </m:r>
                      </m:e>
                    </m:acc>
                    <m:r>
                      <a:rPr lang="en-CA" b="0" i="1" smtClean="0">
                        <a:latin typeface="Cambria Math" panose="02040503050406030204" pitchFamily="18" charset="0"/>
                      </a:rPr>
                      <m:t>)</m:t>
                    </m:r>
                    <m:r>
                      <a:rPr lang="en-CA" i="1">
                        <a:latin typeface="Cambria Math" panose="02040503050406030204" pitchFamily="18" charset="0"/>
                      </a:rPr>
                      <m:t>=</m:t>
                    </m:r>
                    <m:r>
                      <a:rPr lang="en-CA" i="1">
                        <a:latin typeface="Cambria Math" panose="02040503050406030204" pitchFamily="18" charset="0"/>
                      </a:rPr>
                      <m:t>𝑃</m:t>
                    </m:r>
                    <m:d>
                      <m:dPr>
                        <m:ctrlPr>
                          <a:rPr lang="en-CA" i="1">
                            <a:latin typeface="Cambria Math" panose="02040503050406030204" pitchFamily="18" charset="0"/>
                          </a:rPr>
                        </m:ctrlPr>
                      </m:dPr>
                      <m:e>
                        <m:r>
                          <a:rPr lang="en-CA" i="1">
                            <a:latin typeface="Cambria Math" panose="02040503050406030204" pitchFamily="18" charset="0"/>
                          </a:rPr>
                          <m:t>𝐴</m:t>
                        </m:r>
                      </m:e>
                    </m:d>
                    <m:r>
                      <a:rPr lang="en-CA" i="1">
                        <a:latin typeface="Cambria Math" panose="02040503050406030204" pitchFamily="18" charset="0"/>
                      </a:rPr>
                      <m:t>+</m:t>
                    </m:r>
                    <m:r>
                      <a:rPr lang="en-CA" i="1">
                        <a:latin typeface="Cambria Math" panose="02040503050406030204" pitchFamily="18" charset="0"/>
                      </a:rPr>
                      <m:t>𝑃</m:t>
                    </m:r>
                    <m:d>
                      <m:dPr>
                        <m:ctrlPr>
                          <a:rPr lang="en-CA" i="1">
                            <a:latin typeface="Cambria Math" panose="02040503050406030204" pitchFamily="18" charset="0"/>
                          </a:rPr>
                        </m:ctrlPr>
                      </m:dPr>
                      <m:e>
                        <m:r>
                          <a:rPr lang="en-CA" i="1">
                            <a:latin typeface="Cambria Math" panose="02040503050406030204" pitchFamily="18" charset="0"/>
                          </a:rPr>
                          <m:t>𝐵</m:t>
                        </m:r>
                      </m:e>
                    </m:d>
                    <m:r>
                      <a:rPr lang="en-CA" i="1">
                        <a:latin typeface="Cambria Math" panose="02040503050406030204" pitchFamily="18" charset="0"/>
                      </a:rPr>
                      <m:t>+</m:t>
                    </m:r>
                    <m:r>
                      <a:rPr lang="en-CA" i="1">
                        <a:latin typeface="Cambria Math" panose="02040503050406030204" pitchFamily="18" charset="0"/>
                      </a:rPr>
                      <m:t>𝑃</m:t>
                    </m:r>
                    <m:d>
                      <m:dPr>
                        <m:ctrlPr>
                          <a:rPr lang="en-CA" i="1">
                            <a:latin typeface="Cambria Math" panose="02040503050406030204" pitchFamily="18" charset="0"/>
                          </a:rPr>
                        </m:ctrlPr>
                      </m:dPr>
                      <m:e>
                        <m:r>
                          <a:rPr lang="en-CA" i="1">
                            <a:latin typeface="Cambria Math" panose="02040503050406030204" pitchFamily="18" charset="0"/>
                          </a:rPr>
                          <m:t>𝐶</m:t>
                        </m:r>
                      </m:e>
                    </m:d>
                    <m:r>
                      <a:rPr lang="en-CA" i="1">
                        <a:latin typeface="Cambria Math" panose="02040503050406030204" pitchFamily="18" charset="0"/>
                      </a:rPr>
                      <m:t>−</m:t>
                    </m:r>
                    <m:d>
                      <m:dPr>
                        <m:ctrlPr>
                          <a:rPr lang="en-CA" i="1">
                            <a:latin typeface="Cambria Math" panose="02040503050406030204" pitchFamily="18" charset="0"/>
                          </a:rPr>
                        </m:ctrlPr>
                      </m:dPr>
                      <m:e>
                        <m:r>
                          <a:rPr lang="en-CA" i="1">
                            <a:latin typeface="Cambria Math" panose="02040503050406030204" pitchFamily="18" charset="0"/>
                          </a:rPr>
                          <m:t>𝑃</m:t>
                        </m:r>
                        <m:d>
                          <m:dPr>
                            <m:ctrlPr>
                              <a:rPr lang="en-CA" i="1">
                                <a:latin typeface="Cambria Math" panose="02040503050406030204" pitchFamily="18" charset="0"/>
                              </a:rPr>
                            </m:ctrlPr>
                          </m:dPr>
                          <m:e>
                            <m:r>
                              <a:rPr lang="en-CA" i="1">
                                <a:latin typeface="Cambria Math" panose="02040503050406030204" pitchFamily="18" charset="0"/>
                              </a:rPr>
                              <m:t>𝐴𝐵</m:t>
                            </m:r>
                          </m:e>
                        </m:d>
                        <m:r>
                          <a:rPr lang="en-CA" i="1">
                            <a:latin typeface="Cambria Math" panose="02040503050406030204" pitchFamily="18" charset="0"/>
                          </a:rPr>
                          <m:t>+</m:t>
                        </m:r>
                        <m:r>
                          <a:rPr lang="en-CA" i="1">
                            <a:latin typeface="Cambria Math" panose="02040503050406030204" pitchFamily="18" charset="0"/>
                          </a:rPr>
                          <m:t>𝑃</m:t>
                        </m:r>
                        <m:d>
                          <m:dPr>
                            <m:ctrlPr>
                              <a:rPr lang="en-CA" i="1">
                                <a:latin typeface="Cambria Math" panose="02040503050406030204" pitchFamily="18" charset="0"/>
                              </a:rPr>
                            </m:ctrlPr>
                          </m:dPr>
                          <m:e>
                            <m:r>
                              <a:rPr lang="en-CA" i="1">
                                <a:latin typeface="Cambria Math" panose="02040503050406030204" pitchFamily="18" charset="0"/>
                              </a:rPr>
                              <m:t>𝐴𝐵𝐶</m:t>
                            </m:r>
                          </m:e>
                        </m:d>
                        <m:r>
                          <a:rPr lang="en-CA" i="1">
                            <a:latin typeface="Cambria Math" panose="02040503050406030204" pitchFamily="18" charset="0"/>
                          </a:rPr>
                          <m:t>+</m:t>
                        </m:r>
                        <m:r>
                          <a:rPr lang="en-CA" i="1">
                            <a:solidFill>
                              <a:schemeClr val="accent2">
                                <a:lumMod val="50000"/>
                              </a:schemeClr>
                            </a:solidFill>
                            <a:latin typeface="Cambria Math" panose="02040503050406030204" pitchFamily="18" charset="0"/>
                          </a:rPr>
                          <m:t>𝑃</m:t>
                        </m:r>
                        <m:d>
                          <m:dPr>
                            <m:ctrlPr>
                              <a:rPr lang="en-CA" i="1">
                                <a:solidFill>
                                  <a:schemeClr val="accent2">
                                    <a:lumMod val="50000"/>
                                  </a:schemeClr>
                                </a:solidFill>
                                <a:latin typeface="Cambria Math" panose="02040503050406030204" pitchFamily="18" charset="0"/>
                                <a:cs typeface="Fredoka" panose="020B0604020202020204" charset="-79"/>
                              </a:rPr>
                            </m:ctrlPr>
                          </m:dPr>
                          <m:e>
                            <m:r>
                              <a:rPr lang="en-CA" i="1">
                                <a:solidFill>
                                  <a:schemeClr val="accent2">
                                    <a:lumMod val="50000"/>
                                  </a:schemeClr>
                                </a:solidFill>
                                <a:latin typeface="Cambria Math" panose="02040503050406030204" pitchFamily="18" charset="0"/>
                                <a:cs typeface="Fredoka" panose="020B0604020202020204" charset="-79"/>
                              </a:rPr>
                              <m:t>𝐴</m:t>
                            </m:r>
                            <m:acc>
                              <m:accPr>
                                <m:chr m:val="̅"/>
                                <m:ctrlPr>
                                  <a:rPr lang="en-CA" i="1">
                                    <a:solidFill>
                                      <a:schemeClr val="accent2">
                                        <a:lumMod val="50000"/>
                                      </a:schemeClr>
                                    </a:solidFill>
                                    <a:latin typeface="Cambria Math" panose="02040503050406030204" pitchFamily="18" charset="0"/>
                                    <a:cs typeface="Fredoka" panose="020B0604020202020204" charset="-79"/>
                                  </a:rPr>
                                </m:ctrlPr>
                              </m:accPr>
                              <m:e>
                                <m:r>
                                  <a:rPr lang="en-CA" i="1">
                                    <a:solidFill>
                                      <a:schemeClr val="accent2">
                                        <a:lumMod val="50000"/>
                                      </a:schemeClr>
                                    </a:solidFill>
                                    <a:latin typeface="Cambria Math" panose="02040503050406030204" pitchFamily="18" charset="0"/>
                                    <a:cs typeface="Fredoka" panose="020B0604020202020204" charset="-79"/>
                                  </a:rPr>
                                  <m:t>𝐵</m:t>
                                </m:r>
                              </m:e>
                            </m:acc>
                            <m:r>
                              <a:rPr lang="en-CA" i="1">
                                <a:solidFill>
                                  <a:schemeClr val="accent2">
                                    <a:lumMod val="50000"/>
                                  </a:schemeClr>
                                </a:solidFill>
                                <a:latin typeface="Cambria Math" panose="02040503050406030204" pitchFamily="18" charset="0"/>
                                <a:cs typeface="Fredoka" panose="020B0604020202020204" charset="-79"/>
                              </a:rPr>
                              <m:t>𝐶</m:t>
                            </m:r>
                          </m:e>
                        </m:d>
                        <m:r>
                          <a:rPr lang="en-CA" i="1">
                            <a:latin typeface="Cambria Math" panose="02040503050406030204" pitchFamily="18" charset="0"/>
                          </a:rPr>
                          <m:t>+</m:t>
                        </m:r>
                        <m:r>
                          <a:rPr lang="en-CA" i="1">
                            <a:latin typeface="Cambria Math" panose="02040503050406030204" pitchFamily="18" charset="0"/>
                          </a:rPr>
                          <m:t>𝑃</m:t>
                        </m:r>
                        <m:d>
                          <m:dPr>
                            <m:ctrlPr>
                              <a:rPr lang="en-CA" i="1">
                                <a:latin typeface="Cambria Math" panose="02040503050406030204" pitchFamily="18" charset="0"/>
                              </a:rPr>
                            </m:ctrlPr>
                          </m:dPr>
                          <m:e>
                            <m:r>
                              <a:rPr lang="en-CA" i="1">
                                <a:latin typeface="Cambria Math" panose="02040503050406030204" pitchFamily="18" charset="0"/>
                              </a:rPr>
                              <m:t>𝐵𝐶</m:t>
                            </m:r>
                          </m:e>
                        </m:d>
                      </m:e>
                    </m:d>
                    <m:r>
                      <a:rPr lang="en-CA" i="1">
                        <a:latin typeface="Cambria Math" panose="02040503050406030204" pitchFamily="18" charset="0"/>
                      </a:rPr>
                      <m:t>+</m:t>
                    </m:r>
                    <m:r>
                      <a:rPr lang="en-CA" i="1">
                        <a:latin typeface="Cambria Math" panose="02040503050406030204" pitchFamily="18" charset="0"/>
                      </a:rPr>
                      <m:t>𝑃</m:t>
                    </m:r>
                    <m:r>
                      <a:rPr lang="en-CA" i="1">
                        <a:latin typeface="Cambria Math" panose="02040503050406030204" pitchFamily="18" charset="0"/>
                      </a:rPr>
                      <m:t>(</m:t>
                    </m:r>
                    <m:r>
                      <a:rPr lang="en-CA" i="1">
                        <a:latin typeface="Cambria Math" panose="02040503050406030204" pitchFamily="18" charset="0"/>
                      </a:rPr>
                      <m:t>𝐴𝐵𝐶</m:t>
                    </m:r>
                    <m:r>
                      <a:rPr lang="en-CA" i="1">
                        <a:latin typeface="Cambria Math" panose="02040503050406030204" pitchFamily="18" charset="0"/>
                      </a:rPr>
                      <m:t>)</m:t>
                    </m:r>
                  </m:oMath>
                </a14:m>
                <a:r>
                  <a:rPr lang="en-US" dirty="0"/>
                  <a:t> </a:t>
                </a:r>
              </a:p>
              <a:p>
                <a:pPr marL="139700" indent="0" algn="l"/>
                <a14:m>
                  <m:oMath xmlns:m="http://schemas.openxmlformats.org/officeDocument/2006/math">
                    <m:r>
                      <a:rPr lang="en-CA" i="1" smtClean="0">
                        <a:latin typeface="Cambria Math" panose="02040503050406030204" pitchFamily="18" charset="0"/>
                      </a:rPr>
                      <m:t>1−</m:t>
                    </m:r>
                    <m:r>
                      <a:rPr lang="en-CA" b="0" i="1" smtClean="0">
                        <a:latin typeface="Cambria Math" panose="02040503050406030204" pitchFamily="18" charset="0"/>
                      </a:rPr>
                      <m:t>0.67</m:t>
                    </m:r>
                    <m:r>
                      <a:rPr lang="en-CA" i="1">
                        <a:latin typeface="Cambria Math" panose="02040503050406030204" pitchFamily="18" charset="0"/>
                      </a:rPr>
                      <m:t>=</m:t>
                    </m:r>
                    <m:r>
                      <a:rPr lang="en-CA" b="0" i="1" smtClean="0">
                        <a:latin typeface="Cambria Math" panose="02040503050406030204" pitchFamily="18" charset="0"/>
                      </a:rPr>
                      <m:t>0.22</m:t>
                    </m:r>
                    <m:r>
                      <a:rPr lang="en-CA" i="1">
                        <a:latin typeface="Cambria Math" panose="02040503050406030204" pitchFamily="18" charset="0"/>
                      </a:rPr>
                      <m:t>+</m:t>
                    </m:r>
                    <m:r>
                      <a:rPr lang="en-CA" b="0" i="1" smtClean="0">
                        <a:latin typeface="Cambria Math" panose="02040503050406030204" pitchFamily="18" charset="0"/>
                      </a:rPr>
                      <m:t>0.24</m:t>
                    </m:r>
                    <m:r>
                      <a:rPr lang="en-CA" i="1">
                        <a:latin typeface="Cambria Math" panose="02040503050406030204" pitchFamily="18" charset="0"/>
                      </a:rPr>
                      <m:t>+</m:t>
                    </m:r>
                    <m:r>
                      <a:rPr lang="en-CA" b="0" i="1" smtClean="0">
                        <a:latin typeface="Cambria Math" panose="02040503050406030204" pitchFamily="18" charset="0"/>
                      </a:rPr>
                      <m:t>0.2</m:t>
                    </m:r>
                    <m:r>
                      <a:rPr lang="en-CA" i="1">
                        <a:latin typeface="Cambria Math" panose="02040503050406030204" pitchFamily="18" charset="0"/>
                      </a:rPr>
                      <m:t>−</m:t>
                    </m:r>
                    <m:d>
                      <m:dPr>
                        <m:ctrlPr>
                          <a:rPr lang="en-CA" i="1">
                            <a:latin typeface="Cambria Math" panose="02040503050406030204" pitchFamily="18" charset="0"/>
                          </a:rPr>
                        </m:ctrlPr>
                      </m:dPr>
                      <m:e>
                        <m:r>
                          <a:rPr lang="en-CA" b="0" i="1" smtClean="0">
                            <a:latin typeface="Cambria Math" panose="02040503050406030204" pitchFamily="18" charset="0"/>
                          </a:rPr>
                          <m:t>0.14</m:t>
                        </m:r>
                        <m:r>
                          <a:rPr lang="en-CA" i="1">
                            <a:latin typeface="Cambria Math" panose="02040503050406030204" pitchFamily="18" charset="0"/>
                          </a:rPr>
                          <m:t>+</m:t>
                        </m:r>
                        <m:r>
                          <a:rPr lang="en-CA" b="0" i="1" smtClean="0">
                            <a:latin typeface="Cambria Math" panose="02040503050406030204" pitchFamily="18" charset="0"/>
                          </a:rPr>
                          <m:t>0.1</m:t>
                        </m:r>
                        <m:r>
                          <a:rPr lang="en-CA" i="1">
                            <a:latin typeface="Cambria Math" panose="02040503050406030204" pitchFamily="18" charset="0"/>
                          </a:rPr>
                          <m:t>+</m:t>
                        </m:r>
                        <m:r>
                          <a:rPr lang="en-CA" i="1">
                            <a:solidFill>
                              <a:schemeClr val="accent2">
                                <a:lumMod val="50000"/>
                              </a:schemeClr>
                            </a:solidFill>
                            <a:latin typeface="Cambria Math" panose="02040503050406030204" pitchFamily="18" charset="0"/>
                          </a:rPr>
                          <m:t>𝑃</m:t>
                        </m:r>
                        <m:d>
                          <m:dPr>
                            <m:ctrlPr>
                              <a:rPr lang="en-CA" i="1">
                                <a:solidFill>
                                  <a:schemeClr val="accent2">
                                    <a:lumMod val="50000"/>
                                  </a:schemeClr>
                                </a:solidFill>
                                <a:latin typeface="Cambria Math" panose="02040503050406030204" pitchFamily="18" charset="0"/>
                                <a:cs typeface="Fredoka" panose="020B0604020202020204" charset="-79"/>
                              </a:rPr>
                            </m:ctrlPr>
                          </m:dPr>
                          <m:e>
                            <m:r>
                              <a:rPr lang="en-CA" i="1">
                                <a:solidFill>
                                  <a:schemeClr val="accent2">
                                    <a:lumMod val="50000"/>
                                  </a:schemeClr>
                                </a:solidFill>
                                <a:latin typeface="Cambria Math" panose="02040503050406030204" pitchFamily="18" charset="0"/>
                                <a:cs typeface="Fredoka" panose="020B0604020202020204" charset="-79"/>
                              </a:rPr>
                              <m:t>𝐴</m:t>
                            </m:r>
                            <m:acc>
                              <m:accPr>
                                <m:chr m:val="̅"/>
                                <m:ctrlPr>
                                  <a:rPr lang="en-CA" i="1">
                                    <a:solidFill>
                                      <a:schemeClr val="accent2">
                                        <a:lumMod val="50000"/>
                                      </a:schemeClr>
                                    </a:solidFill>
                                    <a:latin typeface="Cambria Math" panose="02040503050406030204" pitchFamily="18" charset="0"/>
                                    <a:cs typeface="Fredoka" panose="020B0604020202020204" charset="-79"/>
                                  </a:rPr>
                                </m:ctrlPr>
                              </m:accPr>
                              <m:e>
                                <m:r>
                                  <a:rPr lang="en-CA" i="1">
                                    <a:solidFill>
                                      <a:schemeClr val="accent2">
                                        <a:lumMod val="50000"/>
                                      </a:schemeClr>
                                    </a:solidFill>
                                    <a:latin typeface="Cambria Math" panose="02040503050406030204" pitchFamily="18" charset="0"/>
                                    <a:cs typeface="Fredoka" panose="020B0604020202020204" charset="-79"/>
                                  </a:rPr>
                                  <m:t>𝐵</m:t>
                                </m:r>
                              </m:e>
                            </m:acc>
                            <m:r>
                              <a:rPr lang="en-CA" i="1">
                                <a:solidFill>
                                  <a:schemeClr val="accent2">
                                    <a:lumMod val="50000"/>
                                  </a:schemeClr>
                                </a:solidFill>
                                <a:latin typeface="Cambria Math" panose="02040503050406030204" pitchFamily="18" charset="0"/>
                                <a:cs typeface="Fredoka" panose="020B0604020202020204" charset="-79"/>
                              </a:rPr>
                              <m:t>𝐶</m:t>
                            </m:r>
                          </m:e>
                        </m:d>
                        <m:r>
                          <a:rPr lang="en-CA" i="1">
                            <a:latin typeface="Cambria Math" panose="02040503050406030204" pitchFamily="18" charset="0"/>
                          </a:rPr>
                          <m:t>+</m:t>
                        </m:r>
                        <m:r>
                          <a:rPr lang="en-CA" b="0" i="1" smtClean="0">
                            <a:latin typeface="Cambria Math" panose="02040503050406030204" pitchFamily="18" charset="0"/>
                          </a:rPr>
                          <m:t>0.13</m:t>
                        </m:r>
                      </m:e>
                    </m:d>
                    <m:r>
                      <a:rPr lang="en-CA" i="1">
                        <a:latin typeface="Cambria Math" panose="02040503050406030204" pitchFamily="18" charset="0"/>
                      </a:rPr>
                      <m:t>+</m:t>
                    </m:r>
                    <m:r>
                      <a:rPr lang="en-CA" b="0" i="1" smtClean="0">
                        <a:latin typeface="Cambria Math" panose="02040503050406030204" pitchFamily="18" charset="0"/>
                      </a:rPr>
                      <m:t>0.1</m:t>
                    </m:r>
                  </m:oMath>
                </a14:m>
                <a:r>
                  <a:rPr lang="en-US" dirty="0"/>
                  <a:t> </a:t>
                </a:r>
              </a:p>
              <a:p>
                <a:pPr marL="139700" indent="0" algn="l"/>
                <a14:m>
                  <m:oMath xmlns:m="http://schemas.openxmlformats.org/officeDocument/2006/math">
                    <m:r>
                      <a:rPr lang="en-CA" i="1">
                        <a:solidFill>
                          <a:schemeClr val="accent2">
                            <a:lumMod val="50000"/>
                          </a:schemeClr>
                        </a:solidFill>
                        <a:latin typeface="Cambria Math" panose="02040503050406030204" pitchFamily="18" charset="0"/>
                      </a:rPr>
                      <m:t>𝑃</m:t>
                    </m:r>
                    <m:d>
                      <m:dPr>
                        <m:ctrlPr>
                          <a:rPr lang="en-CA" i="1">
                            <a:solidFill>
                              <a:schemeClr val="accent2">
                                <a:lumMod val="50000"/>
                              </a:schemeClr>
                            </a:solidFill>
                            <a:latin typeface="Cambria Math" panose="02040503050406030204" pitchFamily="18" charset="0"/>
                            <a:cs typeface="Fredoka" panose="020B0604020202020204" charset="-79"/>
                          </a:rPr>
                        </m:ctrlPr>
                      </m:dPr>
                      <m:e>
                        <m:r>
                          <a:rPr lang="en-CA" i="1">
                            <a:solidFill>
                              <a:schemeClr val="accent2">
                                <a:lumMod val="50000"/>
                              </a:schemeClr>
                            </a:solidFill>
                            <a:latin typeface="Cambria Math" panose="02040503050406030204" pitchFamily="18" charset="0"/>
                            <a:cs typeface="Fredoka" panose="020B0604020202020204" charset="-79"/>
                          </a:rPr>
                          <m:t>𝐴</m:t>
                        </m:r>
                        <m:acc>
                          <m:accPr>
                            <m:chr m:val="̅"/>
                            <m:ctrlPr>
                              <a:rPr lang="en-CA" i="1">
                                <a:solidFill>
                                  <a:schemeClr val="accent2">
                                    <a:lumMod val="50000"/>
                                  </a:schemeClr>
                                </a:solidFill>
                                <a:latin typeface="Cambria Math" panose="02040503050406030204" pitchFamily="18" charset="0"/>
                                <a:cs typeface="Fredoka" panose="020B0604020202020204" charset="-79"/>
                              </a:rPr>
                            </m:ctrlPr>
                          </m:accPr>
                          <m:e>
                            <m:r>
                              <a:rPr lang="en-CA" i="1">
                                <a:solidFill>
                                  <a:schemeClr val="accent2">
                                    <a:lumMod val="50000"/>
                                  </a:schemeClr>
                                </a:solidFill>
                                <a:latin typeface="Cambria Math" panose="02040503050406030204" pitchFamily="18" charset="0"/>
                                <a:cs typeface="Fredoka" panose="020B0604020202020204" charset="-79"/>
                              </a:rPr>
                              <m:t>𝐵</m:t>
                            </m:r>
                          </m:e>
                        </m:acc>
                        <m:r>
                          <a:rPr lang="en-CA" i="1">
                            <a:solidFill>
                              <a:schemeClr val="accent2">
                                <a:lumMod val="50000"/>
                              </a:schemeClr>
                            </a:solidFill>
                            <a:latin typeface="Cambria Math" panose="02040503050406030204" pitchFamily="18" charset="0"/>
                            <a:cs typeface="Fredoka" panose="020B0604020202020204" charset="-79"/>
                          </a:rPr>
                          <m:t>𝐶</m:t>
                        </m:r>
                      </m:e>
                    </m:d>
                    <m:r>
                      <a:rPr lang="en-CA" b="0" i="1" smtClean="0">
                        <a:solidFill>
                          <a:schemeClr val="accent3"/>
                        </a:solidFill>
                        <a:latin typeface="Cambria Math" panose="02040503050406030204" pitchFamily="18" charset="0"/>
                        <a:cs typeface="Fredoka" panose="020B0604020202020204" charset="-79"/>
                      </a:rPr>
                      <m:t>=0.06</m:t>
                    </m:r>
                  </m:oMath>
                </a14:m>
                <a:r>
                  <a:rPr lang="en-US" dirty="0">
                    <a:solidFill>
                      <a:schemeClr val="accent3"/>
                    </a:solidFill>
                  </a:rPr>
                  <a:t> </a:t>
                </a:r>
                <a:endParaRPr lang="en-US" dirty="0"/>
              </a:p>
              <a:p>
                <a:pPr marL="139700" indent="0" algn="l"/>
                <a:r>
                  <a:rPr lang="en-US" dirty="0"/>
                  <a:t> </a:t>
                </a:r>
              </a:p>
              <a:p>
                <a:pPr marL="139700" indent="0" algn="l"/>
                <a:r>
                  <a:rPr lang="en-US" dirty="0"/>
                  <a:t> </a:t>
                </a:r>
              </a:p>
              <a:p>
                <a:pPr marL="139700" indent="0" algn="l"/>
                <a:endParaRPr lang="en-US" sz="1600" dirty="0"/>
              </a:p>
            </p:txBody>
          </p:sp>
        </mc:Choice>
        <mc:Fallback xmlns="">
          <p:sp>
            <p:nvSpPr>
              <p:cNvPr id="9" name="Text Placeholder 2">
                <a:extLst>
                  <a:ext uri="{FF2B5EF4-FFF2-40B4-BE49-F238E27FC236}">
                    <a16:creationId xmlns:a16="http://schemas.microsoft.com/office/drawing/2014/main" id="{62CF08D6-C302-0AC1-8E63-0D9609724D3B}"/>
                  </a:ext>
                </a:extLst>
              </p:cNvPr>
              <p:cNvSpPr txBox="1">
                <a:spLocks noRot="1" noChangeAspect="1" noMove="1" noResize="1" noEditPoints="1" noAdjustHandles="1" noChangeArrowheads="1" noChangeShapeType="1" noTextEdit="1"/>
              </p:cNvSpPr>
              <p:nvPr/>
            </p:nvSpPr>
            <p:spPr>
              <a:xfrm>
                <a:off x="720000" y="1134098"/>
                <a:ext cx="7704000" cy="2310142"/>
              </a:xfrm>
              <a:prstGeom prst="rect">
                <a:avLst/>
              </a:prstGeom>
              <a:blipFill>
                <a:blip r:embed="rId2"/>
                <a:stretch>
                  <a:fillRect b="-49077"/>
                </a:stretch>
              </a:blipFill>
              <a:ln>
                <a:no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8307839-3BEF-B6CD-3D24-C7EFC09CBEE1}"/>
                  </a:ext>
                </a:extLst>
              </p:cNvPr>
              <p:cNvSpPr txBox="1"/>
              <p:nvPr/>
            </p:nvSpPr>
            <p:spPr>
              <a:xfrm>
                <a:off x="720000" y="1474470"/>
                <a:ext cx="2833968" cy="830997"/>
              </a:xfrm>
              <a:prstGeom prst="rect">
                <a:avLst/>
              </a:prstGeom>
              <a:noFill/>
            </p:spPr>
            <p:txBody>
              <a:bodyPr wrap="square">
                <a:spAutoFit/>
              </a:bodyPr>
              <a:lstStyle/>
              <a:p>
                <a:pPr marL="139700" indent="0">
                  <a:buNone/>
                </a:pPr>
                <a14:m>
                  <m:oMath xmlns:m="http://schemas.openxmlformats.org/officeDocument/2006/math">
                    <m:r>
                      <a:rPr lang="en-CA" sz="1600" b="0" i="1" smtClean="0">
                        <a:solidFill>
                          <a:schemeClr val="accent3"/>
                        </a:solidFill>
                        <a:latin typeface="Cambria Math" panose="02040503050406030204" pitchFamily="18" charset="0"/>
                        <a:cs typeface="Fredoka" panose="020B0604020202020204" charset="-79"/>
                      </a:rPr>
                      <m:t>𝐴</m:t>
                    </m:r>
                  </m:oMath>
                </a14:m>
                <a:r>
                  <a:rPr lang="en-CA" sz="1600" dirty="0">
                    <a:solidFill>
                      <a:schemeClr val="accent3"/>
                    </a:solidFill>
                    <a:latin typeface="Fredoka" panose="020B0604020202020204" charset="-79"/>
                    <a:cs typeface="Fredoka" panose="020B0604020202020204" charset="-79"/>
                  </a:rPr>
                  <a:t> – Math average &gt; 80%</a:t>
                </a:r>
              </a:p>
              <a:p>
                <a:pPr marL="139700" indent="0">
                  <a:buNone/>
                </a:pPr>
                <a14:m>
                  <m:oMath xmlns:m="http://schemas.openxmlformats.org/officeDocument/2006/math">
                    <m:r>
                      <a:rPr lang="en-CA" sz="1600" b="0" i="1" smtClean="0">
                        <a:solidFill>
                          <a:schemeClr val="accent3"/>
                        </a:solidFill>
                        <a:latin typeface="Cambria Math" panose="02040503050406030204" pitchFamily="18" charset="0"/>
                        <a:cs typeface="Fredoka" panose="020B0604020202020204" charset="-79"/>
                      </a:rPr>
                      <m:t>𝐵</m:t>
                    </m:r>
                  </m:oMath>
                </a14:m>
                <a:r>
                  <a:rPr lang="en-CA" sz="1600" dirty="0">
                    <a:solidFill>
                      <a:schemeClr val="accent3"/>
                    </a:solidFill>
                    <a:latin typeface="Fredoka" panose="020B0604020202020204" charset="-79"/>
                    <a:cs typeface="Fredoka" panose="020B0604020202020204" charset="-79"/>
                  </a:rPr>
                  <a:t> – STAT 230 grade &gt; 80%</a:t>
                </a:r>
              </a:p>
              <a:p>
                <a:pPr marL="139700"/>
                <a14:m>
                  <m:oMath xmlns:m="http://schemas.openxmlformats.org/officeDocument/2006/math">
                    <m:r>
                      <a:rPr lang="en-CA" sz="1600" b="0" i="1" smtClean="0">
                        <a:solidFill>
                          <a:schemeClr val="accent3"/>
                        </a:solidFill>
                        <a:latin typeface="Cambria Math" panose="02040503050406030204" pitchFamily="18" charset="0"/>
                        <a:cs typeface="Fredoka" panose="020B0604020202020204" charset="-79"/>
                      </a:rPr>
                      <m:t>𝐶</m:t>
                    </m:r>
                  </m:oMath>
                </a14:m>
                <a:r>
                  <a:rPr lang="en-CA" sz="1600" dirty="0">
                    <a:solidFill>
                      <a:schemeClr val="accent3"/>
                    </a:solidFill>
                    <a:latin typeface="Fredoka" panose="020B0604020202020204" charset="-79"/>
                    <a:cs typeface="Fredoka" panose="020B0604020202020204" charset="-79"/>
                  </a:rPr>
                  <a:t> – Overall average &gt; 80%</a:t>
                </a:r>
              </a:p>
            </p:txBody>
          </p:sp>
        </mc:Choice>
        <mc:Fallback xmlns="">
          <p:sp>
            <p:nvSpPr>
              <p:cNvPr id="10" name="TextBox 9">
                <a:extLst>
                  <a:ext uri="{FF2B5EF4-FFF2-40B4-BE49-F238E27FC236}">
                    <a16:creationId xmlns:a16="http://schemas.microsoft.com/office/drawing/2014/main" id="{98307839-3BEF-B6CD-3D24-C7EFC09CBEE1}"/>
                  </a:ext>
                </a:extLst>
              </p:cNvPr>
              <p:cNvSpPr txBox="1">
                <a:spLocks noRot="1" noChangeAspect="1" noMove="1" noResize="1" noEditPoints="1" noAdjustHandles="1" noChangeArrowheads="1" noChangeShapeType="1" noTextEdit="1"/>
              </p:cNvSpPr>
              <p:nvPr/>
            </p:nvSpPr>
            <p:spPr>
              <a:xfrm>
                <a:off x="720000" y="1474470"/>
                <a:ext cx="2833968" cy="830997"/>
              </a:xfrm>
              <a:prstGeom prst="rect">
                <a:avLst/>
              </a:prstGeom>
              <a:blipFill>
                <a:blip r:embed="rId3"/>
                <a:stretch>
                  <a:fillRect t="-2206" r="-430" b="-882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E29DB21-F431-82A2-E51B-14E5DB932D33}"/>
                  </a:ext>
                </a:extLst>
              </p:cNvPr>
              <p:cNvSpPr txBox="1"/>
              <p:nvPr/>
            </p:nvSpPr>
            <p:spPr>
              <a:xfrm>
                <a:off x="3572256" y="1474469"/>
                <a:ext cx="2833968" cy="830997"/>
              </a:xfrm>
              <a:prstGeom prst="rect">
                <a:avLst/>
              </a:prstGeom>
              <a:noFill/>
            </p:spPr>
            <p:txBody>
              <a:bodyPr wrap="square">
                <a:spAutoFit/>
              </a:bodyPr>
              <a:lstStyle/>
              <a:p>
                <a:pPr marL="139700" indent="0">
                  <a:buNone/>
                </a:pPr>
                <a14:m>
                  <m:oMath xmlns:m="http://schemas.openxmlformats.org/officeDocument/2006/math">
                    <m:r>
                      <a:rPr lang="en-CA" sz="1600" b="0" i="1" smtClean="0">
                        <a:solidFill>
                          <a:schemeClr val="accent3"/>
                        </a:solidFill>
                        <a:latin typeface="Cambria Math" panose="02040503050406030204" pitchFamily="18" charset="0"/>
                        <a:cs typeface="Fredoka" panose="020B0604020202020204" charset="-79"/>
                      </a:rPr>
                      <m:t>𝑃</m:t>
                    </m:r>
                    <m:d>
                      <m:dPr>
                        <m:ctrlPr>
                          <a:rPr lang="en-CA" sz="1600" b="0" i="1" smtClean="0">
                            <a:solidFill>
                              <a:schemeClr val="accent3"/>
                            </a:solidFill>
                            <a:latin typeface="Cambria Math" panose="02040503050406030204" pitchFamily="18" charset="0"/>
                            <a:cs typeface="Fredoka" panose="020B0604020202020204" charset="-79"/>
                          </a:rPr>
                        </m:ctrlPr>
                      </m:dPr>
                      <m:e>
                        <m:r>
                          <a:rPr lang="en-CA" sz="1600" b="0" i="1" smtClean="0">
                            <a:solidFill>
                              <a:schemeClr val="accent3"/>
                            </a:solidFill>
                            <a:latin typeface="Cambria Math" panose="02040503050406030204" pitchFamily="18" charset="0"/>
                            <a:cs typeface="Fredoka" panose="020B0604020202020204" charset="-79"/>
                          </a:rPr>
                          <m:t>𝐴</m:t>
                        </m:r>
                      </m:e>
                    </m:d>
                    <m:r>
                      <a:rPr lang="en-CA" sz="1600" b="0" i="1" smtClean="0">
                        <a:solidFill>
                          <a:schemeClr val="accent3"/>
                        </a:solidFill>
                        <a:latin typeface="Cambria Math" panose="02040503050406030204" pitchFamily="18" charset="0"/>
                        <a:cs typeface="Fredoka" panose="020B0604020202020204" charset="-79"/>
                      </a:rPr>
                      <m:t>=0.22</m:t>
                    </m:r>
                  </m:oMath>
                </a14:m>
                <a:r>
                  <a:rPr lang="en-CA" sz="1600" dirty="0">
                    <a:solidFill>
                      <a:schemeClr val="accent3"/>
                    </a:solidFill>
                    <a:latin typeface="Fredoka" panose="020B0604020202020204" charset="-79"/>
                    <a:cs typeface="Fredoka" panose="020B0604020202020204" charset="-79"/>
                  </a:rPr>
                  <a:t> </a:t>
                </a:r>
              </a:p>
              <a:p>
                <a:pPr marL="139700" indent="0">
                  <a:buNone/>
                </a:pPr>
                <a14:m>
                  <m:oMath xmlns:m="http://schemas.openxmlformats.org/officeDocument/2006/math">
                    <m:r>
                      <a:rPr lang="en-CA" sz="1600" b="0" i="1" smtClean="0">
                        <a:solidFill>
                          <a:schemeClr val="accent3"/>
                        </a:solidFill>
                        <a:latin typeface="Cambria Math" panose="02040503050406030204" pitchFamily="18" charset="0"/>
                        <a:cs typeface="Fredoka" panose="020B0604020202020204" charset="-79"/>
                      </a:rPr>
                      <m:t>𝑃</m:t>
                    </m:r>
                    <m:d>
                      <m:dPr>
                        <m:ctrlPr>
                          <a:rPr lang="en-CA" sz="1600" b="0" i="1" smtClean="0">
                            <a:solidFill>
                              <a:schemeClr val="accent3"/>
                            </a:solidFill>
                            <a:latin typeface="Cambria Math" panose="02040503050406030204" pitchFamily="18" charset="0"/>
                            <a:cs typeface="Fredoka" panose="020B0604020202020204" charset="-79"/>
                          </a:rPr>
                        </m:ctrlPr>
                      </m:dPr>
                      <m:e>
                        <m:r>
                          <a:rPr lang="en-CA" sz="1600" b="0" i="1" smtClean="0">
                            <a:solidFill>
                              <a:schemeClr val="accent3"/>
                            </a:solidFill>
                            <a:latin typeface="Cambria Math" panose="02040503050406030204" pitchFamily="18" charset="0"/>
                            <a:cs typeface="Fredoka" panose="020B0604020202020204" charset="-79"/>
                          </a:rPr>
                          <m:t>𝐵</m:t>
                        </m:r>
                      </m:e>
                    </m:d>
                    <m:r>
                      <a:rPr lang="en-CA" sz="1600" b="0" i="1" smtClean="0">
                        <a:solidFill>
                          <a:schemeClr val="accent3"/>
                        </a:solidFill>
                        <a:latin typeface="Cambria Math" panose="02040503050406030204" pitchFamily="18" charset="0"/>
                        <a:cs typeface="Fredoka" panose="020B0604020202020204" charset="-79"/>
                      </a:rPr>
                      <m:t>=0.24</m:t>
                    </m:r>
                  </m:oMath>
                </a14:m>
                <a:r>
                  <a:rPr lang="en-CA" sz="1600" dirty="0">
                    <a:solidFill>
                      <a:schemeClr val="accent3"/>
                    </a:solidFill>
                    <a:latin typeface="Fredoka" panose="020B0604020202020204" charset="-79"/>
                    <a:cs typeface="Fredoka" panose="020B0604020202020204" charset="-79"/>
                  </a:rPr>
                  <a:t> </a:t>
                </a:r>
              </a:p>
              <a:p>
                <a:pPr marL="139700"/>
                <a14:m>
                  <m:oMath xmlns:m="http://schemas.openxmlformats.org/officeDocument/2006/math">
                    <m:r>
                      <a:rPr lang="en-CA" sz="1600" b="0" i="1" smtClean="0">
                        <a:solidFill>
                          <a:schemeClr val="accent3"/>
                        </a:solidFill>
                        <a:latin typeface="Cambria Math" panose="02040503050406030204" pitchFamily="18" charset="0"/>
                        <a:cs typeface="Fredoka" panose="020B0604020202020204" charset="-79"/>
                      </a:rPr>
                      <m:t>𝑃</m:t>
                    </m:r>
                    <m:d>
                      <m:dPr>
                        <m:ctrlPr>
                          <a:rPr lang="en-CA" sz="1600" b="0" i="1" smtClean="0">
                            <a:solidFill>
                              <a:schemeClr val="accent3"/>
                            </a:solidFill>
                            <a:latin typeface="Cambria Math" panose="02040503050406030204" pitchFamily="18" charset="0"/>
                            <a:cs typeface="Fredoka" panose="020B0604020202020204" charset="-79"/>
                          </a:rPr>
                        </m:ctrlPr>
                      </m:dPr>
                      <m:e>
                        <m:r>
                          <a:rPr lang="en-CA" sz="1600" b="0" i="1" smtClean="0">
                            <a:solidFill>
                              <a:schemeClr val="accent3"/>
                            </a:solidFill>
                            <a:latin typeface="Cambria Math" panose="02040503050406030204" pitchFamily="18" charset="0"/>
                            <a:cs typeface="Fredoka" panose="020B0604020202020204" charset="-79"/>
                          </a:rPr>
                          <m:t>𝐶</m:t>
                        </m:r>
                      </m:e>
                    </m:d>
                    <m:r>
                      <a:rPr lang="en-CA" sz="1600" b="0" i="1" smtClean="0">
                        <a:solidFill>
                          <a:schemeClr val="accent3"/>
                        </a:solidFill>
                        <a:latin typeface="Cambria Math" panose="02040503050406030204" pitchFamily="18" charset="0"/>
                        <a:cs typeface="Fredoka" panose="020B0604020202020204" charset="-79"/>
                      </a:rPr>
                      <m:t>=0.2</m:t>
                    </m:r>
                  </m:oMath>
                </a14:m>
                <a:r>
                  <a:rPr lang="en-CA" sz="1600" dirty="0">
                    <a:solidFill>
                      <a:schemeClr val="accent3"/>
                    </a:solidFill>
                    <a:latin typeface="Fredoka" panose="020B0604020202020204" charset="-79"/>
                    <a:cs typeface="Fredoka" panose="020B0604020202020204" charset="-79"/>
                  </a:rPr>
                  <a:t> </a:t>
                </a:r>
              </a:p>
            </p:txBody>
          </p:sp>
        </mc:Choice>
        <mc:Fallback xmlns="">
          <p:sp>
            <p:nvSpPr>
              <p:cNvPr id="12" name="TextBox 11">
                <a:extLst>
                  <a:ext uri="{FF2B5EF4-FFF2-40B4-BE49-F238E27FC236}">
                    <a16:creationId xmlns:a16="http://schemas.microsoft.com/office/drawing/2014/main" id="{DE29DB21-F431-82A2-E51B-14E5DB932D33}"/>
                  </a:ext>
                </a:extLst>
              </p:cNvPr>
              <p:cNvSpPr txBox="1">
                <a:spLocks noRot="1" noChangeAspect="1" noMove="1" noResize="1" noEditPoints="1" noAdjustHandles="1" noChangeArrowheads="1" noChangeShapeType="1" noTextEdit="1"/>
              </p:cNvSpPr>
              <p:nvPr/>
            </p:nvSpPr>
            <p:spPr>
              <a:xfrm>
                <a:off x="3572256" y="1474469"/>
                <a:ext cx="2833968" cy="830997"/>
              </a:xfrm>
              <a:prstGeom prst="rect">
                <a:avLst/>
              </a:prstGeom>
              <a:blipFill>
                <a:blip r:embed="rId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7068980-51DA-54B2-5B73-4FA7224475FE}"/>
                  </a:ext>
                </a:extLst>
              </p:cNvPr>
              <p:cNvSpPr txBox="1"/>
              <p:nvPr/>
            </p:nvSpPr>
            <p:spPr>
              <a:xfrm>
                <a:off x="5007528" y="1474469"/>
                <a:ext cx="2833968" cy="830997"/>
              </a:xfrm>
              <a:prstGeom prst="rect">
                <a:avLst/>
              </a:prstGeom>
              <a:noFill/>
            </p:spPr>
            <p:txBody>
              <a:bodyPr wrap="square">
                <a:spAutoFit/>
              </a:bodyPr>
              <a:lstStyle/>
              <a:p>
                <a:pPr marL="139700" indent="0">
                  <a:buNone/>
                </a:pPr>
                <a14:m>
                  <m:oMath xmlns:m="http://schemas.openxmlformats.org/officeDocument/2006/math">
                    <m:r>
                      <a:rPr lang="en-CA" sz="1600" b="0" i="1" smtClean="0">
                        <a:solidFill>
                          <a:schemeClr val="accent3"/>
                        </a:solidFill>
                        <a:latin typeface="Cambria Math" panose="02040503050406030204" pitchFamily="18" charset="0"/>
                        <a:cs typeface="Fredoka" panose="020B0604020202020204" charset="-79"/>
                      </a:rPr>
                      <m:t>𝑃</m:t>
                    </m:r>
                    <m:d>
                      <m:dPr>
                        <m:ctrlPr>
                          <a:rPr lang="en-CA" sz="1600" b="0" i="1" smtClean="0">
                            <a:solidFill>
                              <a:schemeClr val="accent3"/>
                            </a:solidFill>
                            <a:latin typeface="Cambria Math" panose="02040503050406030204" pitchFamily="18" charset="0"/>
                            <a:cs typeface="Fredoka" panose="020B0604020202020204" charset="-79"/>
                          </a:rPr>
                        </m:ctrlPr>
                      </m:dPr>
                      <m:e>
                        <m:r>
                          <a:rPr lang="en-CA" sz="1600" b="0" i="1" smtClean="0">
                            <a:solidFill>
                              <a:schemeClr val="accent3"/>
                            </a:solidFill>
                            <a:latin typeface="Cambria Math" panose="02040503050406030204" pitchFamily="18" charset="0"/>
                            <a:cs typeface="Fredoka" panose="020B0604020202020204" charset="-79"/>
                          </a:rPr>
                          <m:t>𝐴𝐵</m:t>
                        </m:r>
                      </m:e>
                    </m:d>
                    <m:r>
                      <a:rPr lang="en-CA" sz="1600" b="0" i="1" smtClean="0">
                        <a:solidFill>
                          <a:schemeClr val="accent3"/>
                        </a:solidFill>
                        <a:latin typeface="Cambria Math" panose="02040503050406030204" pitchFamily="18" charset="0"/>
                        <a:cs typeface="Fredoka" panose="020B0604020202020204" charset="-79"/>
                      </a:rPr>
                      <m:t>=0.14</m:t>
                    </m:r>
                  </m:oMath>
                </a14:m>
                <a:r>
                  <a:rPr lang="en-CA" sz="1600" dirty="0">
                    <a:solidFill>
                      <a:schemeClr val="accent3"/>
                    </a:solidFill>
                    <a:latin typeface="Fredoka" panose="020B0604020202020204" charset="-79"/>
                    <a:cs typeface="Fredoka" panose="020B0604020202020204" charset="-79"/>
                  </a:rPr>
                  <a:t> </a:t>
                </a:r>
              </a:p>
              <a:p>
                <a:pPr marL="139700" indent="0">
                  <a:buNone/>
                </a:pPr>
                <a14:m>
                  <m:oMath xmlns:m="http://schemas.openxmlformats.org/officeDocument/2006/math">
                    <m:r>
                      <a:rPr lang="en-CA" sz="1600" b="0" i="1" smtClean="0">
                        <a:solidFill>
                          <a:schemeClr val="accent3"/>
                        </a:solidFill>
                        <a:latin typeface="Cambria Math" panose="02040503050406030204" pitchFamily="18" charset="0"/>
                        <a:cs typeface="Fredoka" panose="020B0604020202020204" charset="-79"/>
                      </a:rPr>
                      <m:t>𝑃</m:t>
                    </m:r>
                    <m:d>
                      <m:dPr>
                        <m:ctrlPr>
                          <a:rPr lang="en-CA" sz="1600" b="0" i="1" smtClean="0">
                            <a:solidFill>
                              <a:schemeClr val="accent3"/>
                            </a:solidFill>
                            <a:latin typeface="Cambria Math" panose="02040503050406030204" pitchFamily="18" charset="0"/>
                            <a:cs typeface="Fredoka" panose="020B0604020202020204" charset="-79"/>
                          </a:rPr>
                        </m:ctrlPr>
                      </m:dPr>
                      <m:e>
                        <m:r>
                          <a:rPr lang="en-CA" sz="1600" b="0" i="1" smtClean="0">
                            <a:solidFill>
                              <a:schemeClr val="accent3"/>
                            </a:solidFill>
                            <a:latin typeface="Cambria Math" panose="02040503050406030204" pitchFamily="18" charset="0"/>
                            <a:cs typeface="Fredoka" panose="020B0604020202020204" charset="-79"/>
                          </a:rPr>
                          <m:t>𝐵𝐶</m:t>
                        </m:r>
                      </m:e>
                    </m:d>
                    <m:r>
                      <a:rPr lang="en-CA" sz="1600" b="0" i="1" smtClean="0">
                        <a:solidFill>
                          <a:schemeClr val="accent3"/>
                        </a:solidFill>
                        <a:latin typeface="Cambria Math" panose="02040503050406030204" pitchFamily="18" charset="0"/>
                        <a:cs typeface="Fredoka" panose="020B0604020202020204" charset="-79"/>
                      </a:rPr>
                      <m:t>=0.13</m:t>
                    </m:r>
                  </m:oMath>
                </a14:m>
                <a:r>
                  <a:rPr lang="en-CA" sz="1600" dirty="0">
                    <a:solidFill>
                      <a:schemeClr val="accent3"/>
                    </a:solidFill>
                    <a:latin typeface="Fredoka" panose="020B0604020202020204" charset="-79"/>
                    <a:cs typeface="Fredoka" panose="020B0604020202020204" charset="-79"/>
                  </a:rPr>
                  <a:t> </a:t>
                </a:r>
              </a:p>
              <a:p>
                <a:pPr marL="139700"/>
                <a14:m>
                  <m:oMath xmlns:m="http://schemas.openxmlformats.org/officeDocument/2006/math">
                    <m:r>
                      <a:rPr lang="en-CA" sz="1600" b="0" i="1" smtClean="0">
                        <a:solidFill>
                          <a:schemeClr val="accent3"/>
                        </a:solidFill>
                        <a:latin typeface="Cambria Math" panose="02040503050406030204" pitchFamily="18" charset="0"/>
                        <a:cs typeface="Fredoka" panose="020B0604020202020204" charset="-79"/>
                      </a:rPr>
                      <m:t>𝑃</m:t>
                    </m:r>
                    <m:d>
                      <m:dPr>
                        <m:ctrlPr>
                          <a:rPr lang="en-CA" sz="1600" b="0" i="1" smtClean="0">
                            <a:solidFill>
                              <a:schemeClr val="accent3"/>
                            </a:solidFill>
                            <a:latin typeface="Cambria Math" panose="02040503050406030204" pitchFamily="18" charset="0"/>
                            <a:cs typeface="Fredoka" panose="020B0604020202020204" charset="-79"/>
                          </a:rPr>
                        </m:ctrlPr>
                      </m:dPr>
                      <m:e>
                        <m:r>
                          <a:rPr lang="en-CA" sz="1600" b="0" i="1" smtClean="0">
                            <a:solidFill>
                              <a:schemeClr val="accent3"/>
                            </a:solidFill>
                            <a:latin typeface="Cambria Math" panose="02040503050406030204" pitchFamily="18" charset="0"/>
                            <a:cs typeface="Fredoka" panose="020B0604020202020204" charset="-79"/>
                          </a:rPr>
                          <m:t>𝐴𝐵𝐶</m:t>
                        </m:r>
                      </m:e>
                    </m:d>
                    <m:r>
                      <a:rPr lang="en-CA" sz="1600" b="0" i="1" smtClean="0">
                        <a:solidFill>
                          <a:schemeClr val="accent3"/>
                        </a:solidFill>
                        <a:latin typeface="Cambria Math" panose="02040503050406030204" pitchFamily="18" charset="0"/>
                        <a:cs typeface="Fredoka" panose="020B0604020202020204" charset="-79"/>
                      </a:rPr>
                      <m:t>=0.1</m:t>
                    </m:r>
                  </m:oMath>
                </a14:m>
                <a:r>
                  <a:rPr lang="en-CA" sz="1600" dirty="0">
                    <a:solidFill>
                      <a:schemeClr val="accent3"/>
                    </a:solidFill>
                    <a:latin typeface="Fredoka" panose="020B0604020202020204" charset="-79"/>
                    <a:cs typeface="Fredoka" panose="020B0604020202020204" charset="-79"/>
                  </a:rPr>
                  <a:t> </a:t>
                </a:r>
              </a:p>
            </p:txBody>
          </p:sp>
        </mc:Choice>
        <mc:Fallback xmlns="">
          <p:sp>
            <p:nvSpPr>
              <p:cNvPr id="13" name="TextBox 12">
                <a:extLst>
                  <a:ext uri="{FF2B5EF4-FFF2-40B4-BE49-F238E27FC236}">
                    <a16:creationId xmlns:a16="http://schemas.microsoft.com/office/drawing/2014/main" id="{F7068980-51DA-54B2-5B73-4FA7224475FE}"/>
                  </a:ext>
                </a:extLst>
              </p:cNvPr>
              <p:cNvSpPr txBox="1">
                <a:spLocks noRot="1" noChangeAspect="1" noMove="1" noResize="1" noEditPoints="1" noAdjustHandles="1" noChangeArrowheads="1" noChangeShapeType="1" noTextEdit="1"/>
              </p:cNvSpPr>
              <p:nvPr/>
            </p:nvSpPr>
            <p:spPr>
              <a:xfrm>
                <a:off x="5007528" y="1474469"/>
                <a:ext cx="2833968" cy="830997"/>
              </a:xfrm>
              <a:prstGeom prst="rect">
                <a:avLst/>
              </a:prstGeom>
              <a:blipFill>
                <a:blip r:embed="rId5"/>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00A7C83-EF71-144F-49C2-F8B9FF31F36D}"/>
                  </a:ext>
                </a:extLst>
              </p:cNvPr>
              <p:cNvSpPr txBox="1"/>
              <p:nvPr/>
            </p:nvSpPr>
            <p:spPr>
              <a:xfrm>
                <a:off x="6442800" y="1474469"/>
                <a:ext cx="2833968" cy="585353"/>
              </a:xfrm>
              <a:prstGeom prst="rect">
                <a:avLst/>
              </a:prstGeom>
              <a:noFill/>
            </p:spPr>
            <p:txBody>
              <a:bodyPr wrap="square">
                <a:spAutoFit/>
              </a:bodyPr>
              <a:lstStyle/>
              <a:p>
                <a:pPr marL="139700" indent="0">
                  <a:buNone/>
                </a:pPr>
                <a14:m>
                  <m:oMath xmlns:m="http://schemas.openxmlformats.org/officeDocument/2006/math">
                    <m:r>
                      <a:rPr lang="en-CA" sz="1600" b="0" i="1" smtClean="0">
                        <a:solidFill>
                          <a:schemeClr val="accent3"/>
                        </a:solidFill>
                        <a:latin typeface="Cambria Math" panose="02040503050406030204" pitchFamily="18" charset="0"/>
                        <a:cs typeface="Fredoka" panose="020B0604020202020204" charset="-79"/>
                      </a:rPr>
                      <m:t>𝑃</m:t>
                    </m:r>
                    <m:d>
                      <m:dPr>
                        <m:ctrlPr>
                          <a:rPr lang="en-CA" sz="1600" b="0" i="1" smtClean="0">
                            <a:solidFill>
                              <a:schemeClr val="accent3"/>
                            </a:solidFill>
                            <a:latin typeface="Cambria Math" panose="02040503050406030204" pitchFamily="18" charset="0"/>
                            <a:cs typeface="Fredoka" panose="020B0604020202020204" charset="-79"/>
                          </a:rPr>
                        </m:ctrlPr>
                      </m:dPr>
                      <m:e>
                        <m:acc>
                          <m:accPr>
                            <m:chr m:val="̅"/>
                            <m:ctrlPr>
                              <a:rPr lang="en-CA" sz="1600" b="0" i="1" smtClean="0">
                                <a:solidFill>
                                  <a:schemeClr val="accent3"/>
                                </a:solidFill>
                                <a:latin typeface="Cambria Math" panose="02040503050406030204" pitchFamily="18" charset="0"/>
                                <a:cs typeface="Fredoka" panose="020B0604020202020204" charset="-79"/>
                              </a:rPr>
                            </m:ctrlPr>
                          </m:accPr>
                          <m:e>
                            <m:r>
                              <a:rPr lang="en-CA" sz="1600" b="0" i="1" smtClean="0">
                                <a:solidFill>
                                  <a:schemeClr val="accent3"/>
                                </a:solidFill>
                                <a:latin typeface="Cambria Math" panose="02040503050406030204" pitchFamily="18" charset="0"/>
                                <a:cs typeface="Fredoka" panose="020B0604020202020204" charset="-79"/>
                              </a:rPr>
                              <m:t>𝐴𝐵𝐶</m:t>
                            </m:r>
                          </m:e>
                        </m:acc>
                      </m:e>
                    </m:d>
                    <m:r>
                      <a:rPr lang="en-CA" sz="1600" b="0" i="1" smtClean="0">
                        <a:solidFill>
                          <a:schemeClr val="accent3"/>
                        </a:solidFill>
                        <a:latin typeface="Cambria Math" panose="02040503050406030204" pitchFamily="18" charset="0"/>
                        <a:cs typeface="Fredoka" panose="020B0604020202020204" charset="-79"/>
                      </a:rPr>
                      <m:t>=0.67</m:t>
                    </m:r>
                  </m:oMath>
                </a14:m>
                <a:r>
                  <a:rPr lang="en-CA" sz="1600" dirty="0">
                    <a:solidFill>
                      <a:schemeClr val="accent3"/>
                    </a:solidFill>
                    <a:latin typeface="Fredoka" panose="020B0604020202020204" charset="-79"/>
                    <a:cs typeface="Fredoka" panose="020B0604020202020204" charset="-79"/>
                  </a:rPr>
                  <a:t> </a:t>
                </a:r>
              </a:p>
              <a:p>
                <a:pPr marL="139700" indent="0">
                  <a:buNone/>
                </a:pPr>
                <a14:m>
                  <m:oMath xmlns:m="http://schemas.openxmlformats.org/officeDocument/2006/math">
                    <m:r>
                      <a:rPr lang="en-CA" sz="1600" b="0" i="1" smtClean="0">
                        <a:solidFill>
                          <a:schemeClr val="accent3"/>
                        </a:solidFill>
                        <a:latin typeface="Cambria Math" panose="02040503050406030204" pitchFamily="18" charset="0"/>
                        <a:cs typeface="Fredoka" panose="020B0604020202020204" charset="-79"/>
                      </a:rPr>
                      <m:t>𝑃</m:t>
                    </m:r>
                    <m:d>
                      <m:dPr>
                        <m:ctrlPr>
                          <a:rPr lang="en-CA" sz="1600" b="0" i="1" smtClean="0">
                            <a:solidFill>
                              <a:schemeClr val="accent3"/>
                            </a:solidFill>
                            <a:latin typeface="Cambria Math" panose="02040503050406030204" pitchFamily="18" charset="0"/>
                            <a:cs typeface="Fredoka" panose="020B0604020202020204" charset="-79"/>
                          </a:rPr>
                        </m:ctrlPr>
                      </m:dPr>
                      <m:e>
                        <m:r>
                          <a:rPr lang="en-CA" sz="1600" b="0" i="1" smtClean="0">
                            <a:solidFill>
                              <a:schemeClr val="accent3"/>
                            </a:solidFill>
                            <a:latin typeface="Cambria Math" panose="02040503050406030204" pitchFamily="18" charset="0"/>
                            <a:cs typeface="Fredoka" panose="020B0604020202020204" charset="-79"/>
                          </a:rPr>
                          <m:t>𝐴</m:t>
                        </m:r>
                        <m:acc>
                          <m:accPr>
                            <m:chr m:val="̅"/>
                            <m:ctrlPr>
                              <a:rPr lang="en-CA" sz="1600" b="0" i="1" smtClean="0">
                                <a:solidFill>
                                  <a:schemeClr val="accent3"/>
                                </a:solidFill>
                                <a:latin typeface="Cambria Math" panose="02040503050406030204" pitchFamily="18" charset="0"/>
                                <a:cs typeface="Fredoka" panose="020B0604020202020204" charset="-79"/>
                              </a:rPr>
                            </m:ctrlPr>
                          </m:accPr>
                          <m:e>
                            <m:r>
                              <a:rPr lang="en-CA" sz="1600" b="0" i="1" smtClean="0">
                                <a:solidFill>
                                  <a:schemeClr val="accent3"/>
                                </a:solidFill>
                                <a:latin typeface="Cambria Math" panose="02040503050406030204" pitchFamily="18" charset="0"/>
                                <a:cs typeface="Fredoka" panose="020B0604020202020204" charset="-79"/>
                              </a:rPr>
                              <m:t>𝐵</m:t>
                            </m:r>
                          </m:e>
                        </m:acc>
                        <m:r>
                          <a:rPr lang="en-CA" sz="1600" b="0" i="1" smtClean="0">
                            <a:solidFill>
                              <a:schemeClr val="accent3"/>
                            </a:solidFill>
                            <a:latin typeface="Cambria Math" panose="02040503050406030204" pitchFamily="18" charset="0"/>
                            <a:cs typeface="Fredoka" panose="020B0604020202020204" charset="-79"/>
                          </a:rPr>
                          <m:t>𝐶</m:t>
                        </m:r>
                      </m:e>
                    </m:d>
                    <m:r>
                      <a:rPr lang="en-CA" sz="1600" b="0" i="1" smtClean="0">
                        <a:solidFill>
                          <a:schemeClr val="accent3"/>
                        </a:solidFill>
                        <a:latin typeface="Cambria Math" panose="02040503050406030204" pitchFamily="18" charset="0"/>
                        <a:cs typeface="Fredoka" panose="020B0604020202020204" charset="-79"/>
                      </a:rPr>
                      <m:t>=?</m:t>
                    </m:r>
                  </m:oMath>
                </a14:m>
                <a:r>
                  <a:rPr lang="en-CA" sz="1600" dirty="0">
                    <a:solidFill>
                      <a:schemeClr val="accent3"/>
                    </a:solidFill>
                    <a:latin typeface="Fredoka" panose="020B0604020202020204" charset="-79"/>
                    <a:cs typeface="Fredoka" panose="020B0604020202020204" charset="-79"/>
                  </a:rPr>
                  <a:t> </a:t>
                </a:r>
              </a:p>
            </p:txBody>
          </p:sp>
        </mc:Choice>
        <mc:Fallback xmlns="">
          <p:sp>
            <p:nvSpPr>
              <p:cNvPr id="14" name="TextBox 13">
                <a:extLst>
                  <a:ext uri="{FF2B5EF4-FFF2-40B4-BE49-F238E27FC236}">
                    <a16:creationId xmlns:a16="http://schemas.microsoft.com/office/drawing/2014/main" id="{800A7C83-EF71-144F-49C2-F8B9FF31F36D}"/>
                  </a:ext>
                </a:extLst>
              </p:cNvPr>
              <p:cNvSpPr txBox="1">
                <a:spLocks noRot="1" noChangeAspect="1" noMove="1" noResize="1" noEditPoints="1" noAdjustHandles="1" noChangeArrowheads="1" noChangeShapeType="1" noTextEdit="1"/>
              </p:cNvSpPr>
              <p:nvPr/>
            </p:nvSpPr>
            <p:spPr>
              <a:xfrm>
                <a:off x="6442800" y="1474469"/>
                <a:ext cx="2833968" cy="585353"/>
              </a:xfrm>
              <a:prstGeom prst="rect">
                <a:avLst/>
              </a:prstGeom>
              <a:blipFill>
                <a:blip r:embed="rId6"/>
                <a:stretch>
                  <a:fillRect/>
                </a:stretch>
              </a:blipFill>
            </p:spPr>
            <p:txBody>
              <a:bodyPr/>
              <a:lstStyle/>
              <a:p>
                <a:r>
                  <a:rPr lang="en-CA">
                    <a:noFill/>
                  </a:rPr>
                  <a:t> </a:t>
                </a:r>
              </a:p>
            </p:txBody>
          </p:sp>
        </mc:Fallback>
      </mc:AlternateContent>
      <p:cxnSp>
        <p:nvCxnSpPr>
          <p:cNvPr id="5" name="Straight Arrow Connector 4">
            <a:extLst>
              <a:ext uri="{FF2B5EF4-FFF2-40B4-BE49-F238E27FC236}">
                <a16:creationId xmlns:a16="http://schemas.microsoft.com/office/drawing/2014/main" id="{89E711F0-7E55-29E4-6049-AA239A993D53}"/>
              </a:ext>
            </a:extLst>
          </p:cNvPr>
          <p:cNvCxnSpPr/>
          <p:nvPr/>
        </p:nvCxnSpPr>
        <p:spPr>
          <a:xfrm>
            <a:off x="5654040" y="2950464"/>
            <a:ext cx="0" cy="432816"/>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36B91D8-EB02-EDF7-5369-9AE2D26F16E6}"/>
                  </a:ext>
                </a:extLst>
              </p:cNvPr>
              <p:cNvSpPr txBox="1"/>
              <p:nvPr/>
            </p:nvSpPr>
            <p:spPr>
              <a:xfrm>
                <a:off x="702006" y="3449232"/>
                <a:ext cx="3869944" cy="27738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CA" sz="1200" b="0" i="1" smtClean="0">
                          <a:solidFill>
                            <a:schemeClr val="accent1">
                              <a:lumMod val="50000"/>
                            </a:schemeClr>
                          </a:solidFill>
                          <a:latin typeface="Cambria Math" panose="02040503050406030204" pitchFamily="18" charset="0"/>
                        </a:rPr>
                        <m:t>𝑃</m:t>
                      </m:r>
                      <m:d>
                        <m:dPr>
                          <m:ctrlPr>
                            <a:rPr lang="en-CA" sz="1200" b="0" i="1" smtClean="0">
                              <a:solidFill>
                                <a:schemeClr val="accent1">
                                  <a:lumMod val="50000"/>
                                </a:schemeClr>
                              </a:solidFill>
                              <a:latin typeface="Cambria Math" panose="02040503050406030204" pitchFamily="18" charset="0"/>
                            </a:rPr>
                          </m:ctrlPr>
                        </m:dPr>
                        <m:e>
                          <m:r>
                            <a:rPr lang="en-CA" sz="1200" b="0" i="1" smtClean="0">
                              <a:solidFill>
                                <a:schemeClr val="accent1">
                                  <a:lumMod val="50000"/>
                                </a:schemeClr>
                              </a:solidFill>
                              <a:latin typeface="Cambria Math" panose="02040503050406030204" pitchFamily="18" charset="0"/>
                            </a:rPr>
                            <m:t>𝐴</m:t>
                          </m:r>
                          <m:r>
                            <a:rPr lang="en-CA" sz="1200" b="0" i="1" smtClean="0">
                              <a:solidFill>
                                <a:schemeClr val="accent1">
                                  <a:lumMod val="50000"/>
                                </a:schemeClr>
                              </a:solidFill>
                              <a:latin typeface="Cambria Math" panose="02040503050406030204" pitchFamily="18" charset="0"/>
                            </a:rPr>
                            <m:t>∪</m:t>
                          </m:r>
                          <m:r>
                            <a:rPr lang="en-CA" sz="1200" b="0" i="1" smtClean="0">
                              <a:solidFill>
                                <a:schemeClr val="accent1">
                                  <a:lumMod val="50000"/>
                                </a:schemeClr>
                              </a:solidFill>
                              <a:latin typeface="Cambria Math" panose="02040503050406030204" pitchFamily="18" charset="0"/>
                            </a:rPr>
                            <m:t>𝐵</m:t>
                          </m:r>
                          <m:r>
                            <a:rPr lang="en-CA" sz="1200" b="0" i="1" smtClean="0">
                              <a:solidFill>
                                <a:schemeClr val="accent1">
                                  <a:lumMod val="50000"/>
                                </a:schemeClr>
                              </a:solidFill>
                              <a:latin typeface="Cambria Math" panose="02040503050406030204" pitchFamily="18" charset="0"/>
                            </a:rPr>
                            <m:t>∪</m:t>
                          </m:r>
                          <m:r>
                            <a:rPr lang="en-CA" sz="1200" b="0" i="1" smtClean="0">
                              <a:solidFill>
                                <a:schemeClr val="accent1">
                                  <a:lumMod val="50000"/>
                                </a:schemeClr>
                              </a:solidFill>
                              <a:latin typeface="Cambria Math" panose="02040503050406030204" pitchFamily="18" charset="0"/>
                            </a:rPr>
                            <m:t>𝐶</m:t>
                          </m:r>
                        </m:e>
                      </m:d>
                      <m:r>
                        <a:rPr lang="en-CA" sz="1200" b="0" i="1" smtClean="0">
                          <a:solidFill>
                            <a:schemeClr val="accent3"/>
                          </a:solidFill>
                          <a:latin typeface="Cambria Math" panose="02040503050406030204" pitchFamily="18" charset="0"/>
                        </a:rPr>
                        <m:t>=1−</m:t>
                      </m:r>
                      <m:r>
                        <a:rPr lang="en-CA" sz="1200" i="1" smtClean="0">
                          <a:solidFill>
                            <a:schemeClr val="accent3"/>
                          </a:solidFill>
                          <a:latin typeface="Cambria Math" panose="02040503050406030204" pitchFamily="18" charset="0"/>
                        </a:rPr>
                        <m:t>𝑃</m:t>
                      </m:r>
                      <m:d>
                        <m:dPr>
                          <m:ctrlPr>
                            <a:rPr lang="en-CA" sz="1200" b="0" i="1" smtClean="0">
                              <a:solidFill>
                                <a:schemeClr val="accent3"/>
                              </a:solidFill>
                              <a:latin typeface="Cambria Math" panose="02040503050406030204" pitchFamily="18" charset="0"/>
                            </a:rPr>
                          </m:ctrlPr>
                        </m:dPr>
                        <m:e>
                          <m:acc>
                            <m:accPr>
                              <m:chr m:val="̅"/>
                              <m:ctrlPr>
                                <a:rPr lang="en-CA" sz="1200" b="0" i="1" smtClean="0">
                                  <a:solidFill>
                                    <a:schemeClr val="accent3"/>
                                  </a:solidFill>
                                  <a:latin typeface="Cambria Math" panose="02040503050406030204" pitchFamily="18" charset="0"/>
                                </a:rPr>
                              </m:ctrlPr>
                            </m:accPr>
                            <m:e>
                              <m:r>
                                <a:rPr lang="en-CA" sz="1200" b="0" i="1" smtClean="0">
                                  <a:solidFill>
                                    <a:schemeClr val="accent3"/>
                                  </a:solidFill>
                                  <a:latin typeface="Cambria Math" panose="02040503050406030204" pitchFamily="18" charset="0"/>
                                </a:rPr>
                                <m:t>𝐴</m:t>
                              </m:r>
                              <m:r>
                                <a:rPr lang="en-CA" sz="1200" b="0" i="1" smtClean="0">
                                  <a:solidFill>
                                    <a:schemeClr val="accent3"/>
                                  </a:solidFill>
                                  <a:latin typeface="Cambria Math" panose="02040503050406030204" pitchFamily="18" charset="0"/>
                                </a:rPr>
                                <m:t>∪</m:t>
                              </m:r>
                              <m:r>
                                <a:rPr lang="en-CA" sz="1200" b="0" i="1" smtClean="0">
                                  <a:solidFill>
                                    <a:schemeClr val="accent3"/>
                                  </a:solidFill>
                                  <a:latin typeface="Cambria Math" panose="02040503050406030204" pitchFamily="18" charset="0"/>
                                </a:rPr>
                                <m:t>𝐵</m:t>
                              </m:r>
                              <m:r>
                                <a:rPr lang="en-CA" sz="1200" b="0" i="1" smtClean="0">
                                  <a:solidFill>
                                    <a:schemeClr val="accent3"/>
                                  </a:solidFill>
                                  <a:latin typeface="Cambria Math" panose="02040503050406030204" pitchFamily="18" charset="0"/>
                                </a:rPr>
                                <m:t>∪</m:t>
                              </m:r>
                              <m:r>
                                <a:rPr lang="en-CA" sz="1200" b="0" i="1" smtClean="0">
                                  <a:solidFill>
                                    <a:schemeClr val="accent3"/>
                                  </a:solidFill>
                                  <a:latin typeface="Cambria Math" panose="02040503050406030204" pitchFamily="18" charset="0"/>
                                </a:rPr>
                                <m:t>𝐶</m:t>
                              </m:r>
                            </m:e>
                          </m:acc>
                        </m:e>
                      </m:d>
                      <m:r>
                        <a:rPr lang="en-CA" sz="1200" b="0" i="1" smtClean="0">
                          <a:solidFill>
                            <a:schemeClr val="accent3"/>
                          </a:solidFill>
                          <a:latin typeface="Cambria Math" panose="02040503050406030204" pitchFamily="18" charset="0"/>
                        </a:rPr>
                        <m:t>=1−</m:t>
                      </m:r>
                      <m:r>
                        <a:rPr lang="en-CA" sz="1200" b="0" i="1" smtClean="0">
                          <a:solidFill>
                            <a:schemeClr val="accent3"/>
                          </a:solidFill>
                          <a:latin typeface="Cambria Math" panose="02040503050406030204" pitchFamily="18" charset="0"/>
                        </a:rPr>
                        <m:t>𝑃</m:t>
                      </m:r>
                      <m:r>
                        <a:rPr lang="en-CA" sz="1200" b="0" i="1" smtClean="0">
                          <a:solidFill>
                            <a:schemeClr val="accent3"/>
                          </a:solidFill>
                          <a:latin typeface="Cambria Math" panose="02040503050406030204" pitchFamily="18" charset="0"/>
                        </a:rPr>
                        <m:t>(</m:t>
                      </m:r>
                      <m:acc>
                        <m:accPr>
                          <m:chr m:val="̅"/>
                          <m:ctrlPr>
                            <a:rPr lang="en-CA" sz="1200" b="0" i="1" smtClean="0">
                              <a:solidFill>
                                <a:schemeClr val="accent3"/>
                              </a:solidFill>
                              <a:latin typeface="Cambria Math" panose="02040503050406030204" pitchFamily="18" charset="0"/>
                            </a:rPr>
                          </m:ctrlPr>
                        </m:accPr>
                        <m:e>
                          <m:r>
                            <a:rPr lang="en-CA" sz="1200" b="0" i="1" smtClean="0">
                              <a:solidFill>
                                <a:schemeClr val="accent3"/>
                              </a:solidFill>
                              <a:latin typeface="Cambria Math" panose="02040503050406030204" pitchFamily="18" charset="0"/>
                            </a:rPr>
                            <m:t>𝐴𝐵𝐶</m:t>
                          </m:r>
                        </m:e>
                      </m:acc>
                      <m:r>
                        <a:rPr lang="en-CA" sz="1200" b="0" i="1" smtClean="0">
                          <a:solidFill>
                            <a:schemeClr val="accent3"/>
                          </a:solidFill>
                          <a:latin typeface="Cambria Math" panose="02040503050406030204" pitchFamily="18" charset="0"/>
                        </a:rPr>
                        <m:t>)</m:t>
                      </m:r>
                    </m:oMath>
                  </m:oMathPara>
                </a14:m>
                <a:endParaRPr lang="en-CA" sz="1200" dirty="0">
                  <a:solidFill>
                    <a:schemeClr val="accent3"/>
                  </a:solidFill>
                </a:endParaRPr>
              </a:p>
            </p:txBody>
          </p:sp>
        </mc:Choice>
        <mc:Fallback xmlns="">
          <p:sp>
            <p:nvSpPr>
              <p:cNvPr id="11" name="TextBox 10">
                <a:extLst>
                  <a:ext uri="{FF2B5EF4-FFF2-40B4-BE49-F238E27FC236}">
                    <a16:creationId xmlns:a16="http://schemas.microsoft.com/office/drawing/2014/main" id="{636B91D8-EB02-EDF7-5369-9AE2D26F16E6}"/>
                  </a:ext>
                </a:extLst>
              </p:cNvPr>
              <p:cNvSpPr txBox="1">
                <a:spLocks noRot="1" noChangeAspect="1" noMove="1" noResize="1" noEditPoints="1" noAdjustHandles="1" noChangeArrowheads="1" noChangeShapeType="1" noTextEdit="1"/>
              </p:cNvSpPr>
              <p:nvPr/>
            </p:nvSpPr>
            <p:spPr>
              <a:xfrm>
                <a:off x="702006" y="3449232"/>
                <a:ext cx="3869944" cy="277384"/>
              </a:xfrm>
              <a:prstGeom prst="rect">
                <a:avLst/>
              </a:prstGeom>
              <a:blipFill>
                <a:blip r:embed="rId7"/>
                <a:stretch>
                  <a:fillRect b="-11111"/>
                </a:stretch>
              </a:blipFill>
            </p:spPr>
            <p:txBody>
              <a:bodyPr/>
              <a:lstStyle/>
              <a:p>
                <a:r>
                  <a:rPr lang="en-CA">
                    <a:noFill/>
                  </a:rPr>
                  <a:t> </a:t>
                </a:r>
              </a:p>
            </p:txBody>
          </p:sp>
        </mc:Fallback>
      </mc:AlternateContent>
      <p:cxnSp>
        <p:nvCxnSpPr>
          <p:cNvPr id="16" name="Connector: Elbow 15">
            <a:extLst>
              <a:ext uri="{FF2B5EF4-FFF2-40B4-BE49-F238E27FC236}">
                <a16:creationId xmlns:a16="http://schemas.microsoft.com/office/drawing/2014/main" id="{DBB21111-44FF-47BE-B83C-427AB1B7429D}"/>
              </a:ext>
            </a:extLst>
          </p:cNvPr>
          <p:cNvCxnSpPr>
            <a:cxnSpLocks/>
          </p:cNvCxnSpPr>
          <p:nvPr/>
        </p:nvCxnSpPr>
        <p:spPr>
          <a:xfrm>
            <a:off x="1597152" y="2950464"/>
            <a:ext cx="938784" cy="390144"/>
          </a:xfrm>
          <a:prstGeom prst="bentConnector3">
            <a:avLst>
              <a:gd name="adj1" fmla="val 99960"/>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AC16D8C-ACBF-45B6-5142-E11C692B1143}"/>
                  </a:ext>
                </a:extLst>
              </p:cNvPr>
              <p:cNvSpPr txBox="1"/>
              <p:nvPr/>
            </p:nvSpPr>
            <p:spPr>
              <a:xfrm>
                <a:off x="4150384" y="3444240"/>
                <a:ext cx="3007312"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CA" sz="1400" b="0" i="1" smtClean="0">
                          <a:solidFill>
                            <a:schemeClr val="accent1">
                              <a:lumMod val="50000"/>
                            </a:schemeClr>
                          </a:solidFill>
                          <a:latin typeface="Cambria Math" panose="02040503050406030204" pitchFamily="18" charset="0"/>
                        </a:rPr>
                        <m:t>𝑃</m:t>
                      </m:r>
                      <m:d>
                        <m:dPr>
                          <m:ctrlPr>
                            <a:rPr lang="en-CA" sz="1400" b="0" i="1" smtClean="0">
                              <a:solidFill>
                                <a:schemeClr val="accent1">
                                  <a:lumMod val="50000"/>
                                </a:schemeClr>
                              </a:solidFill>
                              <a:latin typeface="Cambria Math" panose="02040503050406030204" pitchFamily="18" charset="0"/>
                            </a:rPr>
                          </m:ctrlPr>
                        </m:dPr>
                        <m:e>
                          <m:r>
                            <a:rPr lang="en-CA" sz="1400" b="0" i="1" smtClean="0">
                              <a:solidFill>
                                <a:schemeClr val="accent1">
                                  <a:lumMod val="50000"/>
                                </a:schemeClr>
                              </a:solidFill>
                              <a:latin typeface="Cambria Math" panose="02040503050406030204" pitchFamily="18" charset="0"/>
                            </a:rPr>
                            <m:t>𝐴𝐶</m:t>
                          </m:r>
                        </m:e>
                      </m:d>
                      <m:r>
                        <a:rPr lang="en-CA" sz="1400" b="0" i="1" smtClean="0">
                          <a:solidFill>
                            <a:schemeClr val="accent3"/>
                          </a:solidFill>
                          <a:latin typeface="Cambria Math" panose="02040503050406030204" pitchFamily="18" charset="0"/>
                        </a:rPr>
                        <m:t>=</m:t>
                      </m:r>
                      <m:r>
                        <a:rPr lang="en-CA" sz="1400" b="0" i="1" smtClean="0">
                          <a:solidFill>
                            <a:schemeClr val="accent3"/>
                          </a:solidFill>
                          <a:latin typeface="Cambria Math" panose="02040503050406030204" pitchFamily="18" charset="0"/>
                        </a:rPr>
                        <m:t>𝑃</m:t>
                      </m:r>
                      <m:d>
                        <m:dPr>
                          <m:ctrlPr>
                            <a:rPr lang="en-CA" sz="1400" b="0" i="1" smtClean="0">
                              <a:solidFill>
                                <a:schemeClr val="accent3"/>
                              </a:solidFill>
                              <a:latin typeface="Cambria Math" panose="02040503050406030204" pitchFamily="18" charset="0"/>
                            </a:rPr>
                          </m:ctrlPr>
                        </m:dPr>
                        <m:e>
                          <m:r>
                            <a:rPr lang="en-CA" sz="1400" b="0" i="1" smtClean="0">
                              <a:solidFill>
                                <a:schemeClr val="accent3"/>
                              </a:solidFill>
                              <a:latin typeface="Cambria Math" panose="02040503050406030204" pitchFamily="18" charset="0"/>
                            </a:rPr>
                            <m:t>𝐴𝐵𝐶</m:t>
                          </m:r>
                        </m:e>
                      </m:d>
                      <m:r>
                        <a:rPr lang="en-CA" i="1">
                          <a:solidFill>
                            <a:schemeClr val="accent3"/>
                          </a:solidFill>
                          <a:latin typeface="Cambria Math" panose="02040503050406030204" pitchFamily="18" charset="0"/>
                        </a:rPr>
                        <m:t>+</m:t>
                      </m:r>
                      <m:r>
                        <a:rPr lang="en-CA" b="0" i="1" smtClean="0">
                          <a:solidFill>
                            <a:schemeClr val="accent2">
                              <a:lumMod val="50000"/>
                            </a:schemeClr>
                          </a:solidFill>
                          <a:latin typeface="Cambria Math" panose="02040503050406030204" pitchFamily="18" charset="0"/>
                        </a:rPr>
                        <m:t>𝑃</m:t>
                      </m:r>
                      <m:d>
                        <m:dPr>
                          <m:ctrlPr>
                            <a:rPr lang="en-CA" i="1">
                              <a:solidFill>
                                <a:schemeClr val="accent2">
                                  <a:lumMod val="50000"/>
                                </a:schemeClr>
                              </a:solidFill>
                              <a:latin typeface="Cambria Math" panose="02040503050406030204" pitchFamily="18" charset="0"/>
                              <a:cs typeface="Fredoka" panose="020B0604020202020204" charset="-79"/>
                            </a:rPr>
                          </m:ctrlPr>
                        </m:dPr>
                        <m:e>
                          <m:r>
                            <a:rPr lang="en-CA" i="1">
                              <a:solidFill>
                                <a:schemeClr val="accent2">
                                  <a:lumMod val="50000"/>
                                </a:schemeClr>
                              </a:solidFill>
                              <a:latin typeface="Cambria Math" panose="02040503050406030204" pitchFamily="18" charset="0"/>
                              <a:cs typeface="Fredoka" panose="020B0604020202020204" charset="-79"/>
                            </a:rPr>
                            <m:t>𝐴</m:t>
                          </m:r>
                          <m:acc>
                            <m:accPr>
                              <m:chr m:val="̅"/>
                              <m:ctrlPr>
                                <a:rPr lang="en-CA" i="1">
                                  <a:solidFill>
                                    <a:schemeClr val="accent2">
                                      <a:lumMod val="50000"/>
                                    </a:schemeClr>
                                  </a:solidFill>
                                  <a:latin typeface="Cambria Math" panose="02040503050406030204" pitchFamily="18" charset="0"/>
                                  <a:cs typeface="Fredoka" panose="020B0604020202020204" charset="-79"/>
                                </a:rPr>
                              </m:ctrlPr>
                            </m:accPr>
                            <m:e>
                              <m:r>
                                <a:rPr lang="en-CA" i="1">
                                  <a:solidFill>
                                    <a:schemeClr val="accent2">
                                      <a:lumMod val="50000"/>
                                    </a:schemeClr>
                                  </a:solidFill>
                                  <a:latin typeface="Cambria Math" panose="02040503050406030204" pitchFamily="18" charset="0"/>
                                  <a:cs typeface="Fredoka" panose="020B0604020202020204" charset="-79"/>
                                </a:rPr>
                                <m:t>𝐵</m:t>
                              </m:r>
                            </m:e>
                          </m:acc>
                          <m:r>
                            <a:rPr lang="en-CA" i="1">
                              <a:solidFill>
                                <a:schemeClr val="accent2">
                                  <a:lumMod val="50000"/>
                                </a:schemeClr>
                              </a:solidFill>
                              <a:latin typeface="Cambria Math" panose="02040503050406030204" pitchFamily="18" charset="0"/>
                              <a:cs typeface="Fredoka" panose="020B0604020202020204" charset="-79"/>
                            </a:rPr>
                            <m:t>𝐶</m:t>
                          </m:r>
                        </m:e>
                      </m:d>
                    </m:oMath>
                  </m:oMathPara>
                </a14:m>
                <a:endParaRPr lang="en-CA" dirty="0">
                  <a:solidFill>
                    <a:schemeClr val="accent3"/>
                  </a:solidFill>
                </a:endParaRPr>
              </a:p>
            </p:txBody>
          </p:sp>
        </mc:Choice>
        <mc:Fallback xmlns="">
          <p:sp>
            <p:nvSpPr>
              <p:cNvPr id="24" name="TextBox 23">
                <a:extLst>
                  <a:ext uri="{FF2B5EF4-FFF2-40B4-BE49-F238E27FC236}">
                    <a16:creationId xmlns:a16="http://schemas.microsoft.com/office/drawing/2014/main" id="{BAC16D8C-ACBF-45B6-5142-E11C692B1143}"/>
                  </a:ext>
                </a:extLst>
              </p:cNvPr>
              <p:cNvSpPr txBox="1">
                <a:spLocks noRot="1" noChangeAspect="1" noMove="1" noResize="1" noEditPoints="1" noAdjustHandles="1" noChangeArrowheads="1" noChangeShapeType="1" noTextEdit="1"/>
              </p:cNvSpPr>
              <p:nvPr/>
            </p:nvSpPr>
            <p:spPr>
              <a:xfrm>
                <a:off x="4150384" y="3444240"/>
                <a:ext cx="3007312" cy="307777"/>
              </a:xfrm>
              <a:prstGeom prst="rect">
                <a:avLst/>
              </a:prstGeom>
              <a:blipFill>
                <a:blip r:embed="rId8"/>
                <a:stretch>
                  <a:fillRect/>
                </a:stretch>
              </a:blipFill>
            </p:spPr>
            <p:txBody>
              <a:bodyPr/>
              <a:lstStyle/>
              <a:p>
                <a:r>
                  <a:rPr lang="en-CA">
                    <a:noFill/>
                  </a:rPr>
                  <a:t> </a:t>
                </a:r>
              </a:p>
            </p:txBody>
          </p:sp>
        </mc:Fallback>
      </mc:AlternateContent>
      <p:grpSp>
        <p:nvGrpSpPr>
          <p:cNvPr id="25" name="Group 24">
            <a:extLst>
              <a:ext uri="{FF2B5EF4-FFF2-40B4-BE49-F238E27FC236}">
                <a16:creationId xmlns:a16="http://schemas.microsoft.com/office/drawing/2014/main" id="{7A7846A9-8224-A9F8-41D6-A5580AA14BC3}"/>
              </a:ext>
            </a:extLst>
          </p:cNvPr>
          <p:cNvGrpSpPr/>
          <p:nvPr/>
        </p:nvGrpSpPr>
        <p:grpSpPr>
          <a:xfrm>
            <a:off x="8394461" y="659465"/>
            <a:ext cx="215065" cy="191069"/>
            <a:chOff x="8401880" y="657705"/>
            <a:chExt cx="215065" cy="191069"/>
          </a:xfrm>
          <a:solidFill>
            <a:schemeClr val="accent3"/>
          </a:solidFill>
        </p:grpSpPr>
        <p:sp>
          <p:nvSpPr>
            <p:cNvPr id="26" name="Isosceles Triangle 25">
              <a:hlinkClick r:id="rId9" action="ppaction://hlinksldjump"/>
              <a:extLst>
                <a:ext uri="{FF2B5EF4-FFF2-40B4-BE49-F238E27FC236}">
                  <a16:creationId xmlns:a16="http://schemas.microsoft.com/office/drawing/2014/main" id="{14ADE63A-099C-9466-896D-780AB80B83DB}"/>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Isosceles Triangle 26">
              <a:hlinkClick r:id="rId9" action="ppaction://hlinksldjump"/>
              <a:extLst>
                <a:ext uri="{FF2B5EF4-FFF2-40B4-BE49-F238E27FC236}">
                  <a16:creationId xmlns:a16="http://schemas.microsoft.com/office/drawing/2014/main" id="{1A8B6190-648A-AC8B-59F1-C6C461F86906}"/>
                </a:ext>
              </a:extLst>
            </p:cNvPr>
            <p:cNvSpPr/>
            <p:nvPr/>
          </p:nvSpPr>
          <p:spPr>
            <a:xfrm rot="5400000">
              <a:off x="8473639"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35606336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1" end="11"/>
                                            </p:txEl>
                                          </p:spTgt>
                                        </p:tgtEl>
                                        <p:attrNameLst>
                                          <p:attrName>style.visibility</p:attrName>
                                        </p:attrNameLst>
                                      </p:cBhvr>
                                      <p:to>
                                        <p:strVal val="visible"/>
                                      </p:to>
                                    </p:set>
                                    <p:animEffect transition="in" filter="fade">
                                      <p:cBhvr>
                                        <p:cTn id="7" dur="500"/>
                                        <p:tgtEl>
                                          <p:spTgt spid="9">
                                            <p:txEl>
                                              <p:pRg st="11" end="1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2" end="12"/>
                                            </p:txEl>
                                          </p:spTgt>
                                        </p:tgtEl>
                                        <p:attrNameLst>
                                          <p:attrName>style.visibility</p:attrName>
                                        </p:attrNameLst>
                                      </p:cBhvr>
                                      <p:to>
                                        <p:strVal val="visible"/>
                                      </p:to>
                                    </p:set>
                                    <p:animEffect transition="in" filter="fade">
                                      <p:cBhvr>
                                        <p:cTn id="10" dur="500"/>
                                        <p:tgtEl>
                                          <p:spTgt spid="9">
                                            <p:txEl>
                                              <p:pRg st="12" end="1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13" end="13"/>
                                            </p:txEl>
                                          </p:spTgt>
                                        </p:tgtEl>
                                        <p:attrNameLst>
                                          <p:attrName>style.visibility</p:attrName>
                                        </p:attrNameLst>
                                      </p:cBhvr>
                                      <p:to>
                                        <p:strVal val="visible"/>
                                      </p:to>
                                    </p:set>
                                    <p:animEffect transition="in" filter="fade">
                                      <p:cBhvr>
                                        <p:cTn id="13" dur="500"/>
                                        <p:tgtEl>
                                          <p:spTgt spid="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4D9C-0CD5-A0B9-574D-9EC7D3662FAC}"/>
              </a:ext>
            </a:extLst>
          </p:cNvPr>
          <p:cNvSpPr>
            <a:spLocks noGrp="1"/>
          </p:cNvSpPr>
          <p:nvPr>
            <p:ph type="title"/>
          </p:nvPr>
        </p:nvSpPr>
        <p:spPr>
          <a:solidFill>
            <a:schemeClr val="accent2"/>
          </a:solidFill>
        </p:spPr>
        <p:txBody>
          <a:bodyPr/>
          <a:lstStyle/>
          <a:p>
            <a:r>
              <a:rPr lang="en-CA" dirty="0"/>
              <a:t>Dependent and independent events</a:t>
            </a:r>
          </a:p>
        </p:txBody>
      </p:sp>
      <p:grpSp>
        <p:nvGrpSpPr>
          <p:cNvPr id="8" name="Group 7">
            <a:extLst>
              <a:ext uri="{FF2B5EF4-FFF2-40B4-BE49-F238E27FC236}">
                <a16:creationId xmlns:a16="http://schemas.microsoft.com/office/drawing/2014/main" id="{700550C3-50A3-0E3F-0129-F0F7167ED723}"/>
              </a:ext>
            </a:extLst>
          </p:cNvPr>
          <p:cNvGrpSpPr/>
          <p:nvPr/>
        </p:nvGrpSpPr>
        <p:grpSpPr>
          <a:xfrm>
            <a:off x="4812631" y="1451980"/>
            <a:ext cx="3611369" cy="1571637"/>
            <a:chOff x="4812631" y="1527607"/>
            <a:chExt cx="3611369" cy="2865640"/>
          </a:xfrm>
        </p:grpSpPr>
        <p:sp>
          <p:nvSpPr>
            <p:cNvPr id="9" name="Title 1">
              <a:extLst>
                <a:ext uri="{FF2B5EF4-FFF2-40B4-BE49-F238E27FC236}">
                  <a16:creationId xmlns:a16="http://schemas.microsoft.com/office/drawing/2014/main" id="{5EA9511C-F59F-5F8A-D2E6-03C4CF1D1B27}"/>
                </a:ext>
              </a:extLst>
            </p:cNvPr>
            <p:cNvSpPr txBox="1">
              <a:spLocks/>
            </p:cNvSpPr>
            <p:nvPr/>
          </p:nvSpPr>
          <p:spPr>
            <a:xfrm>
              <a:off x="4812631" y="1527607"/>
              <a:ext cx="3611369" cy="931605"/>
            </a:xfrm>
            <a:prstGeom prst="rect">
              <a:avLst/>
            </a:prstGeom>
            <a:solidFill>
              <a:schemeClr val="accent1"/>
            </a:solidFill>
            <a:ln w="9525"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500"/>
                <a:buFont typeface="Staatliches"/>
                <a:buNone/>
                <a:defRPr sz="3000" b="0" i="0" u="none" strike="noStrike" cap="none">
                  <a:solidFill>
                    <a:schemeClr val="accent3"/>
                  </a:solidFill>
                  <a:latin typeface="Staatliches"/>
                  <a:ea typeface="Staatliches"/>
                  <a:cs typeface="Staatliches"/>
                  <a:sym typeface="Staatliches"/>
                </a:defRPr>
              </a:lvl1pPr>
              <a:lvl2pPr marR="0" lvl="1"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2pPr>
              <a:lvl3pPr marR="0" lvl="2"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3pPr>
              <a:lvl4pPr marR="0" lvl="3"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4pPr>
              <a:lvl5pPr marR="0" lvl="4"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5pPr>
              <a:lvl6pPr marR="0" lvl="5"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6pPr>
              <a:lvl7pPr marR="0" lvl="6"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7pPr>
              <a:lvl8pPr marR="0" lvl="7"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8pPr>
              <a:lvl9pPr marR="0" lvl="8"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9pPr>
            </a:lstStyle>
            <a:p>
              <a:r>
                <a:rPr lang="en-CA" sz="2800" dirty="0"/>
                <a:t>Independent events</a:t>
              </a:r>
            </a:p>
          </p:txBody>
        </p:sp>
        <mc:AlternateContent xmlns:mc="http://schemas.openxmlformats.org/markup-compatibility/2006" xmlns:a14="http://schemas.microsoft.com/office/drawing/2010/main">
          <mc:Choice Requires="a14">
            <p:sp>
              <p:nvSpPr>
                <p:cNvPr id="10" name="Subtitle 2">
                  <a:extLst>
                    <a:ext uri="{FF2B5EF4-FFF2-40B4-BE49-F238E27FC236}">
                      <a16:creationId xmlns:a16="http://schemas.microsoft.com/office/drawing/2014/main" id="{BCFDC4BC-58E2-6A19-56FA-59D3C5434AE0}"/>
                    </a:ext>
                  </a:extLst>
                </p:cNvPr>
                <p:cNvSpPr txBox="1">
                  <a:spLocks/>
                </p:cNvSpPr>
                <p:nvPr/>
              </p:nvSpPr>
              <p:spPr>
                <a:xfrm>
                  <a:off x="4812631" y="2459212"/>
                  <a:ext cx="3611369" cy="1934035"/>
                </a:xfrm>
                <a:prstGeom prst="rect">
                  <a:avLst/>
                </a:prstGeom>
                <a:noFill/>
                <a:ln>
                  <a:solidFill>
                    <a:schemeClr val="accent4"/>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1pPr>
                  <a:lvl2pPr marL="914400" marR="0" lvl="1"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2pPr>
                  <a:lvl3pPr marL="1371600" marR="0" lvl="2"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3pPr>
                  <a:lvl4pPr marL="1828800" marR="0" lvl="3"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4pPr>
                  <a:lvl5pPr marL="2286000" marR="0" lvl="4"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5pPr>
                  <a:lvl6pPr marL="2743200" marR="0" lvl="5"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6pPr>
                  <a:lvl7pPr marL="3200400" marR="0" lvl="6"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7pPr>
                  <a:lvl8pPr marL="3657600" marR="0" lvl="7"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8pPr>
                  <a:lvl9pPr marL="4114800" marR="0" lvl="8"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9pPr>
                </a:lstStyle>
                <a:p>
                  <a:pPr marL="139700" indent="0">
                    <a:buNone/>
                  </a:pPr>
                  <a:r>
                    <a:rPr lang="en-CA" sz="1800" dirty="0"/>
                    <a:t>If events </a:t>
                  </a:r>
                  <a14:m>
                    <m:oMath xmlns:m="http://schemas.openxmlformats.org/officeDocument/2006/math">
                      <m:r>
                        <a:rPr lang="en-CA" sz="1800" i="1">
                          <a:latin typeface="Cambria Math" panose="02040503050406030204" pitchFamily="18" charset="0"/>
                        </a:rPr>
                        <m:t>𝐴</m:t>
                      </m:r>
                    </m:oMath>
                  </a14:m>
                  <a:r>
                    <a:rPr lang="en-CA" sz="1800" dirty="0"/>
                    <a:t> and </a:t>
                  </a:r>
                  <a14:m>
                    <m:oMath xmlns:m="http://schemas.openxmlformats.org/officeDocument/2006/math">
                      <m:r>
                        <a:rPr lang="en-CA" sz="1800" i="1">
                          <a:latin typeface="Cambria Math" panose="02040503050406030204" pitchFamily="18" charset="0"/>
                        </a:rPr>
                        <m:t>𝐵</m:t>
                      </m:r>
                    </m:oMath>
                  </a14:m>
                  <a:r>
                    <a:rPr lang="en-CA" sz="1800" dirty="0"/>
                    <a:t> are events such that </a:t>
                  </a:r>
                  <a14:m>
                    <m:oMath xmlns:m="http://schemas.openxmlformats.org/officeDocument/2006/math">
                      <m:r>
                        <a:rPr lang="en-CA" sz="1800" i="1">
                          <a:latin typeface="Cambria Math" panose="02040503050406030204" pitchFamily="18" charset="0"/>
                        </a:rPr>
                        <m:t>𝑃</m:t>
                      </m:r>
                      <m:d>
                        <m:dPr>
                          <m:ctrlPr>
                            <a:rPr lang="en-CA" sz="1800" i="1">
                              <a:latin typeface="Cambria Math" panose="02040503050406030204" pitchFamily="18" charset="0"/>
                            </a:rPr>
                          </m:ctrlPr>
                        </m:dPr>
                        <m:e>
                          <m:r>
                            <a:rPr lang="en-CA" sz="1800" i="1">
                              <a:latin typeface="Cambria Math" panose="02040503050406030204" pitchFamily="18" charset="0"/>
                            </a:rPr>
                            <m:t>𝐴𝐵</m:t>
                          </m:r>
                        </m:e>
                      </m:d>
                      <m:r>
                        <a:rPr lang="en-CA" sz="1800" b="0" i="1" smtClean="0">
                          <a:latin typeface="Cambria Math" panose="02040503050406030204" pitchFamily="18" charset="0"/>
                        </a:rPr>
                        <m:t>=</m:t>
                      </m:r>
                      <m:r>
                        <a:rPr lang="en-CA" sz="1800" i="1">
                          <a:latin typeface="Cambria Math" panose="02040503050406030204" pitchFamily="18" charset="0"/>
                          <a:ea typeface="Cambria Math" panose="02040503050406030204" pitchFamily="18" charset="0"/>
                        </a:rPr>
                        <m:t>𝑃</m:t>
                      </m:r>
                      <m:d>
                        <m:dPr>
                          <m:ctrlPr>
                            <a:rPr lang="en-CA" sz="1800" i="1">
                              <a:latin typeface="Cambria Math" panose="02040503050406030204" pitchFamily="18" charset="0"/>
                              <a:ea typeface="Cambria Math" panose="02040503050406030204" pitchFamily="18" charset="0"/>
                            </a:rPr>
                          </m:ctrlPr>
                        </m:dPr>
                        <m:e>
                          <m:r>
                            <a:rPr lang="en-CA" sz="1800" i="1">
                              <a:latin typeface="Cambria Math" panose="02040503050406030204" pitchFamily="18" charset="0"/>
                              <a:ea typeface="Cambria Math" panose="02040503050406030204" pitchFamily="18" charset="0"/>
                            </a:rPr>
                            <m:t>𝐴</m:t>
                          </m:r>
                        </m:e>
                      </m:d>
                      <m:r>
                        <a:rPr lang="en-CA" sz="1800" i="1">
                          <a:latin typeface="Cambria Math" panose="02040503050406030204" pitchFamily="18" charset="0"/>
                          <a:ea typeface="Cambria Math" panose="02040503050406030204" pitchFamily="18" charset="0"/>
                        </a:rPr>
                        <m:t>𝑃</m:t>
                      </m:r>
                      <m:r>
                        <a:rPr lang="en-CA" sz="1800" i="1">
                          <a:latin typeface="Cambria Math" panose="02040503050406030204" pitchFamily="18" charset="0"/>
                          <a:ea typeface="Cambria Math" panose="02040503050406030204" pitchFamily="18" charset="0"/>
                        </a:rPr>
                        <m:t>(</m:t>
                      </m:r>
                      <m:r>
                        <a:rPr lang="en-CA" sz="1800" i="1">
                          <a:latin typeface="Cambria Math" panose="02040503050406030204" pitchFamily="18" charset="0"/>
                          <a:ea typeface="Cambria Math" panose="02040503050406030204" pitchFamily="18" charset="0"/>
                        </a:rPr>
                        <m:t>𝐵</m:t>
                      </m:r>
                      <m:r>
                        <a:rPr lang="en-CA" sz="1800" i="1">
                          <a:latin typeface="Cambria Math" panose="02040503050406030204" pitchFamily="18" charset="0"/>
                          <a:ea typeface="Cambria Math" panose="02040503050406030204" pitchFamily="18" charset="0"/>
                        </a:rPr>
                        <m:t>)</m:t>
                      </m:r>
                    </m:oMath>
                  </a14:m>
                  <a:endParaRPr lang="en-CA" sz="1800" dirty="0"/>
                </a:p>
              </p:txBody>
            </p:sp>
          </mc:Choice>
          <mc:Fallback xmlns="">
            <p:sp>
              <p:nvSpPr>
                <p:cNvPr id="10" name="Subtitle 2">
                  <a:extLst>
                    <a:ext uri="{FF2B5EF4-FFF2-40B4-BE49-F238E27FC236}">
                      <a16:creationId xmlns:a16="http://schemas.microsoft.com/office/drawing/2014/main" id="{BCFDC4BC-58E2-6A19-56FA-59D3C5434AE0}"/>
                    </a:ext>
                  </a:extLst>
                </p:cNvPr>
                <p:cNvSpPr txBox="1">
                  <a:spLocks noRot="1" noChangeAspect="1" noMove="1" noResize="1" noEditPoints="1" noAdjustHandles="1" noChangeArrowheads="1" noChangeShapeType="1" noTextEdit="1"/>
                </p:cNvSpPr>
                <p:nvPr/>
              </p:nvSpPr>
              <p:spPr>
                <a:xfrm>
                  <a:off x="4812631" y="2459212"/>
                  <a:ext cx="3611369" cy="1934035"/>
                </a:xfrm>
                <a:prstGeom prst="rect">
                  <a:avLst/>
                </a:prstGeom>
                <a:blipFill>
                  <a:blip r:embed="rId2"/>
                  <a:stretch>
                    <a:fillRect/>
                  </a:stretch>
                </a:blipFill>
                <a:ln>
                  <a:solidFill>
                    <a:schemeClr val="accent4"/>
                  </a:solidFill>
                </a:ln>
              </p:spPr>
              <p:txBody>
                <a:bodyPr/>
                <a:lstStyle/>
                <a:p>
                  <a:r>
                    <a:rPr lang="en-CA">
                      <a:noFill/>
                    </a:rPr>
                    <a:t> </a:t>
                  </a:r>
                </a:p>
              </p:txBody>
            </p:sp>
          </mc:Fallback>
        </mc:AlternateContent>
      </p:grpSp>
      <p:grpSp>
        <p:nvGrpSpPr>
          <p:cNvPr id="11" name="Group 10">
            <a:extLst>
              <a:ext uri="{FF2B5EF4-FFF2-40B4-BE49-F238E27FC236}">
                <a16:creationId xmlns:a16="http://schemas.microsoft.com/office/drawing/2014/main" id="{9DFEA11D-1C18-946A-3036-14848DBB8735}"/>
              </a:ext>
            </a:extLst>
          </p:cNvPr>
          <p:cNvGrpSpPr/>
          <p:nvPr/>
        </p:nvGrpSpPr>
        <p:grpSpPr>
          <a:xfrm>
            <a:off x="720000" y="1451980"/>
            <a:ext cx="3611369" cy="1571636"/>
            <a:chOff x="4812631" y="1527606"/>
            <a:chExt cx="3611369" cy="2865639"/>
          </a:xfrm>
        </p:grpSpPr>
        <p:sp>
          <p:nvSpPr>
            <p:cNvPr id="12" name="Title 1">
              <a:extLst>
                <a:ext uri="{FF2B5EF4-FFF2-40B4-BE49-F238E27FC236}">
                  <a16:creationId xmlns:a16="http://schemas.microsoft.com/office/drawing/2014/main" id="{CB343E45-BA29-54F6-9B27-24DB4C11B93C}"/>
                </a:ext>
              </a:extLst>
            </p:cNvPr>
            <p:cNvSpPr txBox="1">
              <a:spLocks/>
            </p:cNvSpPr>
            <p:nvPr/>
          </p:nvSpPr>
          <p:spPr>
            <a:xfrm>
              <a:off x="4812631" y="1527606"/>
              <a:ext cx="3611369" cy="931605"/>
            </a:xfrm>
            <a:prstGeom prst="rect">
              <a:avLst/>
            </a:prstGeom>
            <a:solidFill>
              <a:schemeClr val="accent1"/>
            </a:solidFill>
            <a:ln w="9525"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500"/>
                <a:buFont typeface="Staatliches"/>
                <a:buNone/>
                <a:defRPr sz="3000" b="0" i="0" u="none" strike="noStrike" cap="none">
                  <a:solidFill>
                    <a:schemeClr val="accent3"/>
                  </a:solidFill>
                  <a:latin typeface="Staatliches"/>
                  <a:ea typeface="Staatliches"/>
                  <a:cs typeface="Staatliches"/>
                  <a:sym typeface="Staatliches"/>
                </a:defRPr>
              </a:lvl1pPr>
              <a:lvl2pPr marR="0" lvl="1"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2pPr>
              <a:lvl3pPr marR="0" lvl="2"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3pPr>
              <a:lvl4pPr marR="0" lvl="3"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4pPr>
              <a:lvl5pPr marR="0" lvl="4"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5pPr>
              <a:lvl6pPr marR="0" lvl="5"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6pPr>
              <a:lvl7pPr marR="0" lvl="6"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7pPr>
              <a:lvl8pPr marR="0" lvl="7"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8pPr>
              <a:lvl9pPr marR="0" lvl="8"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9pPr>
            </a:lstStyle>
            <a:p>
              <a:r>
                <a:rPr lang="en-CA" sz="2800" dirty="0"/>
                <a:t>Dependent events</a:t>
              </a:r>
            </a:p>
          </p:txBody>
        </p:sp>
        <mc:AlternateContent xmlns:mc="http://schemas.openxmlformats.org/markup-compatibility/2006" xmlns:a14="http://schemas.microsoft.com/office/drawing/2010/main">
          <mc:Choice Requires="a14">
            <p:sp>
              <p:nvSpPr>
                <p:cNvPr id="13" name="Subtitle 2">
                  <a:extLst>
                    <a:ext uri="{FF2B5EF4-FFF2-40B4-BE49-F238E27FC236}">
                      <a16:creationId xmlns:a16="http://schemas.microsoft.com/office/drawing/2014/main" id="{8DD9BCBB-06D4-C4C1-681B-FC265093ACD5}"/>
                    </a:ext>
                  </a:extLst>
                </p:cNvPr>
                <p:cNvSpPr txBox="1">
                  <a:spLocks/>
                </p:cNvSpPr>
                <p:nvPr/>
              </p:nvSpPr>
              <p:spPr>
                <a:xfrm>
                  <a:off x="4812631" y="2459211"/>
                  <a:ext cx="3611369" cy="1934034"/>
                </a:xfrm>
                <a:prstGeom prst="rect">
                  <a:avLst/>
                </a:prstGeom>
                <a:noFill/>
                <a:ln>
                  <a:solidFill>
                    <a:schemeClr val="accent4"/>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1pPr>
                  <a:lvl2pPr marL="914400" marR="0" lvl="1"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2pPr>
                  <a:lvl3pPr marL="1371600" marR="0" lvl="2"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3pPr>
                  <a:lvl4pPr marL="1828800" marR="0" lvl="3"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4pPr>
                  <a:lvl5pPr marL="2286000" marR="0" lvl="4"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5pPr>
                  <a:lvl6pPr marL="2743200" marR="0" lvl="5"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6pPr>
                  <a:lvl7pPr marL="3200400" marR="0" lvl="6"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7pPr>
                  <a:lvl8pPr marL="3657600" marR="0" lvl="7"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8pPr>
                  <a:lvl9pPr marL="4114800" marR="0" lvl="8"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9pPr>
                </a:lstStyle>
                <a:p>
                  <a:pPr marL="139700" indent="0">
                    <a:buNone/>
                  </a:pPr>
                  <a:r>
                    <a:rPr lang="en-CA" sz="1800" dirty="0"/>
                    <a:t>If events </a:t>
                  </a:r>
                  <a14:m>
                    <m:oMath xmlns:m="http://schemas.openxmlformats.org/officeDocument/2006/math">
                      <m:r>
                        <a:rPr lang="en-CA" sz="1800" b="0" i="1" smtClean="0">
                          <a:latin typeface="Cambria Math" panose="02040503050406030204" pitchFamily="18" charset="0"/>
                        </a:rPr>
                        <m:t>𝐴</m:t>
                      </m:r>
                    </m:oMath>
                  </a14:m>
                  <a:r>
                    <a:rPr lang="en-CA" sz="1800" dirty="0"/>
                    <a:t> and </a:t>
                  </a:r>
                  <a14:m>
                    <m:oMath xmlns:m="http://schemas.openxmlformats.org/officeDocument/2006/math">
                      <m:r>
                        <a:rPr lang="en-CA" sz="1800" b="0" i="1" smtClean="0">
                          <a:latin typeface="Cambria Math" panose="02040503050406030204" pitchFamily="18" charset="0"/>
                        </a:rPr>
                        <m:t>𝐵</m:t>
                      </m:r>
                    </m:oMath>
                  </a14:m>
                  <a:r>
                    <a:rPr lang="en-CA" sz="1800" dirty="0"/>
                    <a:t> are events such that </a:t>
                  </a:r>
                  <a14:m>
                    <m:oMath xmlns:m="http://schemas.openxmlformats.org/officeDocument/2006/math">
                      <m:r>
                        <a:rPr lang="en-CA" sz="1800" b="0" i="1" smtClean="0">
                          <a:latin typeface="Cambria Math" panose="02040503050406030204" pitchFamily="18" charset="0"/>
                        </a:rPr>
                        <m:t>𝑃</m:t>
                      </m:r>
                      <m:d>
                        <m:dPr>
                          <m:ctrlPr>
                            <a:rPr lang="en-CA" sz="1800" b="0" i="1" smtClean="0">
                              <a:latin typeface="Cambria Math" panose="02040503050406030204" pitchFamily="18" charset="0"/>
                            </a:rPr>
                          </m:ctrlPr>
                        </m:dPr>
                        <m:e>
                          <m:r>
                            <a:rPr lang="en-CA" sz="1800" b="0" i="1" smtClean="0">
                              <a:latin typeface="Cambria Math" panose="02040503050406030204" pitchFamily="18" charset="0"/>
                            </a:rPr>
                            <m:t>𝐴𝐵</m:t>
                          </m:r>
                        </m:e>
                      </m:d>
                      <m:r>
                        <a:rPr lang="en-CA" sz="1800" i="1">
                          <a:latin typeface="Cambria Math" panose="02040503050406030204" pitchFamily="18" charset="0"/>
                          <a:ea typeface="Cambria Math" panose="02040503050406030204" pitchFamily="18" charset="0"/>
                        </a:rPr>
                        <m:t>≠</m:t>
                      </m:r>
                      <m:r>
                        <a:rPr lang="en-CA" sz="1800" b="0" i="1" smtClean="0">
                          <a:latin typeface="Cambria Math" panose="02040503050406030204" pitchFamily="18" charset="0"/>
                          <a:ea typeface="Cambria Math" panose="02040503050406030204" pitchFamily="18" charset="0"/>
                        </a:rPr>
                        <m:t>𝑃</m:t>
                      </m:r>
                      <m:d>
                        <m:dPr>
                          <m:ctrlPr>
                            <a:rPr lang="en-CA" sz="1800" b="0" i="1" smtClean="0">
                              <a:latin typeface="Cambria Math" panose="02040503050406030204" pitchFamily="18" charset="0"/>
                              <a:ea typeface="Cambria Math" panose="02040503050406030204" pitchFamily="18" charset="0"/>
                            </a:rPr>
                          </m:ctrlPr>
                        </m:dPr>
                        <m:e>
                          <m:r>
                            <a:rPr lang="en-CA" sz="1800" b="0" i="1" smtClean="0">
                              <a:latin typeface="Cambria Math" panose="02040503050406030204" pitchFamily="18" charset="0"/>
                              <a:ea typeface="Cambria Math" panose="02040503050406030204" pitchFamily="18" charset="0"/>
                            </a:rPr>
                            <m:t>𝐴</m:t>
                          </m:r>
                        </m:e>
                      </m:d>
                      <m:r>
                        <a:rPr lang="en-CA" sz="1800" b="0" i="1" smtClean="0">
                          <a:latin typeface="Cambria Math" panose="02040503050406030204" pitchFamily="18" charset="0"/>
                          <a:ea typeface="Cambria Math" panose="02040503050406030204" pitchFamily="18" charset="0"/>
                        </a:rPr>
                        <m:t>𝑃</m:t>
                      </m:r>
                      <m:r>
                        <a:rPr lang="en-CA" sz="1800" b="0" i="1" smtClean="0">
                          <a:latin typeface="Cambria Math" panose="02040503050406030204" pitchFamily="18" charset="0"/>
                          <a:ea typeface="Cambria Math" panose="02040503050406030204" pitchFamily="18" charset="0"/>
                        </a:rPr>
                        <m:t>(</m:t>
                      </m:r>
                      <m:r>
                        <a:rPr lang="en-CA" sz="1800" b="0" i="1" smtClean="0">
                          <a:latin typeface="Cambria Math" panose="02040503050406030204" pitchFamily="18" charset="0"/>
                          <a:ea typeface="Cambria Math" panose="02040503050406030204" pitchFamily="18" charset="0"/>
                        </a:rPr>
                        <m:t>𝐵</m:t>
                      </m:r>
                      <m:r>
                        <a:rPr lang="en-CA" sz="1800" b="0" i="1" smtClean="0">
                          <a:latin typeface="Cambria Math" panose="02040503050406030204" pitchFamily="18" charset="0"/>
                          <a:ea typeface="Cambria Math" panose="02040503050406030204" pitchFamily="18" charset="0"/>
                        </a:rPr>
                        <m:t>)</m:t>
                      </m:r>
                    </m:oMath>
                  </a14:m>
                  <a:endParaRPr lang="en-CA" sz="1800" dirty="0"/>
                </a:p>
              </p:txBody>
            </p:sp>
          </mc:Choice>
          <mc:Fallback xmlns="">
            <p:sp>
              <p:nvSpPr>
                <p:cNvPr id="13" name="Subtitle 2">
                  <a:extLst>
                    <a:ext uri="{FF2B5EF4-FFF2-40B4-BE49-F238E27FC236}">
                      <a16:creationId xmlns:a16="http://schemas.microsoft.com/office/drawing/2014/main" id="{8DD9BCBB-06D4-C4C1-681B-FC265093ACD5}"/>
                    </a:ext>
                  </a:extLst>
                </p:cNvPr>
                <p:cNvSpPr txBox="1">
                  <a:spLocks noRot="1" noChangeAspect="1" noMove="1" noResize="1" noEditPoints="1" noAdjustHandles="1" noChangeArrowheads="1" noChangeShapeType="1" noTextEdit="1"/>
                </p:cNvSpPr>
                <p:nvPr/>
              </p:nvSpPr>
              <p:spPr>
                <a:xfrm>
                  <a:off x="4812631" y="2459211"/>
                  <a:ext cx="3611369" cy="1934034"/>
                </a:xfrm>
                <a:prstGeom prst="rect">
                  <a:avLst/>
                </a:prstGeom>
                <a:blipFill>
                  <a:blip r:embed="rId3"/>
                  <a:stretch>
                    <a:fillRect/>
                  </a:stretch>
                </a:blipFill>
                <a:ln>
                  <a:solidFill>
                    <a:schemeClr val="accent4"/>
                  </a:solidFill>
                </a:ln>
              </p:spPr>
              <p:txBody>
                <a:bodyPr/>
                <a:lstStyle/>
                <a:p>
                  <a:r>
                    <a:rPr lang="en-CA">
                      <a:noFill/>
                    </a:rPr>
                    <a:t> </a:t>
                  </a:r>
                </a:p>
              </p:txBody>
            </p:sp>
          </mc:Fallback>
        </mc:AlternateContent>
      </p:grpSp>
      <p:grpSp>
        <p:nvGrpSpPr>
          <p:cNvPr id="15" name="Group 14">
            <a:extLst>
              <a:ext uri="{FF2B5EF4-FFF2-40B4-BE49-F238E27FC236}">
                <a16:creationId xmlns:a16="http://schemas.microsoft.com/office/drawing/2014/main" id="{C53A3697-6574-0B3F-7ABD-55611E6EBC09}"/>
              </a:ext>
            </a:extLst>
          </p:cNvPr>
          <p:cNvGrpSpPr/>
          <p:nvPr/>
        </p:nvGrpSpPr>
        <p:grpSpPr>
          <a:xfrm>
            <a:off x="2766265" y="3180590"/>
            <a:ext cx="3611369" cy="1571636"/>
            <a:chOff x="4812631" y="1527606"/>
            <a:chExt cx="3611369" cy="2865639"/>
          </a:xfrm>
        </p:grpSpPr>
        <p:sp>
          <p:nvSpPr>
            <p:cNvPr id="16" name="Title 1">
              <a:extLst>
                <a:ext uri="{FF2B5EF4-FFF2-40B4-BE49-F238E27FC236}">
                  <a16:creationId xmlns:a16="http://schemas.microsoft.com/office/drawing/2014/main" id="{E9940786-558C-4975-BFFF-195E0AD0DBCF}"/>
                </a:ext>
              </a:extLst>
            </p:cNvPr>
            <p:cNvSpPr txBox="1">
              <a:spLocks/>
            </p:cNvSpPr>
            <p:nvPr/>
          </p:nvSpPr>
          <p:spPr>
            <a:xfrm>
              <a:off x="4812631" y="1527606"/>
              <a:ext cx="3611369" cy="931605"/>
            </a:xfrm>
            <a:prstGeom prst="rect">
              <a:avLst/>
            </a:prstGeom>
            <a:solidFill>
              <a:schemeClr val="accent1"/>
            </a:solidFill>
            <a:ln w="9525"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500"/>
                <a:buFont typeface="Staatliches"/>
                <a:buNone/>
                <a:defRPr sz="3000" b="0" i="0" u="none" strike="noStrike" cap="none">
                  <a:solidFill>
                    <a:schemeClr val="accent3"/>
                  </a:solidFill>
                  <a:latin typeface="Staatliches"/>
                  <a:ea typeface="Staatliches"/>
                  <a:cs typeface="Staatliches"/>
                  <a:sym typeface="Staatliches"/>
                </a:defRPr>
              </a:lvl1pPr>
              <a:lvl2pPr marR="0" lvl="1"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2pPr>
              <a:lvl3pPr marR="0" lvl="2"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3pPr>
              <a:lvl4pPr marR="0" lvl="3"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4pPr>
              <a:lvl5pPr marR="0" lvl="4"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5pPr>
              <a:lvl6pPr marR="0" lvl="5"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6pPr>
              <a:lvl7pPr marR="0" lvl="6"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7pPr>
              <a:lvl8pPr marR="0" lvl="7"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8pPr>
              <a:lvl9pPr marR="0" lvl="8"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9pPr>
            </a:lstStyle>
            <a:p>
              <a:r>
                <a:rPr lang="en-CA" sz="2800" dirty="0"/>
                <a:t>Mutually independent</a:t>
              </a:r>
            </a:p>
          </p:txBody>
        </p:sp>
        <mc:AlternateContent xmlns:mc="http://schemas.openxmlformats.org/markup-compatibility/2006" xmlns:a14="http://schemas.microsoft.com/office/drawing/2010/main">
          <mc:Choice Requires="a14">
            <p:sp>
              <p:nvSpPr>
                <p:cNvPr id="17" name="Subtitle 2">
                  <a:extLst>
                    <a:ext uri="{FF2B5EF4-FFF2-40B4-BE49-F238E27FC236}">
                      <a16:creationId xmlns:a16="http://schemas.microsoft.com/office/drawing/2014/main" id="{6EA9112E-6262-60B4-8CBB-C728F2A842AB}"/>
                    </a:ext>
                  </a:extLst>
                </p:cNvPr>
                <p:cNvSpPr txBox="1">
                  <a:spLocks/>
                </p:cNvSpPr>
                <p:nvPr/>
              </p:nvSpPr>
              <p:spPr>
                <a:xfrm>
                  <a:off x="4812631" y="2459211"/>
                  <a:ext cx="3611369" cy="1934034"/>
                </a:xfrm>
                <a:prstGeom prst="rect">
                  <a:avLst/>
                </a:prstGeom>
                <a:noFill/>
                <a:ln>
                  <a:solidFill>
                    <a:schemeClr val="accent4"/>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1pPr>
                  <a:lvl2pPr marL="914400" marR="0" lvl="1"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2pPr>
                  <a:lvl3pPr marL="1371600" marR="0" lvl="2"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3pPr>
                  <a:lvl4pPr marL="1828800" marR="0" lvl="3"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4pPr>
                  <a:lvl5pPr marL="2286000" marR="0" lvl="4"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5pPr>
                  <a:lvl6pPr marL="2743200" marR="0" lvl="5"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6pPr>
                  <a:lvl7pPr marL="3200400" marR="0" lvl="6"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7pPr>
                  <a:lvl8pPr marL="3657600" marR="0" lvl="7"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8pPr>
                  <a:lvl9pPr marL="4114800" marR="0" lvl="8"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9pPr>
                </a:lstStyle>
                <a:p>
                  <a:pPr marL="139700" indent="0">
                    <a:buNone/>
                  </a:pPr>
                  <a:r>
                    <a:rPr lang="en-CA" sz="1800" dirty="0"/>
                    <a:t>Events </a:t>
                  </a:r>
                  <a14:m>
                    <m:oMath xmlns:m="http://schemas.openxmlformats.org/officeDocument/2006/math">
                      <m:sSub>
                        <m:sSubPr>
                          <m:ctrlPr>
                            <a:rPr lang="en-CA" sz="1800" b="0" i="1" smtClean="0">
                              <a:latin typeface="Cambria Math" panose="02040503050406030204" pitchFamily="18" charset="0"/>
                            </a:rPr>
                          </m:ctrlPr>
                        </m:sSubPr>
                        <m:e>
                          <m:r>
                            <a:rPr lang="en-CA" sz="1800" b="0" i="1" smtClean="0">
                              <a:latin typeface="Cambria Math" panose="02040503050406030204" pitchFamily="18" charset="0"/>
                            </a:rPr>
                            <m:t>𝐴</m:t>
                          </m:r>
                        </m:e>
                        <m:sub>
                          <m:r>
                            <a:rPr lang="en-CA" sz="1800" b="0" i="1" smtClean="0">
                              <a:latin typeface="Cambria Math" panose="02040503050406030204" pitchFamily="18" charset="0"/>
                            </a:rPr>
                            <m:t>1</m:t>
                          </m:r>
                        </m:sub>
                      </m:sSub>
                      <m:r>
                        <a:rPr lang="en-CA" sz="1800" b="0" i="1" smtClean="0">
                          <a:latin typeface="Cambria Math" panose="02040503050406030204" pitchFamily="18" charset="0"/>
                        </a:rPr>
                        <m:t>,</m:t>
                      </m:r>
                      <m:sSub>
                        <m:sSubPr>
                          <m:ctrlPr>
                            <a:rPr lang="en-CA" sz="1800" b="0" i="1" smtClean="0">
                              <a:latin typeface="Cambria Math" panose="02040503050406030204" pitchFamily="18" charset="0"/>
                            </a:rPr>
                          </m:ctrlPr>
                        </m:sSubPr>
                        <m:e>
                          <m:r>
                            <a:rPr lang="en-CA" sz="1800" b="0" i="1" smtClean="0">
                              <a:latin typeface="Cambria Math" panose="02040503050406030204" pitchFamily="18" charset="0"/>
                            </a:rPr>
                            <m:t>𝐴</m:t>
                          </m:r>
                        </m:e>
                        <m:sub>
                          <m:r>
                            <a:rPr lang="en-CA" sz="1800" b="0" i="1" smtClean="0">
                              <a:latin typeface="Cambria Math" panose="02040503050406030204" pitchFamily="18" charset="0"/>
                            </a:rPr>
                            <m:t>2</m:t>
                          </m:r>
                        </m:sub>
                      </m:sSub>
                      <m:r>
                        <a:rPr lang="en-CA" sz="1800" b="0" i="1" smtClean="0">
                          <a:latin typeface="Cambria Math" panose="02040503050406030204" pitchFamily="18" charset="0"/>
                        </a:rPr>
                        <m:t>,…, </m:t>
                      </m:r>
                      <m:sSub>
                        <m:sSubPr>
                          <m:ctrlPr>
                            <a:rPr lang="en-CA" sz="1800" b="0" i="1" smtClean="0">
                              <a:latin typeface="Cambria Math" panose="02040503050406030204" pitchFamily="18" charset="0"/>
                            </a:rPr>
                          </m:ctrlPr>
                        </m:sSubPr>
                        <m:e>
                          <m:r>
                            <a:rPr lang="en-CA" sz="1800" b="0" i="1" smtClean="0">
                              <a:latin typeface="Cambria Math" panose="02040503050406030204" pitchFamily="18" charset="0"/>
                            </a:rPr>
                            <m:t>𝐴</m:t>
                          </m:r>
                        </m:e>
                        <m:sub>
                          <m:r>
                            <a:rPr lang="en-CA" sz="1800" b="0" i="1" smtClean="0">
                              <a:latin typeface="Cambria Math" panose="02040503050406030204" pitchFamily="18" charset="0"/>
                            </a:rPr>
                            <m:t>𝑛</m:t>
                          </m:r>
                        </m:sub>
                      </m:sSub>
                    </m:oMath>
                  </a14:m>
                  <a:r>
                    <a:rPr lang="en-CA" sz="1800" dirty="0"/>
                    <a:t>, </a:t>
                  </a:r>
                  <a14:m>
                    <m:oMath xmlns:m="http://schemas.openxmlformats.org/officeDocument/2006/math">
                      <m:r>
                        <a:rPr lang="en-CA" sz="1800" b="0" i="1" smtClean="0">
                          <a:latin typeface="Cambria Math" panose="02040503050406030204" pitchFamily="18" charset="0"/>
                        </a:rPr>
                        <m:t>𝑛</m:t>
                      </m:r>
                      <m:r>
                        <a:rPr lang="en-CA" sz="1800" b="0" i="1" smtClean="0">
                          <a:latin typeface="Cambria Math" panose="02040503050406030204" pitchFamily="18" charset="0"/>
                        </a:rPr>
                        <m:t>≥2</m:t>
                      </m:r>
                    </m:oMath>
                  </a14:m>
                  <a:r>
                    <a:rPr lang="en-CA" sz="1800" dirty="0"/>
                    <a:t> such that </a:t>
                  </a:r>
                  <a14:m>
                    <m:oMath xmlns:m="http://schemas.openxmlformats.org/officeDocument/2006/math">
                      <m:r>
                        <a:rPr lang="en-CA" sz="1800" b="0" i="1" smtClean="0">
                          <a:latin typeface="Cambria Math" panose="02040503050406030204" pitchFamily="18" charset="0"/>
                        </a:rPr>
                        <m:t>𝑃</m:t>
                      </m:r>
                      <m:d>
                        <m:dPr>
                          <m:ctrlPr>
                            <a:rPr lang="en-CA" sz="1800" b="0" i="1" smtClean="0">
                              <a:latin typeface="Cambria Math" panose="02040503050406030204" pitchFamily="18" charset="0"/>
                            </a:rPr>
                          </m:ctrlPr>
                        </m:dPr>
                        <m:e>
                          <m:sSub>
                            <m:sSubPr>
                              <m:ctrlPr>
                                <a:rPr lang="en-CA" sz="1800" b="0" i="1" smtClean="0">
                                  <a:latin typeface="Cambria Math" panose="02040503050406030204" pitchFamily="18" charset="0"/>
                                </a:rPr>
                              </m:ctrlPr>
                            </m:sSubPr>
                            <m:e>
                              <m:r>
                                <a:rPr lang="en-CA" sz="1800" b="0" i="1" smtClean="0">
                                  <a:latin typeface="Cambria Math" panose="02040503050406030204" pitchFamily="18" charset="0"/>
                                </a:rPr>
                                <m:t>𝐴</m:t>
                              </m:r>
                            </m:e>
                            <m:sub>
                              <m:r>
                                <a:rPr lang="en-CA" sz="1800" b="0" i="1" smtClean="0">
                                  <a:latin typeface="Cambria Math" panose="02040503050406030204" pitchFamily="18" charset="0"/>
                                </a:rPr>
                                <m:t>1</m:t>
                              </m:r>
                            </m:sub>
                          </m:sSub>
                          <m:sSub>
                            <m:sSubPr>
                              <m:ctrlPr>
                                <a:rPr lang="en-CA" sz="1800" b="0" i="1" smtClean="0">
                                  <a:latin typeface="Cambria Math" panose="02040503050406030204" pitchFamily="18" charset="0"/>
                                </a:rPr>
                              </m:ctrlPr>
                            </m:sSubPr>
                            <m:e>
                              <m:r>
                                <a:rPr lang="en-CA" sz="1800" b="0" i="1" smtClean="0">
                                  <a:latin typeface="Cambria Math" panose="02040503050406030204" pitchFamily="18" charset="0"/>
                                </a:rPr>
                                <m:t>𝐴</m:t>
                              </m:r>
                            </m:e>
                            <m:sub>
                              <m:r>
                                <a:rPr lang="en-CA" sz="1800" b="0" i="1" smtClean="0">
                                  <a:latin typeface="Cambria Math" panose="02040503050406030204" pitchFamily="18" charset="0"/>
                                </a:rPr>
                                <m:t>2</m:t>
                              </m:r>
                            </m:sub>
                          </m:sSub>
                          <m:r>
                            <a:rPr lang="en-CA" sz="1800" b="0" i="1" smtClean="0">
                              <a:latin typeface="Cambria Math" panose="02040503050406030204" pitchFamily="18" charset="0"/>
                            </a:rPr>
                            <m:t>…</m:t>
                          </m:r>
                          <m:sSub>
                            <m:sSubPr>
                              <m:ctrlPr>
                                <a:rPr lang="en-CA" sz="1800" b="0" i="1" smtClean="0">
                                  <a:latin typeface="Cambria Math" panose="02040503050406030204" pitchFamily="18" charset="0"/>
                                </a:rPr>
                              </m:ctrlPr>
                            </m:sSubPr>
                            <m:e>
                              <m:r>
                                <a:rPr lang="en-CA" sz="1800" b="0" i="1" smtClean="0">
                                  <a:latin typeface="Cambria Math" panose="02040503050406030204" pitchFamily="18" charset="0"/>
                                </a:rPr>
                                <m:t>𝐴</m:t>
                              </m:r>
                            </m:e>
                            <m:sub>
                              <m:r>
                                <a:rPr lang="en-CA" sz="1800" b="0" i="1" smtClean="0">
                                  <a:latin typeface="Cambria Math" panose="02040503050406030204" pitchFamily="18" charset="0"/>
                                </a:rPr>
                                <m:t>𝑛</m:t>
                              </m:r>
                            </m:sub>
                          </m:sSub>
                        </m:e>
                      </m:d>
                      <m:r>
                        <a:rPr lang="en-CA" sz="1800" b="0" i="1" smtClean="0">
                          <a:latin typeface="Cambria Math" panose="02040503050406030204" pitchFamily="18" charset="0"/>
                        </a:rPr>
                        <m:t>=</m:t>
                      </m:r>
                      <m:r>
                        <a:rPr lang="en-CA" sz="1800" b="0" i="1" smtClean="0">
                          <a:latin typeface="Cambria Math" panose="02040503050406030204" pitchFamily="18" charset="0"/>
                        </a:rPr>
                        <m:t>𝑃</m:t>
                      </m:r>
                      <m:d>
                        <m:dPr>
                          <m:ctrlPr>
                            <a:rPr lang="en-CA" sz="1800" b="0" i="1" smtClean="0">
                              <a:latin typeface="Cambria Math" panose="02040503050406030204" pitchFamily="18" charset="0"/>
                            </a:rPr>
                          </m:ctrlPr>
                        </m:dPr>
                        <m:e>
                          <m:sSub>
                            <m:sSubPr>
                              <m:ctrlPr>
                                <a:rPr lang="en-CA" sz="1800" b="0" i="1" smtClean="0">
                                  <a:latin typeface="Cambria Math" panose="02040503050406030204" pitchFamily="18" charset="0"/>
                                </a:rPr>
                              </m:ctrlPr>
                            </m:sSubPr>
                            <m:e>
                              <m:r>
                                <a:rPr lang="en-CA" sz="1800" b="0" i="1" smtClean="0">
                                  <a:latin typeface="Cambria Math" panose="02040503050406030204" pitchFamily="18" charset="0"/>
                                </a:rPr>
                                <m:t>𝐴</m:t>
                              </m:r>
                            </m:e>
                            <m:sub>
                              <m:r>
                                <a:rPr lang="en-CA" sz="1800" b="0" i="1" smtClean="0">
                                  <a:latin typeface="Cambria Math" panose="02040503050406030204" pitchFamily="18" charset="0"/>
                                </a:rPr>
                                <m:t>1</m:t>
                              </m:r>
                            </m:sub>
                          </m:sSub>
                        </m:e>
                      </m:d>
                      <m:r>
                        <a:rPr lang="en-CA" sz="1800" b="0" i="1" smtClean="0">
                          <a:latin typeface="Cambria Math" panose="02040503050406030204" pitchFamily="18" charset="0"/>
                        </a:rPr>
                        <m:t>𝑃</m:t>
                      </m:r>
                      <m:d>
                        <m:dPr>
                          <m:ctrlPr>
                            <a:rPr lang="en-CA" sz="1800" b="0" i="1" smtClean="0">
                              <a:latin typeface="Cambria Math" panose="02040503050406030204" pitchFamily="18" charset="0"/>
                            </a:rPr>
                          </m:ctrlPr>
                        </m:dPr>
                        <m:e>
                          <m:sSub>
                            <m:sSubPr>
                              <m:ctrlPr>
                                <a:rPr lang="en-CA" sz="1800" b="0" i="1" smtClean="0">
                                  <a:latin typeface="Cambria Math" panose="02040503050406030204" pitchFamily="18" charset="0"/>
                                </a:rPr>
                              </m:ctrlPr>
                            </m:sSubPr>
                            <m:e>
                              <m:r>
                                <a:rPr lang="en-CA" sz="1800" b="0" i="1" smtClean="0">
                                  <a:latin typeface="Cambria Math" panose="02040503050406030204" pitchFamily="18" charset="0"/>
                                </a:rPr>
                                <m:t>𝐴</m:t>
                              </m:r>
                            </m:e>
                            <m:sub>
                              <m:r>
                                <a:rPr lang="en-CA" sz="1800" b="0" i="1" smtClean="0">
                                  <a:latin typeface="Cambria Math" panose="02040503050406030204" pitchFamily="18" charset="0"/>
                                </a:rPr>
                                <m:t>2</m:t>
                              </m:r>
                            </m:sub>
                          </m:sSub>
                        </m:e>
                      </m:d>
                      <m:r>
                        <a:rPr lang="en-CA" sz="1800" b="0" i="1" smtClean="0">
                          <a:latin typeface="Cambria Math" panose="02040503050406030204" pitchFamily="18" charset="0"/>
                        </a:rPr>
                        <m:t>…</m:t>
                      </m:r>
                      <m:r>
                        <a:rPr lang="en-CA" sz="1800" b="0" i="1" smtClean="0">
                          <a:latin typeface="Cambria Math" panose="02040503050406030204" pitchFamily="18" charset="0"/>
                        </a:rPr>
                        <m:t>𝑃</m:t>
                      </m:r>
                      <m:r>
                        <a:rPr lang="en-CA" sz="1800" b="0" i="1" smtClean="0">
                          <a:latin typeface="Cambria Math" panose="02040503050406030204" pitchFamily="18" charset="0"/>
                        </a:rPr>
                        <m:t>(</m:t>
                      </m:r>
                      <m:sSub>
                        <m:sSubPr>
                          <m:ctrlPr>
                            <a:rPr lang="en-CA" sz="1800" b="0" i="1" smtClean="0">
                              <a:latin typeface="Cambria Math" panose="02040503050406030204" pitchFamily="18" charset="0"/>
                            </a:rPr>
                          </m:ctrlPr>
                        </m:sSubPr>
                        <m:e>
                          <m:r>
                            <a:rPr lang="en-CA" sz="1800" b="0" i="1" smtClean="0">
                              <a:latin typeface="Cambria Math" panose="02040503050406030204" pitchFamily="18" charset="0"/>
                            </a:rPr>
                            <m:t>𝐴</m:t>
                          </m:r>
                        </m:e>
                        <m:sub>
                          <m:r>
                            <a:rPr lang="en-CA" sz="1800" b="0" i="1" smtClean="0">
                              <a:latin typeface="Cambria Math" panose="02040503050406030204" pitchFamily="18" charset="0"/>
                            </a:rPr>
                            <m:t>𝑛</m:t>
                          </m:r>
                        </m:sub>
                      </m:sSub>
                      <m:r>
                        <a:rPr lang="en-CA" sz="1800" b="0" i="1" smtClean="0">
                          <a:latin typeface="Cambria Math" panose="02040503050406030204" pitchFamily="18" charset="0"/>
                        </a:rPr>
                        <m:t>)</m:t>
                      </m:r>
                    </m:oMath>
                  </a14:m>
                  <a:endParaRPr lang="en-CA" sz="1800" dirty="0"/>
                </a:p>
              </p:txBody>
            </p:sp>
          </mc:Choice>
          <mc:Fallback xmlns="">
            <p:sp>
              <p:nvSpPr>
                <p:cNvPr id="17" name="Subtitle 2">
                  <a:extLst>
                    <a:ext uri="{FF2B5EF4-FFF2-40B4-BE49-F238E27FC236}">
                      <a16:creationId xmlns:a16="http://schemas.microsoft.com/office/drawing/2014/main" id="{6EA9112E-6262-60B4-8CBB-C728F2A842AB}"/>
                    </a:ext>
                  </a:extLst>
                </p:cNvPr>
                <p:cNvSpPr txBox="1">
                  <a:spLocks noRot="1" noChangeAspect="1" noMove="1" noResize="1" noEditPoints="1" noAdjustHandles="1" noChangeArrowheads="1" noChangeShapeType="1" noTextEdit="1"/>
                </p:cNvSpPr>
                <p:nvPr/>
              </p:nvSpPr>
              <p:spPr>
                <a:xfrm>
                  <a:off x="4812631" y="2459211"/>
                  <a:ext cx="3611369" cy="1934034"/>
                </a:xfrm>
                <a:prstGeom prst="rect">
                  <a:avLst/>
                </a:prstGeom>
                <a:blipFill>
                  <a:blip r:embed="rId4"/>
                  <a:stretch>
                    <a:fillRect/>
                  </a:stretch>
                </a:blipFill>
                <a:ln>
                  <a:solidFill>
                    <a:schemeClr val="accent4"/>
                  </a:solidFill>
                </a:ln>
              </p:spPr>
              <p:txBody>
                <a:bodyPr/>
                <a:lstStyle/>
                <a:p>
                  <a:r>
                    <a:rPr lang="en-CA">
                      <a:noFill/>
                    </a:rPr>
                    <a:t> </a:t>
                  </a:r>
                </a:p>
              </p:txBody>
            </p:sp>
          </mc:Fallback>
        </mc:AlternateContent>
      </p:grpSp>
      <p:grpSp>
        <p:nvGrpSpPr>
          <p:cNvPr id="3" name="Group 2">
            <a:extLst>
              <a:ext uri="{FF2B5EF4-FFF2-40B4-BE49-F238E27FC236}">
                <a16:creationId xmlns:a16="http://schemas.microsoft.com/office/drawing/2014/main" id="{4B7BECED-ED2D-4650-9565-F843B12B79F0}"/>
              </a:ext>
            </a:extLst>
          </p:cNvPr>
          <p:cNvGrpSpPr/>
          <p:nvPr/>
        </p:nvGrpSpPr>
        <p:grpSpPr>
          <a:xfrm>
            <a:off x="8394461" y="659465"/>
            <a:ext cx="215065" cy="191069"/>
            <a:chOff x="8401880" y="657705"/>
            <a:chExt cx="215065" cy="191069"/>
          </a:xfrm>
          <a:solidFill>
            <a:schemeClr val="accent3"/>
          </a:solidFill>
        </p:grpSpPr>
        <p:sp>
          <p:nvSpPr>
            <p:cNvPr id="4" name="Isosceles Triangle 3">
              <a:hlinkClick r:id="rId5" action="ppaction://hlinksldjump"/>
              <a:extLst>
                <a:ext uri="{FF2B5EF4-FFF2-40B4-BE49-F238E27FC236}">
                  <a16:creationId xmlns:a16="http://schemas.microsoft.com/office/drawing/2014/main" id="{C8EB546D-FB6E-D6BA-1331-68F90AE6F1E4}"/>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Isosceles Triangle 4">
              <a:hlinkClick r:id="rId5" action="ppaction://hlinksldjump"/>
              <a:extLst>
                <a:ext uri="{FF2B5EF4-FFF2-40B4-BE49-F238E27FC236}">
                  <a16:creationId xmlns:a16="http://schemas.microsoft.com/office/drawing/2014/main" id="{B151AADC-2F79-C9C7-4FD8-4E1B80CF9F2E}"/>
                </a:ext>
              </a:extLst>
            </p:cNvPr>
            <p:cNvSpPr/>
            <p:nvPr/>
          </p:nvSpPr>
          <p:spPr>
            <a:xfrm rot="5400000">
              <a:off x="8473639"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2408976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4D9C-0CD5-A0B9-574D-9EC7D3662FAC}"/>
              </a:ext>
            </a:extLst>
          </p:cNvPr>
          <p:cNvSpPr>
            <a:spLocks noGrp="1"/>
          </p:cNvSpPr>
          <p:nvPr>
            <p:ph type="title"/>
          </p:nvPr>
        </p:nvSpPr>
        <p:spPr>
          <a:solidFill>
            <a:schemeClr val="accent2"/>
          </a:solidFill>
        </p:spPr>
        <p:txBody>
          <a:bodyPr/>
          <a:lstStyle/>
          <a:p>
            <a:r>
              <a:rPr lang="en-CA" dirty="0"/>
              <a:t>Example - Dependent and independent events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8C7E312-C193-1A16-388C-0A3BF2B72CE7}"/>
                  </a:ext>
                </a:extLst>
              </p:cNvPr>
              <p:cNvSpPr txBox="1">
                <a:spLocks/>
              </p:cNvSpPr>
              <p:nvPr/>
            </p:nvSpPr>
            <p:spPr>
              <a:xfrm>
                <a:off x="720000" y="1134098"/>
                <a:ext cx="7704000" cy="13652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1pPr>
                <a:lvl2pPr marL="914400" marR="0" lvl="1"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2pPr>
                <a:lvl3pPr marL="1371600" marR="0" lvl="2"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3pPr>
                <a:lvl4pPr marL="1828800" marR="0" lvl="3"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4pPr>
                <a:lvl5pPr marL="2286000" marR="0" lvl="4"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5pPr>
                <a:lvl6pPr marL="2743200" marR="0" lvl="5"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6pPr>
                <a:lvl7pPr marL="3200400" marR="0" lvl="6"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7pPr>
                <a:lvl8pPr marL="3657600" marR="0" lvl="7"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8pPr>
                <a:lvl9pPr marL="4114800" marR="0" lvl="8"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9pPr>
              </a:lstStyle>
              <a:p>
                <a:pPr marL="139700" indent="0" algn="l"/>
                <a:r>
                  <a:rPr lang="en-US" sz="1800" dirty="0"/>
                  <a:t>If events </a:t>
                </a:r>
                <a14:m>
                  <m:oMath xmlns:m="http://schemas.openxmlformats.org/officeDocument/2006/math">
                    <m:r>
                      <a:rPr lang="en-CA" sz="1800" b="0" i="1" smtClean="0">
                        <a:latin typeface="Cambria Math" panose="02040503050406030204" pitchFamily="18" charset="0"/>
                      </a:rPr>
                      <m:t>𝐴</m:t>
                    </m:r>
                  </m:oMath>
                </a14:m>
                <a:r>
                  <a:rPr lang="en-US" sz="1800" dirty="0"/>
                  <a:t> and </a:t>
                </a:r>
                <a14:m>
                  <m:oMath xmlns:m="http://schemas.openxmlformats.org/officeDocument/2006/math">
                    <m:r>
                      <a:rPr lang="en-CA" sz="1800" b="0" i="1" smtClean="0">
                        <a:latin typeface="Cambria Math" panose="02040503050406030204" pitchFamily="18" charset="0"/>
                      </a:rPr>
                      <m:t>𝐵</m:t>
                    </m:r>
                  </m:oMath>
                </a14:m>
                <a:r>
                  <a:rPr lang="en-US" sz="1800" dirty="0"/>
                  <a:t> are independent with </a:t>
                </a:r>
                <a14:m>
                  <m:oMath xmlns:m="http://schemas.openxmlformats.org/officeDocument/2006/math">
                    <m:r>
                      <m:rPr>
                        <m:sty m:val="p"/>
                      </m:rPr>
                      <a:rPr lang="en-CA" sz="1800" b="0" i="0" smtClean="0">
                        <a:latin typeface="Cambria Math" panose="02040503050406030204" pitchFamily="18" charset="0"/>
                      </a:rPr>
                      <m:t>P</m:t>
                    </m:r>
                    <m:d>
                      <m:dPr>
                        <m:ctrlPr>
                          <a:rPr lang="en-CA" sz="1800" b="0" i="1" smtClean="0">
                            <a:latin typeface="Cambria Math" panose="02040503050406030204" pitchFamily="18" charset="0"/>
                          </a:rPr>
                        </m:ctrlPr>
                      </m:dPr>
                      <m:e>
                        <m:r>
                          <a:rPr lang="en-CA" sz="1800" i="1">
                            <a:latin typeface="Cambria Math" panose="02040503050406030204" pitchFamily="18" charset="0"/>
                          </a:rPr>
                          <m:t>𝐴</m:t>
                        </m:r>
                      </m:e>
                    </m:d>
                    <m:r>
                      <a:rPr lang="en-CA" sz="1800" b="0" i="1" smtClean="0">
                        <a:latin typeface="Cambria Math" panose="02040503050406030204" pitchFamily="18" charset="0"/>
                      </a:rPr>
                      <m:t>=0.3</m:t>
                    </m:r>
                    <m:r>
                      <a:rPr lang="en-CA" sz="1800" i="1">
                        <a:latin typeface="Cambria Math" panose="02040503050406030204" pitchFamily="18" charset="0"/>
                      </a:rPr>
                      <m:t> </m:t>
                    </m:r>
                  </m:oMath>
                </a14:m>
                <a:r>
                  <a:rPr lang="en-US" sz="1800" dirty="0"/>
                  <a:t>and </a:t>
                </a:r>
                <a14:m>
                  <m:oMath xmlns:m="http://schemas.openxmlformats.org/officeDocument/2006/math">
                    <m:r>
                      <a:rPr lang="en-CA" sz="1800" b="0" i="1" smtClean="0">
                        <a:latin typeface="Cambria Math" panose="02040503050406030204" pitchFamily="18" charset="0"/>
                      </a:rPr>
                      <m:t>𝑃</m:t>
                    </m:r>
                    <m:d>
                      <m:dPr>
                        <m:ctrlPr>
                          <a:rPr lang="en-CA" sz="1800" b="0" i="1" smtClean="0">
                            <a:latin typeface="Cambria Math" panose="02040503050406030204" pitchFamily="18" charset="0"/>
                          </a:rPr>
                        </m:ctrlPr>
                      </m:dPr>
                      <m:e>
                        <m:r>
                          <a:rPr lang="en-CA" sz="1800" b="0" i="1" smtClean="0">
                            <a:latin typeface="Cambria Math" panose="02040503050406030204" pitchFamily="18" charset="0"/>
                          </a:rPr>
                          <m:t>𝐵</m:t>
                        </m:r>
                      </m:e>
                    </m:d>
                    <m:r>
                      <a:rPr lang="en-CA" sz="1800" b="0" i="1" smtClean="0">
                        <a:latin typeface="Cambria Math" panose="02040503050406030204" pitchFamily="18" charset="0"/>
                      </a:rPr>
                      <m:t>=0.2</m:t>
                    </m:r>
                  </m:oMath>
                </a14:m>
                <a:r>
                  <a:rPr lang="en-US" sz="1800" dirty="0"/>
                  <a:t>, determine </a:t>
                </a:r>
                <a14:m>
                  <m:oMath xmlns:m="http://schemas.openxmlformats.org/officeDocument/2006/math">
                    <m:r>
                      <m:rPr>
                        <m:sty m:val="p"/>
                      </m:rPr>
                      <a:rPr lang="en-CA" sz="1800" dirty="0">
                        <a:latin typeface="Cambria Math" panose="02040503050406030204" pitchFamily="18" charset="0"/>
                      </a:rPr>
                      <m:t>P</m:t>
                    </m:r>
                    <m:r>
                      <a:rPr lang="en-CA" sz="1800" b="0" i="0" smtClean="0">
                        <a:latin typeface="Cambria Math" panose="02040503050406030204" pitchFamily="18" charset="0"/>
                      </a:rPr>
                      <m:t>(</m:t>
                    </m:r>
                    <m:r>
                      <a:rPr lang="en-CA" sz="1800" i="1">
                        <a:latin typeface="Cambria Math" panose="02040503050406030204" pitchFamily="18" charset="0"/>
                      </a:rPr>
                      <m:t>𝐴</m:t>
                    </m:r>
                    <m:r>
                      <a:rPr lang="en-CA" sz="1800" b="0" i="1" smtClean="0">
                        <a:latin typeface="Cambria Math" panose="02040503050406030204" pitchFamily="18" charset="0"/>
                      </a:rPr>
                      <m:t>∪</m:t>
                    </m:r>
                    <m:r>
                      <a:rPr lang="en-CA" sz="1800" b="0" i="1" smtClean="0">
                        <a:latin typeface="Cambria Math" panose="02040503050406030204" pitchFamily="18" charset="0"/>
                      </a:rPr>
                      <m:t>𝐵</m:t>
                    </m:r>
                    <m:r>
                      <a:rPr lang="en-CA" sz="1800" b="0" i="1" smtClean="0">
                        <a:latin typeface="Cambria Math" panose="02040503050406030204" pitchFamily="18" charset="0"/>
                      </a:rPr>
                      <m:t>)</m:t>
                    </m:r>
                  </m:oMath>
                </a14:m>
                <a:r>
                  <a:rPr lang="en-US" sz="1800" dirty="0"/>
                  <a:t>.</a:t>
                </a:r>
              </a:p>
              <a:p>
                <a:pPr marL="139700" indent="0" algn="l"/>
                <a:endParaRPr lang="en-US" sz="1600" dirty="0"/>
              </a:p>
              <a:p>
                <a:pPr marL="139700" indent="0" algn="l"/>
                <a:r>
                  <a:rPr lang="en-US" sz="1800" dirty="0">
                    <a:solidFill>
                      <a:schemeClr val="accent2">
                        <a:lumMod val="50000"/>
                      </a:schemeClr>
                    </a:solidFill>
                  </a:rPr>
                  <a:t>How should we start solving this problem</a:t>
                </a:r>
                <a:r>
                  <a:rPr lang="en-US" sz="1800" dirty="0"/>
                  <a:t>?</a:t>
                </a:r>
              </a:p>
              <a:p>
                <a:pPr marL="139700" indent="0" algn="l"/>
                <a14:m>
                  <m:oMath xmlns:m="http://schemas.openxmlformats.org/officeDocument/2006/math">
                    <m:r>
                      <a:rPr lang="en-CA" sz="1800" b="0" i="1" smtClean="0">
                        <a:latin typeface="Cambria Math" panose="02040503050406030204" pitchFamily="18" charset="0"/>
                      </a:rPr>
                      <m:t>𝑃</m:t>
                    </m:r>
                    <m:d>
                      <m:dPr>
                        <m:ctrlPr>
                          <a:rPr lang="en-CA" sz="1800" b="0" i="1" smtClean="0">
                            <a:latin typeface="Cambria Math" panose="02040503050406030204" pitchFamily="18" charset="0"/>
                          </a:rPr>
                        </m:ctrlPr>
                      </m:dPr>
                      <m:e>
                        <m:r>
                          <a:rPr lang="en-CA" sz="1800" b="0" i="1" smtClean="0">
                            <a:latin typeface="Cambria Math" panose="02040503050406030204" pitchFamily="18" charset="0"/>
                          </a:rPr>
                          <m:t>𝐴</m:t>
                        </m:r>
                        <m:r>
                          <a:rPr lang="en-CA" sz="1800" b="0" i="1" smtClean="0">
                            <a:latin typeface="Cambria Math" panose="02040503050406030204" pitchFamily="18" charset="0"/>
                          </a:rPr>
                          <m:t>∪</m:t>
                        </m:r>
                        <m:r>
                          <a:rPr lang="en-CA" sz="1800" b="0" i="1" smtClean="0">
                            <a:latin typeface="Cambria Math" panose="02040503050406030204" pitchFamily="18" charset="0"/>
                          </a:rPr>
                          <m:t>𝐵</m:t>
                        </m:r>
                      </m:e>
                    </m:d>
                    <m:r>
                      <a:rPr lang="en-CA" sz="1800" b="0" i="1" smtClean="0">
                        <a:latin typeface="Cambria Math" panose="02040503050406030204" pitchFamily="18" charset="0"/>
                      </a:rPr>
                      <m:t>=</m:t>
                    </m:r>
                    <m:r>
                      <a:rPr lang="en-CA" sz="1800" b="0" i="1" smtClean="0">
                        <a:latin typeface="Cambria Math" panose="02040503050406030204" pitchFamily="18" charset="0"/>
                      </a:rPr>
                      <m:t>𝑃</m:t>
                    </m:r>
                    <m:d>
                      <m:dPr>
                        <m:ctrlPr>
                          <a:rPr lang="en-CA" sz="1800" b="0" i="1" smtClean="0">
                            <a:latin typeface="Cambria Math" panose="02040503050406030204" pitchFamily="18" charset="0"/>
                          </a:rPr>
                        </m:ctrlPr>
                      </m:dPr>
                      <m:e>
                        <m:r>
                          <a:rPr lang="en-CA" sz="1800" b="0" i="1" smtClean="0">
                            <a:latin typeface="Cambria Math" panose="02040503050406030204" pitchFamily="18" charset="0"/>
                          </a:rPr>
                          <m:t>𝐴</m:t>
                        </m:r>
                      </m:e>
                    </m:d>
                    <m:r>
                      <a:rPr lang="en-CA" sz="1800" b="0" i="1" smtClean="0">
                        <a:latin typeface="Cambria Math" panose="02040503050406030204" pitchFamily="18" charset="0"/>
                      </a:rPr>
                      <m:t>+</m:t>
                    </m:r>
                    <m:r>
                      <a:rPr lang="en-CA" sz="1800" b="0" i="1" smtClean="0">
                        <a:latin typeface="Cambria Math" panose="02040503050406030204" pitchFamily="18" charset="0"/>
                      </a:rPr>
                      <m:t>𝑃</m:t>
                    </m:r>
                    <m:d>
                      <m:dPr>
                        <m:ctrlPr>
                          <a:rPr lang="en-CA" sz="1800" b="0" i="1" smtClean="0">
                            <a:latin typeface="Cambria Math" panose="02040503050406030204" pitchFamily="18" charset="0"/>
                          </a:rPr>
                        </m:ctrlPr>
                      </m:dPr>
                      <m:e>
                        <m:r>
                          <a:rPr lang="en-CA" sz="1800" b="0" i="1" smtClean="0">
                            <a:latin typeface="Cambria Math" panose="02040503050406030204" pitchFamily="18" charset="0"/>
                          </a:rPr>
                          <m:t>𝐵</m:t>
                        </m:r>
                      </m:e>
                    </m:d>
                    <m:r>
                      <a:rPr lang="en-CA" sz="1800" b="0" i="1" smtClean="0">
                        <a:latin typeface="Cambria Math" panose="02040503050406030204" pitchFamily="18" charset="0"/>
                      </a:rPr>
                      <m:t>−</m:t>
                    </m:r>
                    <m:r>
                      <a:rPr lang="en-CA" sz="1800" b="0" i="1" smtClean="0">
                        <a:solidFill>
                          <a:schemeClr val="accent1">
                            <a:lumMod val="50000"/>
                          </a:schemeClr>
                        </a:solidFill>
                        <a:latin typeface="Cambria Math" panose="02040503050406030204" pitchFamily="18" charset="0"/>
                      </a:rPr>
                      <m:t>𝑃</m:t>
                    </m:r>
                    <m:r>
                      <a:rPr lang="en-CA" sz="1800" b="0" i="1" smtClean="0">
                        <a:solidFill>
                          <a:schemeClr val="accent1">
                            <a:lumMod val="50000"/>
                          </a:schemeClr>
                        </a:solidFill>
                        <a:latin typeface="Cambria Math" panose="02040503050406030204" pitchFamily="18" charset="0"/>
                      </a:rPr>
                      <m:t>(</m:t>
                    </m:r>
                    <m:r>
                      <a:rPr lang="en-CA" sz="1800" b="0" i="1" smtClean="0">
                        <a:solidFill>
                          <a:schemeClr val="accent1">
                            <a:lumMod val="50000"/>
                          </a:schemeClr>
                        </a:solidFill>
                        <a:latin typeface="Cambria Math" panose="02040503050406030204" pitchFamily="18" charset="0"/>
                      </a:rPr>
                      <m:t>𝐴𝐵</m:t>
                    </m:r>
                    <m:r>
                      <a:rPr lang="en-CA" sz="1800" b="0" i="1" smtClean="0">
                        <a:solidFill>
                          <a:schemeClr val="accent1">
                            <a:lumMod val="50000"/>
                          </a:schemeClr>
                        </a:solidFill>
                        <a:latin typeface="Cambria Math" panose="02040503050406030204" pitchFamily="18" charset="0"/>
                      </a:rPr>
                      <m:t>)</m:t>
                    </m:r>
                  </m:oMath>
                </a14:m>
                <a:r>
                  <a:rPr lang="en-US" sz="1800" dirty="0">
                    <a:solidFill>
                      <a:schemeClr val="accent1">
                        <a:lumMod val="50000"/>
                      </a:schemeClr>
                    </a:solidFill>
                  </a:rPr>
                  <a:t> </a:t>
                </a:r>
              </a:p>
              <a:p>
                <a:pPr marL="139700" indent="0" algn="l"/>
                <a:endParaRPr lang="en-US" sz="1800" dirty="0">
                  <a:solidFill>
                    <a:schemeClr val="accent1">
                      <a:lumMod val="50000"/>
                    </a:schemeClr>
                  </a:solidFill>
                </a:endParaRPr>
              </a:p>
              <a:p>
                <a:pPr marL="139700" indent="0" algn="l"/>
                <a:endParaRPr lang="en-US" sz="1800" dirty="0"/>
              </a:p>
            </p:txBody>
          </p:sp>
        </mc:Choice>
        <mc:Fallback xmlns="">
          <p:sp>
            <p:nvSpPr>
              <p:cNvPr id="3" name="Text Placeholder 2">
                <a:extLst>
                  <a:ext uri="{FF2B5EF4-FFF2-40B4-BE49-F238E27FC236}">
                    <a16:creationId xmlns:a16="http://schemas.microsoft.com/office/drawing/2014/main" id="{D8C7E312-C193-1A16-388C-0A3BF2B72CE7}"/>
                  </a:ext>
                </a:extLst>
              </p:cNvPr>
              <p:cNvSpPr txBox="1">
                <a:spLocks noRot="1" noChangeAspect="1" noMove="1" noResize="1" noEditPoints="1" noAdjustHandles="1" noChangeArrowheads="1" noChangeShapeType="1" noTextEdit="1"/>
              </p:cNvSpPr>
              <p:nvPr/>
            </p:nvSpPr>
            <p:spPr>
              <a:xfrm>
                <a:off x="720000" y="1134098"/>
                <a:ext cx="7704000" cy="1365262"/>
              </a:xfrm>
              <a:prstGeom prst="rect">
                <a:avLst/>
              </a:prstGeom>
              <a:blipFill>
                <a:blip r:embed="rId2"/>
                <a:stretch>
                  <a:fillRect b="-12500"/>
                </a:stretch>
              </a:blipFill>
              <a:ln>
                <a:noFill/>
              </a:ln>
            </p:spPr>
            <p:txBody>
              <a:bodyPr/>
              <a:lstStyle/>
              <a:p>
                <a:r>
                  <a:rPr lang="en-CA">
                    <a:noFill/>
                  </a:rPr>
                  <a:t> </a:t>
                </a:r>
              </a:p>
            </p:txBody>
          </p:sp>
        </mc:Fallback>
      </mc:AlternateContent>
      <p:cxnSp>
        <p:nvCxnSpPr>
          <p:cNvPr id="5" name="Connector: Elbow 4">
            <a:extLst>
              <a:ext uri="{FF2B5EF4-FFF2-40B4-BE49-F238E27FC236}">
                <a16:creationId xmlns:a16="http://schemas.microsoft.com/office/drawing/2014/main" id="{72164E2C-70E9-A19E-DD1B-FD48E02D2AD5}"/>
              </a:ext>
            </a:extLst>
          </p:cNvPr>
          <p:cNvCxnSpPr>
            <a:cxnSpLocks/>
          </p:cNvCxnSpPr>
          <p:nvPr/>
        </p:nvCxnSpPr>
        <p:spPr>
          <a:xfrm>
            <a:off x="4011168" y="2571750"/>
            <a:ext cx="560782" cy="378714"/>
          </a:xfrm>
          <a:prstGeom prst="bentConnector3">
            <a:avLst>
              <a:gd name="adj1" fmla="val 1083"/>
            </a:avLst>
          </a:prstGeom>
          <a:ln w="952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A18B7EA-5526-3C30-7EF6-A4B33A504554}"/>
                  </a:ext>
                </a:extLst>
              </p:cNvPr>
              <p:cNvSpPr txBox="1"/>
              <p:nvPr/>
            </p:nvSpPr>
            <p:spPr>
              <a:xfrm>
                <a:off x="4669511" y="2658076"/>
                <a:ext cx="3127273" cy="584775"/>
              </a:xfrm>
              <a:prstGeom prst="rect">
                <a:avLst/>
              </a:prstGeom>
              <a:solidFill>
                <a:schemeClr val="accent1"/>
              </a:solidFill>
              <a:ln>
                <a:solidFill>
                  <a:schemeClr val="accent3"/>
                </a:solidFill>
              </a:ln>
            </p:spPr>
            <p:txBody>
              <a:bodyPr wrap="square">
                <a:spAutoFit/>
              </a:bodyPr>
              <a:lstStyle/>
              <a:p>
                <a:pPr algn="ctr"/>
                <a:r>
                  <a:rPr lang="en-CA" sz="1600" dirty="0">
                    <a:solidFill>
                      <a:schemeClr val="accent3"/>
                    </a:solidFill>
                    <a:latin typeface="Fredoka" panose="020B0604020202020204" charset="-79"/>
                    <a:cs typeface="Fredoka" panose="020B0604020202020204" charset="-79"/>
                  </a:rPr>
                  <a:t>Since </a:t>
                </a:r>
                <a14:m>
                  <m:oMath xmlns:m="http://schemas.openxmlformats.org/officeDocument/2006/math">
                    <m:r>
                      <a:rPr lang="en-CA" sz="1600" b="0" i="1" smtClean="0">
                        <a:solidFill>
                          <a:schemeClr val="accent3"/>
                        </a:solidFill>
                        <a:latin typeface="Cambria Math" panose="02040503050406030204" pitchFamily="18" charset="0"/>
                        <a:cs typeface="Fredoka" panose="020B0604020202020204" charset="-79"/>
                      </a:rPr>
                      <m:t>𝐴</m:t>
                    </m:r>
                  </m:oMath>
                </a14:m>
                <a:r>
                  <a:rPr lang="en-CA" sz="1600" dirty="0">
                    <a:solidFill>
                      <a:schemeClr val="accent3"/>
                    </a:solidFill>
                    <a:latin typeface="Fredoka" panose="020B0604020202020204" charset="-79"/>
                    <a:cs typeface="Fredoka" panose="020B0604020202020204" charset="-79"/>
                  </a:rPr>
                  <a:t> and </a:t>
                </a:r>
                <a14:m>
                  <m:oMath xmlns:m="http://schemas.openxmlformats.org/officeDocument/2006/math">
                    <m:r>
                      <a:rPr lang="en-CA" sz="1600" b="0" i="1" smtClean="0">
                        <a:solidFill>
                          <a:schemeClr val="accent3"/>
                        </a:solidFill>
                        <a:latin typeface="Cambria Math" panose="02040503050406030204" pitchFamily="18" charset="0"/>
                        <a:cs typeface="Fredoka" panose="020B0604020202020204" charset="-79"/>
                      </a:rPr>
                      <m:t>𝐵</m:t>
                    </m:r>
                  </m:oMath>
                </a14:m>
                <a:r>
                  <a:rPr lang="en-CA" sz="1600" dirty="0">
                    <a:solidFill>
                      <a:schemeClr val="accent3"/>
                    </a:solidFill>
                    <a:latin typeface="Fredoka" panose="020B0604020202020204" charset="-79"/>
                    <a:cs typeface="Fredoka" panose="020B0604020202020204" charset="-79"/>
                  </a:rPr>
                  <a:t> are independent </a:t>
                </a:r>
                <a14:m>
                  <m:oMath xmlns:m="http://schemas.openxmlformats.org/officeDocument/2006/math">
                    <m:r>
                      <a:rPr lang="en-CA" sz="1600" i="1">
                        <a:solidFill>
                          <a:schemeClr val="accent3"/>
                        </a:solidFill>
                        <a:latin typeface="Cambria Math" panose="02040503050406030204" pitchFamily="18" charset="0"/>
                      </a:rPr>
                      <m:t>𝑃</m:t>
                    </m:r>
                    <m:d>
                      <m:dPr>
                        <m:ctrlPr>
                          <a:rPr lang="en-CA" sz="1600" b="0" i="1" smtClean="0">
                            <a:solidFill>
                              <a:schemeClr val="accent3"/>
                            </a:solidFill>
                            <a:latin typeface="Cambria Math" panose="02040503050406030204" pitchFamily="18" charset="0"/>
                          </a:rPr>
                        </m:ctrlPr>
                      </m:dPr>
                      <m:e>
                        <m:r>
                          <a:rPr lang="en-CA" sz="1600" b="0" i="1" smtClean="0">
                            <a:solidFill>
                              <a:schemeClr val="accent3"/>
                            </a:solidFill>
                            <a:latin typeface="Cambria Math" panose="02040503050406030204" pitchFamily="18" charset="0"/>
                          </a:rPr>
                          <m:t>𝐴𝐵</m:t>
                        </m:r>
                      </m:e>
                    </m:d>
                    <m:r>
                      <a:rPr lang="en-CA" sz="1600" b="0" i="1" smtClean="0">
                        <a:solidFill>
                          <a:schemeClr val="accent3"/>
                        </a:solidFill>
                        <a:latin typeface="Cambria Math" panose="02040503050406030204" pitchFamily="18" charset="0"/>
                      </a:rPr>
                      <m:t>=</m:t>
                    </m:r>
                    <m:r>
                      <a:rPr lang="en-CA" sz="1600" b="0" i="1" smtClean="0">
                        <a:solidFill>
                          <a:schemeClr val="accent3"/>
                        </a:solidFill>
                        <a:latin typeface="Cambria Math" panose="02040503050406030204" pitchFamily="18" charset="0"/>
                      </a:rPr>
                      <m:t>𝑃</m:t>
                    </m:r>
                    <m:d>
                      <m:dPr>
                        <m:ctrlPr>
                          <a:rPr lang="en-CA" sz="1600" b="0" i="1" smtClean="0">
                            <a:solidFill>
                              <a:schemeClr val="accent3"/>
                            </a:solidFill>
                            <a:latin typeface="Cambria Math" panose="02040503050406030204" pitchFamily="18" charset="0"/>
                          </a:rPr>
                        </m:ctrlPr>
                      </m:dPr>
                      <m:e>
                        <m:r>
                          <a:rPr lang="en-CA" sz="1600" b="0" i="1" smtClean="0">
                            <a:solidFill>
                              <a:schemeClr val="accent3"/>
                            </a:solidFill>
                            <a:latin typeface="Cambria Math" panose="02040503050406030204" pitchFamily="18" charset="0"/>
                          </a:rPr>
                          <m:t>𝐴</m:t>
                        </m:r>
                      </m:e>
                    </m:d>
                    <m:r>
                      <a:rPr lang="en-CA" sz="1600" b="0" i="1" smtClean="0">
                        <a:solidFill>
                          <a:schemeClr val="accent3"/>
                        </a:solidFill>
                        <a:latin typeface="Cambria Math" panose="02040503050406030204" pitchFamily="18" charset="0"/>
                      </a:rPr>
                      <m:t>𝑃</m:t>
                    </m:r>
                    <m:r>
                      <a:rPr lang="en-CA" sz="1600" b="0" i="1" smtClean="0">
                        <a:solidFill>
                          <a:schemeClr val="accent3"/>
                        </a:solidFill>
                        <a:latin typeface="Cambria Math" panose="02040503050406030204" pitchFamily="18" charset="0"/>
                      </a:rPr>
                      <m:t>(</m:t>
                    </m:r>
                    <m:r>
                      <a:rPr lang="en-CA" sz="1600" b="0" i="1" smtClean="0">
                        <a:solidFill>
                          <a:schemeClr val="accent3"/>
                        </a:solidFill>
                        <a:latin typeface="Cambria Math" panose="02040503050406030204" pitchFamily="18" charset="0"/>
                      </a:rPr>
                      <m:t>𝐵</m:t>
                    </m:r>
                    <m:r>
                      <a:rPr lang="en-CA" sz="1600" b="0" i="1" smtClean="0">
                        <a:solidFill>
                          <a:schemeClr val="accent3"/>
                        </a:solidFill>
                        <a:latin typeface="Cambria Math" panose="02040503050406030204" pitchFamily="18" charset="0"/>
                      </a:rPr>
                      <m:t>)</m:t>
                    </m:r>
                  </m:oMath>
                </a14:m>
                <a:endParaRPr lang="en-CA" sz="1600" dirty="0">
                  <a:solidFill>
                    <a:schemeClr val="accent3"/>
                  </a:solidFill>
                  <a:latin typeface="Fredoka" panose="020B0604020202020204" charset="-79"/>
                  <a:cs typeface="Fredoka" panose="020B0604020202020204" charset="-79"/>
                </a:endParaRPr>
              </a:p>
            </p:txBody>
          </p:sp>
        </mc:Choice>
        <mc:Fallback xmlns="">
          <p:sp>
            <p:nvSpPr>
              <p:cNvPr id="18" name="TextBox 17">
                <a:extLst>
                  <a:ext uri="{FF2B5EF4-FFF2-40B4-BE49-F238E27FC236}">
                    <a16:creationId xmlns:a16="http://schemas.microsoft.com/office/drawing/2014/main" id="{5A18B7EA-5526-3C30-7EF6-A4B33A504554}"/>
                  </a:ext>
                </a:extLst>
              </p:cNvPr>
              <p:cNvSpPr txBox="1">
                <a:spLocks noRot="1" noChangeAspect="1" noMove="1" noResize="1" noEditPoints="1" noAdjustHandles="1" noChangeArrowheads="1" noChangeShapeType="1" noTextEdit="1"/>
              </p:cNvSpPr>
              <p:nvPr/>
            </p:nvSpPr>
            <p:spPr>
              <a:xfrm>
                <a:off x="4669511" y="2658076"/>
                <a:ext cx="3127273" cy="584775"/>
              </a:xfrm>
              <a:prstGeom prst="rect">
                <a:avLst/>
              </a:prstGeom>
              <a:blipFill>
                <a:blip r:embed="rId3"/>
                <a:stretch>
                  <a:fillRect t="-2041" r="-777" b="-5102"/>
                </a:stretch>
              </a:blipFill>
              <a:ln>
                <a:solidFill>
                  <a:schemeClr val="accent3"/>
                </a:solidFill>
              </a:ln>
            </p:spPr>
            <p:txBody>
              <a:bodyPr/>
              <a:lstStyle/>
              <a:p>
                <a:r>
                  <a:rPr lang="en-CA">
                    <a:noFill/>
                  </a:rPr>
                  <a:t> </a:t>
                </a:r>
              </a:p>
            </p:txBody>
          </p:sp>
        </mc:Fallback>
      </mc:AlternateContent>
      <p:cxnSp>
        <p:nvCxnSpPr>
          <p:cNvPr id="20" name="Connector: Elbow 19">
            <a:extLst>
              <a:ext uri="{FF2B5EF4-FFF2-40B4-BE49-F238E27FC236}">
                <a16:creationId xmlns:a16="http://schemas.microsoft.com/office/drawing/2014/main" id="{5486E220-B62B-58E3-BF70-ADB7EBB73576}"/>
              </a:ext>
            </a:extLst>
          </p:cNvPr>
          <p:cNvCxnSpPr>
            <a:cxnSpLocks/>
          </p:cNvCxnSpPr>
          <p:nvPr/>
        </p:nvCxnSpPr>
        <p:spPr>
          <a:xfrm rot="10800000" flipV="1">
            <a:off x="4882897" y="3401562"/>
            <a:ext cx="1350253" cy="426725"/>
          </a:xfrm>
          <a:prstGeom prst="bentConnector3">
            <a:avLst>
              <a:gd name="adj1" fmla="val -565"/>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0913FEB3-4D38-1651-3785-0BD8ABA2CAB8}"/>
                  </a:ext>
                </a:extLst>
              </p:cNvPr>
              <p:cNvSpPr txBox="1"/>
              <p:nvPr/>
            </p:nvSpPr>
            <p:spPr>
              <a:xfrm>
                <a:off x="720000" y="3614925"/>
                <a:ext cx="4782312" cy="646331"/>
              </a:xfrm>
              <a:prstGeom prst="rect">
                <a:avLst/>
              </a:prstGeom>
              <a:noFill/>
            </p:spPr>
            <p:txBody>
              <a:bodyPr wrap="square">
                <a:spAutoFit/>
              </a:bodyPr>
              <a:lstStyle/>
              <a:p>
                <a:pPr marL="139700" indent="0" algn="l"/>
                <a14:m>
                  <m:oMath xmlns:m="http://schemas.openxmlformats.org/officeDocument/2006/math">
                    <m:r>
                      <a:rPr lang="en-CA" sz="1800" i="1" smtClean="0">
                        <a:solidFill>
                          <a:schemeClr val="accent3"/>
                        </a:solidFill>
                        <a:latin typeface="Cambria Math" panose="02040503050406030204" pitchFamily="18" charset="0"/>
                      </a:rPr>
                      <m:t>𝑃</m:t>
                    </m:r>
                    <m:d>
                      <m:dPr>
                        <m:ctrlPr>
                          <a:rPr lang="en-CA" sz="1800" i="1">
                            <a:solidFill>
                              <a:schemeClr val="accent3"/>
                            </a:solidFill>
                            <a:latin typeface="Cambria Math" panose="02040503050406030204" pitchFamily="18" charset="0"/>
                          </a:rPr>
                        </m:ctrlPr>
                      </m:dPr>
                      <m:e>
                        <m:r>
                          <a:rPr lang="en-CA" sz="1800" i="1">
                            <a:solidFill>
                              <a:schemeClr val="accent3"/>
                            </a:solidFill>
                            <a:latin typeface="Cambria Math" panose="02040503050406030204" pitchFamily="18" charset="0"/>
                          </a:rPr>
                          <m:t>𝐴</m:t>
                        </m:r>
                        <m:r>
                          <a:rPr lang="en-CA" sz="1800" i="1">
                            <a:solidFill>
                              <a:schemeClr val="accent3"/>
                            </a:solidFill>
                            <a:latin typeface="Cambria Math" panose="02040503050406030204" pitchFamily="18" charset="0"/>
                          </a:rPr>
                          <m:t>∪</m:t>
                        </m:r>
                        <m:r>
                          <a:rPr lang="en-CA" sz="1800" i="1">
                            <a:solidFill>
                              <a:schemeClr val="accent3"/>
                            </a:solidFill>
                            <a:latin typeface="Cambria Math" panose="02040503050406030204" pitchFamily="18" charset="0"/>
                          </a:rPr>
                          <m:t>𝐵</m:t>
                        </m:r>
                      </m:e>
                    </m:d>
                    <m:r>
                      <a:rPr lang="en-CA" sz="1800" i="1">
                        <a:solidFill>
                          <a:schemeClr val="accent3"/>
                        </a:solidFill>
                        <a:latin typeface="Cambria Math" panose="02040503050406030204" pitchFamily="18" charset="0"/>
                      </a:rPr>
                      <m:t>=</m:t>
                    </m:r>
                    <m:r>
                      <a:rPr lang="en-CA" sz="1800" i="1">
                        <a:solidFill>
                          <a:schemeClr val="accent3"/>
                        </a:solidFill>
                        <a:latin typeface="Cambria Math" panose="02040503050406030204" pitchFamily="18" charset="0"/>
                      </a:rPr>
                      <m:t>𝑃</m:t>
                    </m:r>
                    <m:d>
                      <m:dPr>
                        <m:ctrlPr>
                          <a:rPr lang="en-CA" sz="1800" i="1">
                            <a:solidFill>
                              <a:schemeClr val="accent3"/>
                            </a:solidFill>
                            <a:latin typeface="Cambria Math" panose="02040503050406030204" pitchFamily="18" charset="0"/>
                          </a:rPr>
                        </m:ctrlPr>
                      </m:dPr>
                      <m:e>
                        <m:r>
                          <a:rPr lang="en-CA" sz="1800" i="1">
                            <a:solidFill>
                              <a:schemeClr val="accent3"/>
                            </a:solidFill>
                            <a:latin typeface="Cambria Math" panose="02040503050406030204" pitchFamily="18" charset="0"/>
                          </a:rPr>
                          <m:t>𝐴</m:t>
                        </m:r>
                      </m:e>
                    </m:d>
                    <m:r>
                      <a:rPr lang="en-CA" sz="1800" i="1">
                        <a:solidFill>
                          <a:schemeClr val="accent3"/>
                        </a:solidFill>
                        <a:latin typeface="Cambria Math" panose="02040503050406030204" pitchFamily="18" charset="0"/>
                      </a:rPr>
                      <m:t>+</m:t>
                    </m:r>
                    <m:r>
                      <a:rPr lang="en-CA" sz="1800" i="1">
                        <a:solidFill>
                          <a:schemeClr val="accent3"/>
                        </a:solidFill>
                        <a:latin typeface="Cambria Math" panose="02040503050406030204" pitchFamily="18" charset="0"/>
                      </a:rPr>
                      <m:t>𝑃</m:t>
                    </m:r>
                    <m:d>
                      <m:dPr>
                        <m:ctrlPr>
                          <a:rPr lang="en-CA" sz="1800" i="1">
                            <a:solidFill>
                              <a:schemeClr val="accent3"/>
                            </a:solidFill>
                            <a:latin typeface="Cambria Math" panose="02040503050406030204" pitchFamily="18" charset="0"/>
                          </a:rPr>
                        </m:ctrlPr>
                      </m:dPr>
                      <m:e>
                        <m:r>
                          <a:rPr lang="en-CA" sz="1800" i="1">
                            <a:solidFill>
                              <a:schemeClr val="accent3"/>
                            </a:solidFill>
                            <a:latin typeface="Cambria Math" panose="02040503050406030204" pitchFamily="18" charset="0"/>
                          </a:rPr>
                          <m:t>𝐵</m:t>
                        </m:r>
                      </m:e>
                    </m:d>
                    <m:r>
                      <a:rPr lang="en-CA" sz="1800" i="1">
                        <a:solidFill>
                          <a:schemeClr val="accent3"/>
                        </a:solidFill>
                        <a:latin typeface="Cambria Math" panose="02040503050406030204" pitchFamily="18" charset="0"/>
                      </a:rPr>
                      <m:t>−</m:t>
                    </m:r>
                    <m:r>
                      <a:rPr lang="en-CA" sz="1800" b="0" i="1" smtClean="0">
                        <a:solidFill>
                          <a:schemeClr val="accent3"/>
                        </a:solidFill>
                        <a:latin typeface="Cambria Math" panose="02040503050406030204" pitchFamily="18" charset="0"/>
                      </a:rPr>
                      <m:t>𝑃</m:t>
                    </m:r>
                    <m:d>
                      <m:dPr>
                        <m:ctrlPr>
                          <a:rPr lang="en-CA" sz="1800" b="0" i="1" smtClean="0">
                            <a:solidFill>
                              <a:schemeClr val="accent3"/>
                            </a:solidFill>
                            <a:latin typeface="Cambria Math" panose="02040503050406030204" pitchFamily="18" charset="0"/>
                          </a:rPr>
                        </m:ctrlPr>
                      </m:dPr>
                      <m:e>
                        <m:r>
                          <a:rPr lang="en-CA" sz="1800" b="0" i="1" smtClean="0">
                            <a:solidFill>
                              <a:schemeClr val="accent3"/>
                            </a:solidFill>
                            <a:latin typeface="Cambria Math" panose="02040503050406030204" pitchFamily="18" charset="0"/>
                          </a:rPr>
                          <m:t>𝐴</m:t>
                        </m:r>
                      </m:e>
                    </m:d>
                    <m:r>
                      <a:rPr lang="en-CA" sz="1800" b="0" i="1" smtClean="0">
                        <a:solidFill>
                          <a:schemeClr val="accent3"/>
                        </a:solidFill>
                        <a:latin typeface="Cambria Math" panose="02040503050406030204" pitchFamily="18" charset="0"/>
                      </a:rPr>
                      <m:t>𝑃</m:t>
                    </m:r>
                    <m:r>
                      <a:rPr lang="en-CA" sz="1800" b="0" i="1" smtClean="0">
                        <a:solidFill>
                          <a:schemeClr val="accent3"/>
                        </a:solidFill>
                        <a:latin typeface="Cambria Math" panose="02040503050406030204" pitchFamily="18" charset="0"/>
                      </a:rPr>
                      <m:t>(</m:t>
                    </m:r>
                    <m:r>
                      <a:rPr lang="en-CA" sz="1800" b="0" i="1" smtClean="0">
                        <a:solidFill>
                          <a:schemeClr val="accent3"/>
                        </a:solidFill>
                        <a:latin typeface="Cambria Math" panose="02040503050406030204" pitchFamily="18" charset="0"/>
                      </a:rPr>
                      <m:t>𝐵</m:t>
                    </m:r>
                    <m:r>
                      <a:rPr lang="en-CA" sz="1800" b="0" i="1" smtClean="0">
                        <a:solidFill>
                          <a:schemeClr val="accent3"/>
                        </a:solidFill>
                        <a:latin typeface="Cambria Math" panose="02040503050406030204" pitchFamily="18" charset="0"/>
                      </a:rPr>
                      <m:t>)</m:t>
                    </m:r>
                  </m:oMath>
                </a14:m>
                <a:r>
                  <a:rPr lang="en-US" sz="1800" dirty="0">
                    <a:solidFill>
                      <a:schemeClr val="accent3"/>
                    </a:solidFill>
                  </a:rPr>
                  <a:t> </a:t>
                </a:r>
              </a:p>
              <a:p>
                <a:pPr marL="139700" indent="0" algn="l"/>
                <a14:m>
                  <m:oMath xmlns:m="http://schemas.openxmlformats.org/officeDocument/2006/math">
                    <m:r>
                      <a:rPr lang="en-CA" sz="1800" i="1">
                        <a:solidFill>
                          <a:schemeClr val="accent3"/>
                        </a:solidFill>
                        <a:latin typeface="Cambria Math" panose="02040503050406030204" pitchFamily="18" charset="0"/>
                      </a:rPr>
                      <m:t>𝑃</m:t>
                    </m:r>
                    <m:d>
                      <m:dPr>
                        <m:ctrlPr>
                          <a:rPr lang="en-CA" sz="1800" i="1">
                            <a:solidFill>
                              <a:schemeClr val="accent3"/>
                            </a:solidFill>
                            <a:latin typeface="Cambria Math" panose="02040503050406030204" pitchFamily="18" charset="0"/>
                          </a:rPr>
                        </m:ctrlPr>
                      </m:dPr>
                      <m:e>
                        <m:r>
                          <a:rPr lang="en-CA" sz="1800" i="1">
                            <a:solidFill>
                              <a:schemeClr val="accent3"/>
                            </a:solidFill>
                            <a:latin typeface="Cambria Math" panose="02040503050406030204" pitchFamily="18" charset="0"/>
                          </a:rPr>
                          <m:t>𝐴</m:t>
                        </m:r>
                        <m:r>
                          <a:rPr lang="en-CA" sz="1800" i="1">
                            <a:solidFill>
                              <a:schemeClr val="accent3"/>
                            </a:solidFill>
                            <a:latin typeface="Cambria Math" panose="02040503050406030204" pitchFamily="18" charset="0"/>
                          </a:rPr>
                          <m:t>∪</m:t>
                        </m:r>
                        <m:r>
                          <a:rPr lang="en-CA" sz="1800" i="1">
                            <a:solidFill>
                              <a:schemeClr val="accent3"/>
                            </a:solidFill>
                            <a:latin typeface="Cambria Math" panose="02040503050406030204" pitchFamily="18" charset="0"/>
                          </a:rPr>
                          <m:t>𝐵</m:t>
                        </m:r>
                      </m:e>
                    </m:d>
                    <m:r>
                      <a:rPr lang="en-CA" sz="1800" i="1">
                        <a:solidFill>
                          <a:schemeClr val="accent3"/>
                        </a:solidFill>
                        <a:latin typeface="Cambria Math" panose="02040503050406030204" pitchFamily="18" charset="0"/>
                      </a:rPr>
                      <m:t>=</m:t>
                    </m:r>
                    <m:r>
                      <a:rPr lang="en-CA" sz="1800" b="0" i="1" smtClean="0">
                        <a:solidFill>
                          <a:schemeClr val="accent3"/>
                        </a:solidFill>
                        <a:latin typeface="Cambria Math" panose="02040503050406030204" pitchFamily="18" charset="0"/>
                      </a:rPr>
                      <m:t>0.3</m:t>
                    </m:r>
                    <m:r>
                      <a:rPr lang="en-CA" sz="1800" i="1">
                        <a:solidFill>
                          <a:schemeClr val="accent3"/>
                        </a:solidFill>
                        <a:latin typeface="Cambria Math" panose="02040503050406030204" pitchFamily="18" charset="0"/>
                      </a:rPr>
                      <m:t>+</m:t>
                    </m:r>
                    <m:r>
                      <a:rPr lang="en-CA" sz="1800" b="0" i="1" smtClean="0">
                        <a:solidFill>
                          <a:schemeClr val="accent3"/>
                        </a:solidFill>
                        <a:latin typeface="Cambria Math" panose="02040503050406030204" pitchFamily="18" charset="0"/>
                      </a:rPr>
                      <m:t>0.2</m:t>
                    </m:r>
                    <m:r>
                      <a:rPr lang="en-CA" sz="1800" i="1">
                        <a:solidFill>
                          <a:schemeClr val="accent3"/>
                        </a:solidFill>
                        <a:latin typeface="Cambria Math" panose="02040503050406030204" pitchFamily="18" charset="0"/>
                      </a:rPr>
                      <m:t>−</m:t>
                    </m:r>
                    <m:d>
                      <m:dPr>
                        <m:ctrlPr>
                          <a:rPr lang="en-CA" sz="1800" b="0" i="1" smtClean="0">
                            <a:solidFill>
                              <a:schemeClr val="accent3"/>
                            </a:solidFill>
                            <a:latin typeface="Cambria Math" panose="02040503050406030204" pitchFamily="18" charset="0"/>
                          </a:rPr>
                        </m:ctrlPr>
                      </m:dPr>
                      <m:e>
                        <m:r>
                          <a:rPr lang="en-CA" sz="1800" b="0" i="1" smtClean="0">
                            <a:solidFill>
                              <a:schemeClr val="accent3"/>
                            </a:solidFill>
                            <a:latin typeface="Cambria Math" panose="02040503050406030204" pitchFamily="18" charset="0"/>
                          </a:rPr>
                          <m:t>0.3</m:t>
                        </m:r>
                      </m:e>
                    </m:d>
                    <m:d>
                      <m:dPr>
                        <m:ctrlPr>
                          <a:rPr lang="en-CA" sz="1800" b="0" i="1" smtClean="0">
                            <a:solidFill>
                              <a:schemeClr val="accent3"/>
                            </a:solidFill>
                            <a:latin typeface="Cambria Math" panose="02040503050406030204" pitchFamily="18" charset="0"/>
                          </a:rPr>
                        </m:ctrlPr>
                      </m:dPr>
                      <m:e>
                        <m:r>
                          <a:rPr lang="en-CA" sz="1800" b="0" i="1" smtClean="0">
                            <a:solidFill>
                              <a:schemeClr val="accent3"/>
                            </a:solidFill>
                            <a:latin typeface="Cambria Math" panose="02040503050406030204" pitchFamily="18" charset="0"/>
                          </a:rPr>
                          <m:t>0.2</m:t>
                        </m:r>
                      </m:e>
                    </m:d>
                    <m:r>
                      <a:rPr lang="en-CA" sz="1800" b="0" i="1" smtClean="0">
                        <a:solidFill>
                          <a:schemeClr val="accent3"/>
                        </a:solidFill>
                        <a:latin typeface="Cambria Math" panose="02040503050406030204" pitchFamily="18" charset="0"/>
                      </a:rPr>
                      <m:t>=0.44</m:t>
                    </m:r>
                  </m:oMath>
                </a14:m>
                <a:r>
                  <a:rPr lang="en-US" sz="1800" dirty="0">
                    <a:solidFill>
                      <a:schemeClr val="accent3"/>
                    </a:solidFill>
                  </a:rPr>
                  <a:t> </a:t>
                </a:r>
              </a:p>
            </p:txBody>
          </p:sp>
        </mc:Choice>
        <mc:Fallback xmlns="">
          <p:sp>
            <p:nvSpPr>
              <p:cNvPr id="29" name="TextBox 28">
                <a:extLst>
                  <a:ext uri="{FF2B5EF4-FFF2-40B4-BE49-F238E27FC236}">
                    <a16:creationId xmlns:a16="http://schemas.microsoft.com/office/drawing/2014/main" id="{0913FEB3-4D38-1651-3785-0BD8ABA2CAB8}"/>
                  </a:ext>
                </a:extLst>
              </p:cNvPr>
              <p:cNvSpPr txBox="1">
                <a:spLocks noRot="1" noChangeAspect="1" noMove="1" noResize="1" noEditPoints="1" noAdjustHandles="1" noChangeArrowheads="1" noChangeShapeType="1" noTextEdit="1"/>
              </p:cNvSpPr>
              <p:nvPr/>
            </p:nvSpPr>
            <p:spPr>
              <a:xfrm>
                <a:off x="720000" y="3614925"/>
                <a:ext cx="4782312" cy="646331"/>
              </a:xfrm>
              <a:prstGeom prst="rect">
                <a:avLst/>
              </a:prstGeom>
              <a:blipFill>
                <a:blip r:embed="rId4"/>
                <a:stretch>
                  <a:fillRect/>
                </a:stretch>
              </a:blipFill>
            </p:spPr>
            <p:txBody>
              <a:bodyPr/>
              <a:lstStyle/>
              <a:p>
                <a:r>
                  <a:rPr lang="en-CA">
                    <a:noFill/>
                  </a:rPr>
                  <a:t> </a:t>
                </a:r>
              </a:p>
            </p:txBody>
          </p:sp>
        </mc:Fallback>
      </mc:AlternateContent>
      <p:grpSp>
        <p:nvGrpSpPr>
          <p:cNvPr id="4" name="Group 3">
            <a:extLst>
              <a:ext uri="{FF2B5EF4-FFF2-40B4-BE49-F238E27FC236}">
                <a16:creationId xmlns:a16="http://schemas.microsoft.com/office/drawing/2014/main" id="{893397AD-71F2-F3A4-F5FC-BB0F524CF215}"/>
              </a:ext>
            </a:extLst>
          </p:cNvPr>
          <p:cNvGrpSpPr/>
          <p:nvPr/>
        </p:nvGrpSpPr>
        <p:grpSpPr>
          <a:xfrm>
            <a:off x="8394461" y="659465"/>
            <a:ext cx="215065" cy="191069"/>
            <a:chOff x="8401880" y="657705"/>
            <a:chExt cx="215065" cy="191069"/>
          </a:xfrm>
          <a:solidFill>
            <a:schemeClr val="accent3"/>
          </a:solidFill>
        </p:grpSpPr>
        <p:sp>
          <p:nvSpPr>
            <p:cNvPr id="6" name="Isosceles Triangle 5">
              <a:hlinkClick r:id="rId5" action="ppaction://hlinksldjump"/>
              <a:extLst>
                <a:ext uri="{FF2B5EF4-FFF2-40B4-BE49-F238E27FC236}">
                  <a16:creationId xmlns:a16="http://schemas.microsoft.com/office/drawing/2014/main" id="{2F4C32D4-F60D-1F0A-374F-CAC3F9619294}"/>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Isosceles Triangle 6">
              <a:hlinkClick r:id="rId5" action="ppaction://hlinksldjump"/>
              <a:extLst>
                <a:ext uri="{FF2B5EF4-FFF2-40B4-BE49-F238E27FC236}">
                  <a16:creationId xmlns:a16="http://schemas.microsoft.com/office/drawing/2014/main" id="{E2D8A9BF-A71F-A71B-437E-1A023EB685FE}"/>
                </a:ext>
              </a:extLst>
            </p:cNvPr>
            <p:cNvSpPr/>
            <p:nvPr/>
          </p:nvSpPr>
          <p:spPr>
            <a:xfrm rot="5400000">
              <a:off x="8473639"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282685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C7E312-C193-1A16-388C-0A3BF2B72CE7}"/>
              </a:ext>
            </a:extLst>
          </p:cNvPr>
          <p:cNvSpPr txBox="1">
            <a:spLocks/>
          </p:cNvSpPr>
          <p:nvPr/>
        </p:nvSpPr>
        <p:spPr>
          <a:xfrm>
            <a:off x="720000" y="1134098"/>
            <a:ext cx="7704000" cy="35574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1pPr>
            <a:lvl2pPr marL="914400" marR="0" lvl="1"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2pPr>
            <a:lvl3pPr marL="1371600" marR="0" lvl="2"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3pPr>
            <a:lvl4pPr marL="1828800" marR="0" lvl="3"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4pPr>
            <a:lvl5pPr marL="2286000" marR="0" lvl="4"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5pPr>
            <a:lvl6pPr marL="2743200" marR="0" lvl="5"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6pPr>
            <a:lvl7pPr marL="3200400" marR="0" lvl="6"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7pPr>
            <a:lvl8pPr marL="3657600" marR="0" lvl="7"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8pPr>
            <a:lvl9pPr marL="4114800" marR="0" lvl="8"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9pPr>
          </a:lstStyle>
          <a:p>
            <a:pPr marL="139700" indent="0" algn="l"/>
            <a:r>
              <a:rPr lang="en-US" sz="1800" dirty="0"/>
              <a:t>A six-sided die is weighted to give the following probabilities on a single throw: </a:t>
            </a:r>
          </a:p>
          <a:p>
            <a:pPr marL="139700" indent="0" algn="l"/>
            <a:endParaRPr lang="en-US" sz="1800" dirty="0"/>
          </a:p>
          <a:p>
            <a:pPr marL="139700" indent="0" algn="l"/>
            <a:endParaRPr lang="en-US" sz="1800" dirty="0"/>
          </a:p>
          <a:p>
            <a:pPr marL="139700" indent="0" algn="l"/>
            <a:endParaRPr lang="en-US" sz="1800" dirty="0"/>
          </a:p>
          <a:p>
            <a:pPr marL="139700" indent="0" algn="l"/>
            <a:endParaRPr lang="en-US" sz="1800" dirty="0"/>
          </a:p>
          <a:p>
            <a:pPr marL="139700" indent="0" algn="l"/>
            <a:r>
              <a:rPr lang="en-US" sz="1800" dirty="0"/>
              <a:t>Suppose that this die is thrown five times. If events determined by different throws of the die are independent, find the probability that:</a:t>
            </a:r>
          </a:p>
          <a:p>
            <a:pPr marL="482600" indent="-342900" algn="l">
              <a:buFont typeface="+mj-lt"/>
              <a:buAutoNum type="alphaUcPeriod"/>
            </a:pPr>
            <a:r>
              <a:rPr lang="en-US" sz="1800" dirty="0"/>
              <a:t>The number 1 does not occur</a:t>
            </a:r>
          </a:p>
          <a:p>
            <a:pPr marL="482600" indent="-342900" algn="l">
              <a:buFont typeface="+mj-lt"/>
              <a:buAutoNum type="alphaUcPeriod"/>
            </a:pPr>
            <a:r>
              <a:rPr lang="en-US" sz="1800" dirty="0"/>
              <a:t>The number 2 does not occur</a:t>
            </a:r>
          </a:p>
          <a:p>
            <a:pPr marL="482600" indent="-342900" algn="l">
              <a:buFont typeface="+mj-lt"/>
              <a:buAutoNum type="alphaUcPeriod"/>
            </a:pPr>
            <a:r>
              <a:rPr lang="en-US" sz="1800" dirty="0"/>
              <a:t>Neither number 1 nor the number 2 occurs</a:t>
            </a:r>
          </a:p>
          <a:p>
            <a:pPr marL="482600" indent="-342900" algn="l">
              <a:buFont typeface="+mj-lt"/>
              <a:buAutoNum type="alphaUcPeriod"/>
            </a:pPr>
            <a:r>
              <a:rPr lang="en-US" sz="1800" dirty="0"/>
              <a:t>The numbers 1 and 2 both occur</a:t>
            </a:r>
          </a:p>
        </p:txBody>
      </p:sp>
      <p:sp>
        <p:nvSpPr>
          <p:cNvPr id="2" name="Title 1">
            <a:extLst>
              <a:ext uri="{FF2B5EF4-FFF2-40B4-BE49-F238E27FC236}">
                <a16:creationId xmlns:a16="http://schemas.microsoft.com/office/drawing/2014/main" id="{D0354D9C-0CD5-A0B9-574D-9EC7D3662FAC}"/>
              </a:ext>
            </a:extLst>
          </p:cNvPr>
          <p:cNvSpPr>
            <a:spLocks noGrp="1"/>
          </p:cNvSpPr>
          <p:nvPr>
            <p:ph type="title"/>
          </p:nvPr>
        </p:nvSpPr>
        <p:spPr>
          <a:solidFill>
            <a:schemeClr val="accent2"/>
          </a:solidFill>
        </p:spPr>
        <p:txBody>
          <a:bodyPr/>
          <a:lstStyle/>
          <a:p>
            <a:r>
              <a:rPr lang="en-CA" dirty="0"/>
              <a:t>Example - Dependent and independent events</a:t>
            </a:r>
          </a:p>
        </p:txBody>
      </p:sp>
      <p:graphicFrame>
        <p:nvGraphicFramePr>
          <p:cNvPr id="4" name="Google Shape;5443;p79">
            <a:extLst>
              <a:ext uri="{FF2B5EF4-FFF2-40B4-BE49-F238E27FC236}">
                <a16:creationId xmlns:a16="http://schemas.microsoft.com/office/drawing/2014/main" id="{CD4B6E0A-A79E-A97C-0D2F-8E377239D0B4}"/>
              </a:ext>
            </a:extLst>
          </p:cNvPr>
          <p:cNvGraphicFramePr/>
          <p:nvPr>
            <p:extLst>
              <p:ext uri="{D42A27DB-BD31-4B8C-83A1-F6EECF244321}">
                <p14:modId xmlns:p14="http://schemas.microsoft.com/office/powerpoint/2010/main" val="1178699440"/>
              </p:ext>
            </p:extLst>
          </p:nvPr>
        </p:nvGraphicFramePr>
        <p:xfrm>
          <a:off x="889634" y="1905594"/>
          <a:ext cx="7364631" cy="853380"/>
        </p:xfrm>
        <a:graphic>
          <a:graphicData uri="http://schemas.openxmlformats.org/drawingml/2006/table">
            <a:tbl>
              <a:tblPr>
                <a:noFill/>
                <a:tableStyleId>{2377DC26-3884-4851-910E-87C0D15A1A19}</a:tableStyleId>
              </a:tblPr>
              <a:tblGrid>
                <a:gridCol w="1315827">
                  <a:extLst>
                    <a:ext uri="{9D8B030D-6E8A-4147-A177-3AD203B41FA5}">
                      <a16:colId xmlns:a16="http://schemas.microsoft.com/office/drawing/2014/main" val="20001"/>
                    </a:ext>
                  </a:extLst>
                </a:gridCol>
                <a:gridCol w="1008134">
                  <a:extLst>
                    <a:ext uri="{9D8B030D-6E8A-4147-A177-3AD203B41FA5}">
                      <a16:colId xmlns:a16="http://schemas.microsoft.com/office/drawing/2014/main" val="20002"/>
                    </a:ext>
                  </a:extLst>
                </a:gridCol>
                <a:gridCol w="1008134">
                  <a:extLst>
                    <a:ext uri="{9D8B030D-6E8A-4147-A177-3AD203B41FA5}">
                      <a16:colId xmlns:a16="http://schemas.microsoft.com/office/drawing/2014/main" val="20003"/>
                    </a:ext>
                  </a:extLst>
                </a:gridCol>
                <a:gridCol w="1008134">
                  <a:extLst>
                    <a:ext uri="{9D8B030D-6E8A-4147-A177-3AD203B41FA5}">
                      <a16:colId xmlns:a16="http://schemas.microsoft.com/office/drawing/2014/main" val="20004"/>
                    </a:ext>
                  </a:extLst>
                </a:gridCol>
                <a:gridCol w="1008134">
                  <a:extLst>
                    <a:ext uri="{9D8B030D-6E8A-4147-A177-3AD203B41FA5}">
                      <a16:colId xmlns:a16="http://schemas.microsoft.com/office/drawing/2014/main" val="20005"/>
                    </a:ext>
                  </a:extLst>
                </a:gridCol>
                <a:gridCol w="1008134">
                  <a:extLst>
                    <a:ext uri="{9D8B030D-6E8A-4147-A177-3AD203B41FA5}">
                      <a16:colId xmlns:a16="http://schemas.microsoft.com/office/drawing/2014/main" val="3937194404"/>
                    </a:ext>
                  </a:extLst>
                </a:gridCol>
                <a:gridCol w="1008134">
                  <a:extLst>
                    <a:ext uri="{9D8B030D-6E8A-4147-A177-3AD203B41FA5}">
                      <a16:colId xmlns:a16="http://schemas.microsoft.com/office/drawing/2014/main" val="1794398200"/>
                    </a:ext>
                  </a:extLst>
                </a:gridCol>
              </a:tblGrid>
              <a:tr h="324788">
                <a:tc>
                  <a:txBody>
                    <a:bodyPr/>
                    <a:lstStyle/>
                    <a:p>
                      <a:pPr marL="0" lvl="0" indent="0" algn="ctr" rtl="0">
                        <a:spcBef>
                          <a:spcPts val="0"/>
                        </a:spcBef>
                        <a:spcAft>
                          <a:spcPts val="0"/>
                        </a:spcAft>
                        <a:buNone/>
                      </a:pPr>
                      <a:r>
                        <a:rPr lang="en-CA" sz="1600" b="1" dirty="0">
                          <a:solidFill>
                            <a:schemeClr val="dk1"/>
                          </a:solidFill>
                          <a:latin typeface="Fredoka" panose="020B0604020202020204" charset="-79"/>
                          <a:ea typeface="Inter"/>
                          <a:cs typeface="Fredoka" panose="020B0604020202020204" charset="-79"/>
                          <a:sym typeface="Inter"/>
                        </a:rPr>
                        <a:t>Number</a:t>
                      </a:r>
                      <a:endParaRPr sz="1600" b="1" dirty="0">
                        <a:solidFill>
                          <a:schemeClr val="dk1"/>
                        </a:solidFill>
                        <a:latin typeface="Fredoka" panose="020B0604020202020204" charset="-79"/>
                        <a:ea typeface="Inter"/>
                        <a:cs typeface="Fredoka" panose="020B0604020202020204" charset="-79"/>
                        <a:sym typeface="Inter"/>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chemeClr val="accent1">
                        <a:lumMod val="75000"/>
                      </a:schemeClr>
                    </a:solidFill>
                  </a:tcPr>
                </a:tc>
                <a:tc>
                  <a:txBody>
                    <a:bodyPr/>
                    <a:lstStyle/>
                    <a:p>
                      <a:pPr marL="0" lvl="0" indent="0" algn="ctr" rtl="0">
                        <a:spcBef>
                          <a:spcPts val="0"/>
                        </a:spcBef>
                        <a:spcAft>
                          <a:spcPts val="0"/>
                        </a:spcAft>
                        <a:buNone/>
                      </a:pPr>
                      <a:r>
                        <a:rPr lang="en-CA" sz="1600" b="1" dirty="0">
                          <a:solidFill>
                            <a:schemeClr val="dk1"/>
                          </a:solidFill>
                          <a:latin typeface="Fredoka" panose="020B0604020202020204" charset="-79"/>
                          <a:ea typeface="Inter"/>
                          <a:cs typeface="Fredoka" panose="020B0604020202020204" charset="-79"/>
                          <a:sym typeface="Inter"/>
                        </a:rPr>
                        <a:t>1</a:t>
                      </a:r>
                      <a:endParaRPr sz="1600" b="1" dirty="0">
                        <a:solidFill>
                          <a:schemeClr val="dk1"/>
                        </a:solidFill>
                        <a:latin typeface="Fredoka" panose="020B0604020202020204" charset="-79"/>
                        <a:ea typeface="Inter"/>
                        <a:cs typeface="Fredoka" panose="020B0604020202020204" charset="-79"/>
                        <a:sym typeface="Inter"/>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lumMod val="75000"/>
                      </a:schemeClr>
                    </a:solidFill>
                  </a:tcPr>
                </a:tc>
                <a:tc>
                  <a:txBody>
                    <a:bodyPr/>
                    <a:lstStyle/>
                    <a:p>
                      <a:pPr marL="0" lvl="0" indent="0" algn="ctr" rtl="0">
                        <a:spcBef>
                          <a:spcPts val="0"/>
                        </a:spcBef>
                        <a:spcAft>
                          <a:spcPts val="0"/>
                        </a:spcAft>
                        <a:buNone/>
                      </a:pPr>
                      <a:r>
                        <a:rPr lang="en-CA" sz="1600" b="1" dirty="0">
                          <a:solidFill>
                            <a:schemeClr val="dk1"/>
                          </a:solidFill>
                          <a:latin typeface="Fredoka" panose="020B0604020202020204" charset="-79"/>
                          <a:ea typeface="Inter"/>
                          <a:cs typeface="Fredoka" panose="020B0604020202020204" charset="-79"/>
                          <a:sym typeface="Inter"/>
                        </a:rPr>
                        <a:t>2</a:t>
                      </a:r>
                      <a:endParaRPr sz="1600" b="1" dirty="0">
                        <a:solidFill>
                          <a:schemeClr val="dk1"/>
                        </a:solidFill>
                        <a:latin typeface="Fredoka" panose="020B0604020202020204" charset="-79"/>
                        <a:ea typeface="Inter"/>
                        <a:cs typeface="Fredoka" panose="020B0604020202020204" charset="-79"/>
                        <a:sym typeface="Inter"/>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lumMod val="75000"/>
                      </a:schemeClr>
                    </a:solidFill>
                  </a:tcPr>
                </a:tc>
                <a:tc>
                  <a:txBody>
                    <a:bodyPr/>
                    <a:lstStyle/>
                    <a:p>
                      <a:pPr marL="0" lvl="0" indent="0" algn="ctr" rtl="0">
                        <a:spcBef>
                          <a:spcPts val="0"/>
                        </a:spcBef>
                        <a:spcAft>
                          <a:spcPts val="0"/>
                        </a:spcAft>
                        <a:buNone/>
                      </a:pPr>
                      <a:r>
                        <a:rPr lang="en-CA" sz="1600" b="1" dirty="0">
                          <a:solidFill>
                            <a:schemeClr val="dk1"/>
                          </a:solidFill>
                          <a:latin typeface="Fredoka" panose="020B0604020202020204" charset="-79"/>
                          <a:ea typeface="Inter"/>
                          <a:cs typeface="Fredoka" panose="020B0604020202020204" charset="-79"/>
                          <a:sym typeface="Inter"/>
                        </a:rPr>
                        <a:t>3</a:t>
                      </a:r>
                      <a:endParaRPr sz="1600" b="1" dirty="0">
                        <a:solidFill>
                          <a:schemeClr val="dk1"/>
                        </a:solidFill>
                        <a:latin typeface="Fredoka" panose="020B0604020202020204" charset="-79"/>
                        <a:ea typeface="Inter"/>
                        <a:cs typeface="Fredoka" panose="020B0604020202020204" charset="-79"/>
                        <a:sym typeface="Inter"/>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lumMod val="75000"/>
                      </a:schemeClr>
                    </a:solidFill>
                  </a:tcPr>
                </a:tc>
                <a:tc>
                  <a:txBody>
                    <a:bodyPr/>
                    <a:lstStyle/>
                    <a:p>
                      <a:pPr marL="0" lvl="0" indent="0" algn="ctr" rtl="0">
                        <a:spcBef>
                          <a:spcPts val="0"/>
                        </a:spcBef>
                        <a:spcAft>
                          <a:spcPts val="0"/>
                        </a:spcAft>
                        <a:buNone/>
                      </a:pPr>
                      <a:r>
                        <a:rPr lang="en-CA" sz="1600" b="1" dirty="0">
                          <a:solidFill>
                            <a:schemeClr val="dk1"/>
                          </a:solidFill>
                          <a:latin typeface="Fredoka" panose="020B0604020202020204" charset="-79"/>
                          <a:ea typeface="Inter"/>
                          <a:cs typeface="Fredoka" panose="020B0604020202020204" charset="-79"/>
                          <a:sym typeface="Inter"/>
                        </a:rPr>
                        <a:t>4</a:t>
                      </a:r>
                      <a:endParaRPr sz="1600" b="1" dirty="0">
                        <a:solidFill>
                          <a:schemeClr val="dk1"/>
                        </a:solidFill>
                        <a:latin typeface="Fredoka" panose="020B0604020202020204" charset="-79"/>
                        <a:ea typeface="Inter"/>
                        <a:cs typeface="Fredoka" panose="020B0604020202020204" charset="-79"/>
                        <a:sym typeface="Inter"/>
                      </a:endParaRPr>
                    </a:p>
                  </a:txBody>
                  <a:tcPr marL="91425" marR="91425" marT="91425" marB="91425" anchor="ctr">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lumMod val="75000"/>
                      </a:schemeClr>
                    </a:solidFill>
                  </a:tcPr>
                </a:tc>
                <a:tc>
                  <a:txBody>
                    <a:bodyPr/>
                    <a:lstStyle/>
                    <a:p>
                      <a:pPr marL="0" lvl="0" indent="0" algn="ctr" rtl="0">
                        <a:spcBef>
                          <a:spcPts val="0"/>
                        </a:spcBef>
                        <a:spcAft>
                          <a:spcPts val="0"/>
                        </a:spcAft>
                        <a:buNone/>
                      </a:pPr>
                      <a:r>
                        <a:rPr lang="en-CA" sz="1600" b="1" dirty="0">
                          <a:solidFill>
                            <a:schemeClr val="dk1"/>
                          </a:solidFill>
                          <a:latin typeface="Fredoka" panose="020B0604020202020204" charset="-79"/>
                          <a:ea typeface="Inter"/>
                          <a:cs typeface="Fredoka" panose="020B0604020202020204" charset="-79"/>
                          <a:sym typeface="Inter"/>
                        </a:rPr>
                        <a:t>5</a:t>
                      </a:r>
                      <a:endParaRPr sz="1600" b="1" dirty="0">
                        <a:solidFill>
                          <a:schemeClr val="dk1"/>
                        </a:solidFill>
                        <a:latin typeface="Fredoka" panose="020B0604020202020204" charset="-79"/>
                        <a:ea typeface="Inter"/>
                        <a:cs typeface="Fredoka" panose="020B0604020202020204" charset="-79"/>
                        <a:sym typeface="Inter"/>
                      </a:endParaRPr>
                    </a:p>
                  </a:txBody>
                  <a:tcPr marL="91425" marR="91425" marT="91425" marB="91425" anchor="ctr">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chemeClr val="accent1">
                        <a:lumMod val="75000"/>
                      </a:schemeClr>
                    </a:solidFill>
                  </a:tcPr>
                </a:tc>
                <a:tc>
                  <a:txBody>
                    <a:bodyPr/>
                    <a:lstStyle/>
                    <a:p>
                      <a:pPr marL="0" lvl="0" indent="0" algn="ctr" rtl="0">
                        <a:spcBef>
                          <a:spcPts val="0"/>
                        </a:spcBef>
                        <a:spcAft>
                          <a:spcPts val="0"/>
                        </a:spcAft>
                        <a:buNone/>
                      </a:pPr>
                      <a:r>
                        <a:rPr lang="en-CA" sz="1600" b="1">
                          <a:solidFill>
                            <a:schemeClr val="dk1"/>
                          </a:solidFill>
                          <a:latin typeface="Fredoka" panose="020B0604020202020204" charset="-79"/>
                          <a:ea typeface="Inter"/>
                          <a:cs typeface="Fredoka" panose="020B0604020202020204" charset="-79"/>
                          <a:sym typeface="Inter"/>
                        </a:rPr>
                        <a:t>6</a:t>
                      </a:r>
                      <a:endParaRPr sz="1600" b="1" dirty="0">
                        <a:solidFill>
                          <a:schemeClr val="dk1"/>
                        </a:solidFill>
                        <a:latin typeface="Fredoka" panose="020B0604020202020204" charset="-79"/>
                        <a:ea typeface="Inter"/>
                        <a:cs typeface="Fredoka" panose="020B0604020202020204" charset="-79"/>
                        <a:sym typeface="Inter"/>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chemeClr val="accent1">
                        <a:lumMod val="75000"/>
                      </a:schemeClr>
                    </a:solidFill>
                  </a:tcPr>
                </a:tc>
                <a:extLst>
                  <a:ext uri="{0D108BD9-81ED-4DB2-BD59-A6C34878D82A}">
                    <a16:rowId xmlns:a16="http://schemas.microsoft.com/office/drawing/2014/main" val="10000"/>
                  </a:ext>
                </a:extLst>
              </a:tr>
              <a:tr h="357843">
                <a:tc>
                  <a:txBody>
                    <a:bodyPr/>
                    <a:lstStyle/>
                    <a:p>
                      <a:pPr marL="0" lvl="0" indent="0" algn="l" rtl="0">
                        <a:spcBef>
                          <a:spcPts val="0"/>
                        </a:spcBef>
                        <a:spcAft>
                          <a:spcPts val="0"/>
                        </a:spcAft>
                        <a:buNone/>
                      </a:pPr>
                      <a:r>
                        <a:rPr lang="en-CA" sz="1600" b="1" dirty="0">
                          <a:solidFill>
                            <a:schemeClr val="dk1"/>
                          </a:solidFill>
                          <a:latin typeface="Fredoka" panose="020B0604020202020204" charset="-79"/>
                          <a:ea typeface="Inter"/>
                          <a:cs typeface="Fredoka" panose="020B0604020202020204" charset="-79"/>
                          <a:sym typeface="Inter"/>
                        </a:rPr>
                        <a:t>Probability</a:t>
                      </a:r>
                      <a:endParaRPr sz="1600" b="1" dirty="0">
                        <a:solidFill>
                          <a:schemeClr val="dk1"/>
                        </a:solidFill>
                        <a:latin typeface="Fredoka" panose="020B0604020202020204" charset="-79"/>
                        <a:ea typeface="Inter"/>
                        <a:cs typeface="Fredoka" panose="020B0604020202020204" charset="-79"/>
                        <a:sym typeface="Inter"/>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chemeClr val="accent1">
                        <a:lumMod val="75000"/>
                      </a:schemeClr>
                    </a:solidFill>
                  </a:tcPr>
                </a:tc>
                <a:tc>
                  <a:txBody>
                    <a:bodyPr/>
                    <a:lstStyle/>
                    <a:p>
                      <a:pPr marL="0" lvl="0" indent="0" algn="ctr" rtl="0">
                        <a:spcBef>
                          <a:spcPts val="0"/>
                        </a:spcBef>
                        <a:spcAft>
                          <a:spcPts val="0"/>
                        </a:spcAft>
                        <a:buNone/>
                      </a:pPr>
                      <a:r>
                        <a:rPr lang="en-CA" sz="1600" b="0" dirty="0">
                          <a:solidFill>
                            <a:schemeClr val="dk1"/>
                          </a:solidFill>
                          <a:latin typeface="Fredoka" panose="020B0604020202020204" charset="-79"/>
                          <a:ea typeface="Inter"/>
                          <a:cs typeface="Fredoka" panose="020B0604020202020204" charset="-79"/>
                          <a:sym typeface="Inter"/>
                        </a:rPr>
                        <a:t>0.3</a:t>
                      </a:r>
                      <a:endParaRPr sz="1600" b="0" dirty="0">
                        <a:solidFill>
                          <a:schemeClr val="dk1"/>
                        </a:solidFill>
                        <a:latin typeface="Fredoka" panose="020B0604020202020204" charset="-79"/>
                        <a:ea typeface="Inter"/>
                        <a:cs typeface="Fredoka" panose="020B0604020202020204" charset="-79"/>
                        <a:sym typeface="Inter"/>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2">
                        <a:lumMod val="50000"/>
                      </a:schemeClr>
                    </a:solidFill>
                  </a:tcPr>
                </a:tc>
                <a:tc>
                  <a:txBody>
                    <a:bodyPr/>
                    <a:lstStyle/>
                    <a:p>
                      <a:pPr marL="0" lvl="0" indent="0" algn="ctr" rtl="0">
                        <a:spcBef>
                          <a:spcPts val="0"/>
                        </a:spcBef>
                        <a:spcAft>
                          <a:spcPts val="0"/>
                        </a:spcAft>
                        <a:buNone/>
                      </a:pPr>
                      <a:r>
                        <a:rPr lang="en-CA" sz="1600" b="0" dirty="0">
                          <a:solidFill>
                            <a:schemeClr val="dk1"/>
                          </a:solidFill>
                          <a:latin typeface="Fredoka" panose="020B0604020202020204" charset="-79"/>
                          <a:ea typeface="Inter"/>
                          <a:cs typeface="Fredoka" panose="020B0604020202020204" charset="-79"/>
                          <a:sym typeface="Inter"/>
                        </a:rPr>
                        <a:t>0.1</a:t>
                      </a:r>
                      <a:endParaRPr sz="1600" b="0" dirty="0">
                        <a:solidFill>
                          <a:schemeClr val="dk1"/>
                        </a:solidFill>
                        <a:latin typeface="Fredoka" panose="020B0604020202020204" charset="-79"/>
                        <a:ea typeface="Inter"/>
                        <a:cs typeface="Fredoka" panose="020B0604020202020204" charset="-79"/>
                        <a:sym typeface="Inter"/>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2">
                        <a:lumMod val="50000"/>
                      </a:schemeClr>
                    </a:solidFill>
                  </a:tcPr>
                </a:tc>
                <a:tc>
                  <a:txBody>
                    <a:bodyPr/>
                    <a:lstStyle/>
                    <a:p>
                      <a:pPr marL="0" lvl="0" indent="0" algn="ctr" rtl="0">
                        <a:spcBef>
                          <a:spcPts val="0"/>
                        </a:spcBef>
                        <a:spcAft>
                          <a:spcPts val="0"/>
                        </a:spcAft>
                        <a:buNone/>
                      </a:pPr>
                      <a:r>
                        <a:rPr lang="en-CA" sz="1600" b="0" dirty="0">
                          <a:solidFill>
                            <a:schemeClr val="dk1"/>
                          </a:solidFill>
                          <a:latin typeface="Fredoka" panose="020B0604020202020204" charset="-79"/>
                          <a:ea typeface="Inter"/>
                          <a:cs typeface="Fredoka" panose="020B0604020202020204" charset="-79"/>
                          <a:sym typeface="Inter"/>
                        </a:rPr>
                        <a:t>0.5</a:t>
                      </a:r>
                      <a:endParaRPr sz="1600" b="0" dirty="0">
                        <a:solidFill>
                          <a:schemeClr val="dk1"/>
                        </a:solidFill>
                        <a:latin typeface="Fredoka" panose="020B0604020202020204" charset="-79"/>
                        <a:ea typeface="Inter"/>
                        <a:cs typeface="Fredoka" panose="020B0604020202020204" charset="-79"/>
                        <a:sym typeface="Inter"/>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2">
                        <a:lumMod val="50000"/>
                      </a:schemeClr>
                    </a:solidFill>
                  </a:tcPr>
                </a:tc>
                <a:tc>
                  <a:txBody>
                    <a:bodyPr/>
                    <a:lstStyle/>
                    <a:p>
                      <a:pPr marL="0" lvl="0" indent="0" algn="ctr" rtl="0">
                        <a:spcBef>
                          <a:spcPts val="0"/>
                        </a:spcBef>
                        <a:spcAft>
                          <a:spcPts val="0"/>
                        </a:spcAft>
                        <a:buNone/>
                      </a:pPr>
                      <a:r>
                        <a:rPr lang="en-CA" sz="1600" b="0" dirty="0">
                          <a:solidFill>
                            <a:schemeClr val="dk1"/>
                          </a:solidFill>
                          <a:latin typeface="Fredoka" panose="020B0604020202020204" charset="-79"/>
                          <a:ea typeface="Inter"/>
                          <a:cs typeface="Fredoka" panose="020B0604020202020204" charset="-79"/>
                          <a:sym typeface="Inter"/>
                        </a:rPr>
                        <a:t>0.15</a:t>
                      </a:r>
                      <a:endParaRPr sz="1600" b="0" dirty="0">
                        <a:solidFill>
                          <a:schemeClr val="dk1"/>
                        </a:solidFill>
                        <a:latin typeface="Fredoka" panose="020B0604020202020204" charset="-79"/>
                        <a:ea typeface="Inter"/>
                        <a:cs typeface="Fredoka" panose="020B0604020202020204" charset="-79"/>
                        <a:sym typeface="Inter"/>
                      </a:endParaRPr>
                    </a:p>
                  </a:txBody>
                  <a:tcPr marL="91425" marR="91425" marT="91425" marB="91425" anchor="ctr">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2">
                        <a:lumMod val="50000"/>
                      </a:schemeClr>
                    </a:solidFill>
                  </a:tcPr>
                </a:tc>
                <a:tc>
                  <a:txBody>
                    <a:bodyPr/>
                    <a:lstStyle/>
                    <a:p>
                      <a:pPr marL="0" lvl="0" indent="0" algn="ctr" rtl="0">
                        <a:spcBef>
                          <a:spcPts val="0"/>
                        </a:spcBef>
                        <a:spcAft>
                          <a:spcPts val="0"/>
                        </a:spcAft>
                        <a:buNone/>
                      </a:pPr>
                      <a:r>
                        <a:rPr lang="en-CA" sz="1600" b="0" dirty="0">
                          <a:solidFill>
                            <a:schemeClr val="dk1"/>
                          </a:solidFill>
                          <a:latin typeface="Fredoka" panose="020B0604020202020204" charset="-79"/>
                          <a:ea typeface="Inter"/>
                          <a:cs typeface="Fredoka" panose="020B0604020202020204" charset="-79"/>
                          <a:sym typeface="Inter"/>
                        </a:rPr>
                        <a:t>0.15</a:t>
                      </a:r>
                      <a:endParaRPr sz="1600" b="0" dirty="0">
                        <a:solidFill>
                          <a:schemeClr val="dk1"/>
                        </a:solidFill>
                        <a:latin typeface="Fredoka" panose="020B0604020202020204" charset="-79"/>
                        <a:ea typeface="Inter"/>
                        <a:cs typeface="Fredoka" panose="020B0604020202020204" charset="-79"/>
                        <a:sym typeface="Inter"/>
                      </a:endParaRPr>
                    </a:p>
                  </a:txBody>
                  <a:tcPr marL="91425" marR="91425" marT="91425" marB="91425" anchor="ctr">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2">
                        <a:lumMod val="50000"/>
                      </a:schemeClr>
                    </a:solidFill>
                  </a:tcPr>
                </a:tc>
                <a:tc>
                  <a:txBody>
                    <a:bodyPr/>
                    <a:lstStyle/>
                    <a:p>
                      <a:pPr marL="0" lvl="0" indent="0" algn="ctr" rtl="0">
                        <a:spcBef>
                          <a:spcPts val="0"/>
                        </a:spcBef>
                        <a:spcAft>
                          <a:spcPts val="0"/>
                        </a:spcAft>
                        <a:buNone/>
                      </a:pPr>
                      <a:r>
                        <a:rPr lang="en-CA" sz="1600" b="0" dirty="0">
                          <a:solidFill>
                            <a:schemeClr val="dk1"/>
                          </a:solidFill>
                          <a:latin typeface="Fredoka" panose="020B0604020202020204" charset="-79"/>
                          <a:ea typeface="Inter"/>
                          <a:cs typeface="Fredoka" panose="020B0604020202020204" charset="-79"/>
                          <a:sym typeface="Inter"/>
                        </a:rPr>
                        <a:t>0.15</a:t>
                      </a:r>
                      <a:endParaRPr sz="1600" b="0" dirty="0">
                        <a:solidFill>
                          <a:schemeClr val="dk1"/>
                        </a:solidFill>
                        <a:latin typeface="Fredoka" panose="020B0604020202020204" charset="-79"/>
                        <a:ea typeface="Inter"/>
                        <a:cs typeface="Fredoka" panose="020B0604020202020204" charset="-79"/>
                        <a:sym typeface="Inter"/>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2">
                        <a:lumMod val="50000"/>
                      </a:schemeClr>
                    </a:solidFill>
                  </a:tcPr>
                </a:tc>
                <a:extLst>
                  <a:ext uri="{0D108BD9-81ED-4DB2-BD59-A6C34878D82A}">
                    <a16:rowId xmlns:a16="http://schemas.microsoft.com/office/drawing/2014/main" val="10001"/>
                  </a:ext>
                </a:extLst>
              </a:tr>
            </a:tbl>
          </a:graphicData>
        </a:graphic>
      </p:graphicFrame>
      <p:grpSp>
        <p:nvGrpSpPr>
          <p:cNvPr id="6" name="Group 5">
            <a:extLst>
              <a:ext uri="{FF2B5EF4-FFF2-40B4-BE49-F238E27FC236}">
                <a16:creationId xmlns:a16="http://schemas.microsoft.com/office/drawing/2014/main" id="{7D1711C2-9FA5-CF64-F35C-F08FC6237B3B}"/>
              </a:ext>
            </a:extLst>
          </p:cNvPr>
          <p:cNvGrpSpPr/>
          <p:nvPr/>
        </p:nvGrpSpPr>
        <p:grpSpPr>
          <a:xfrm>
            <a:off x="8394461" y="659465"/>
            <a:ext cx="215065" cy="191069"/>
            <a:chOff x="8401880" y="657705"/>
            <a:chExt cx="215065" cy="191069"/>
          </a:xfrm>
          <a:solidFill>
            <a:schemeClr val="accent3"/>
          </a:solidFill>
        </p:grpSpPr>
        <p:sp>
          <p:nvSpPr>
            <p:cNvPr id="7" name="Isosceles Triangle 6">
              <a:hlinkClick r:id="rId2" action="ppaction://hlinksldjump"/>
              <a:extLst>
                <a:ext uri="{FF2B5EF4-FFF2-40B4-BE49-F238E27FC236}">
                  <a16:creationId xmlns:a16="http://schemas.microsoft.com/office/drawing/2014/main" id="{1AFA8505-4B4C-8730-6A42-AEC402A0F33E}"/>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Isosceles Triangle 7">
              <a:hlinkClick r:id="rId2" action="ppaction://hlinksldjump"/>
              <a:extLst>
                <a:ext uri="{FF2B5EF4-FFF2-40B4-BE49-F238E27FC236}">
                  <a16:creationId xmlns:a16="http://schemas.microsoft.com/office/drawing/2014/main" id="{5CFDC25B-E7F9-C8BA-6603-0DAF7F7A621A}"/>
                </a:ext>
              </a:extLst>
            </p:cNvPr>
            <p:cNvSpPr/>
            <p:nvPr/>
          </p:nvSpPr>
          <p:spPr>
            <a:xfrm rot="5400000">
              <a:off x="8473639"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5683720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8C7E312-C193-1A16-388C-0A3BF2B72CE7}"/>
                  </a:ext>
                </a:extLst>
              </p:cNvPr>
              <p:cNvSpPr txBox="1">
                <a:spLocks/>
              </p:cNvSpPr>
              <p:nvPr/>
            </p:nvSpPr>
            <p:spPr>
              <a:xfrm>
                <a:off x="720000" y="1134098"/>
                <a:ext cx="7704000" cy="35574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1pPr>
                <a:lvl2pPr marL="914400" marR="0" lvl="1"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2pPr>
                <a:lvl3pPr marL="1371600" marR="0" lvl="2"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3pPr>
                <a:lvl4pPr marL="1828800" marR="0" lvl="3"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4pPr>
                <a:lvl5pPr marL="2286000" marR="0" lvl="4"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5pPr>
                <a:lvl6pPr marL="2743200" marR="0" lvl="5"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6pPr>
                <a:lvl7pPr marL="3200400" marR="0" lvl="6"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7pPr>
                <a:lvl8pPr marL="3657600" marR="0" lvl="7"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8pPr>
                <a:lvl9pPr marL="4114800" marR="0" lvl="8"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9pPr>
              </a:lstStyle>
              <a:p>
                <a:pPr marL="139700" indent="0" algn="l"/>
                <a:r>
                  <a:rPr lang="en-US" sz="1800" dirty="0"/>
                  <a:t>A. The number 1 does not occur</a:t>
                </a:r>
              </a:p>
              <a:p>
                <a:pPr marL="139700" indent="0" algn="l"/>
                <a:endParaRPr lang="en-CA" sz="1800" b="0" i="1" dirty="0">
                  <a:solidFill>
                    <a:schemeClr val="accent3"/>
                  </a:solidFill>
                  <a:latin typeface="Cambria Math" panose="02040503050406030204" pitchFamily="18" charset="0"/>
                  <a:cs typeface="Fredoka" panose="020B0604020202020204" charset="-79"/>
                </a:endParaRPr>
              </a:p>
              <a:p>
                <a:pPr marL="139700" indent="0" algn="l"/>
                <a14:m>
                  <m:oMath xmlns:m="http://schemas.openxmlformats.org/officeDocument/2006/math">
                    <m:r>
                      <a:rPr lang="en-CA" sz="1800" b="0" i="1" smtClean="0">
                        <a:solidFill>
                          <a:schemeClr val="accent3"/>
                        </a:solidFill>
                        <a:latin typeface="Cambria Math" panose="02040503050406030204" pitchFamily="18" charset="0"/>
                        <a:cs typeface="Fredoka" panose="020B0604020202020204" charset="-79"/>
                      </a:rPr>
                      <m:t>𝐴</m:t>
                    </m:r>
                  </m:oMath>
                </a14:m>
                <a:r>
                  <a:rPr lang="en-CA" sz="1800" dirty="0">
                    <a:solidFill>
                      <a:schemeClr val="accent3"/>
                    </a:solidFill>
                    <a:latin typeface="Fredoka" panose="020B0604020202020204" charset="-79"/>
                    <a:cs typeface="Fredoka" panose="020B0604020202020204" charset="-79"/>
                  </a:rPr>
                  <a:t> – 1 does not occurs</a:t>
                </a:r>
              </a:p>
              <a:p>
                <a:pPr marL="139700" indent="0" algn="l"/>
                <a:endParaRPr lang="en-US" sz="1800" dirty="0"/>
              </a:p>
              <a:p>
                <a:pPr marL="139700" indent="0" algn="l"/>
                <a14:m>
                  <m:oMath xmlns:m="http://schemas.openxmlformats.org/officeDocument/2006/math">
                    <m:r>
                      <a:rPr lang="en-CA" sz="1800" b="0" i="1" smtClean="0">
                        <a:latin typeface="Cambria Math" panose="02040503050406030204" pitchFamily="18" charset="0"/>
                      </a:rPr>
                      <m:t>1−0.3=0.7</m:t>
                    </m:r>
                  </m:oMath>
                </a14:m>
                <a:r>
                  <a:rPr lang="en-US" sz="1800" dirty="0"/>
                  <a:t> </a:t>
                </a:r>
              </a:p>
              <a:p>
                <a:pPr marL="139700" indent="0" algn="l"/>
                <a:endParaRPr lang="en-US" sz="1800" dirty="0"/>
              </a:p>
              <a:p>
                <a:pPr marL="139700" indent="0" algn="l"/>
                <a:r>
                  <a:rPr lang="en-US" sz="1800" dirty="0"/>
                  <a:t>Since the dice is rolled 5 times -&gt; </a:t>
                </a:r>
                <a14:m>
                  <m:oMath xmlns:m="http://schemas.openxmlformats.org/officeDocument/2006/math">
                    <m:r>
                      <a:rPr lang="en-CA" sz="1800" b="0" i="1" smtClean="0">
                        <a:latin typeface="Cambria Math" panose="02040503050406030204" pitchFamily="18" charset="0"/>
                      </a:rPr>
                      <m:t>𝑃</m:t>
                    </m:r>
                    <m:r>
                      <a:rPr lang="en-CA" sz="1800" b="0" i="1" smtClean="0">
                        <a:latin typeface="Cambria Math" panose="02040503050406030204" pitchFamily="18" charset="0"/>
                      </a:rPr>
                      <m:t>(</m:t>
                    </m:r>
                    <m:r>
                      <a:rPr lang="en-CA" sz="1800" b="0" i="1" smtClean="0">
                        <a:latin typeface="Cambria Math" panose="02040503050406030204" pitchFamily="18" charset="0"/>
                      </a:rPr>
                      <m:t>𝐴</m:t>
                    </m:r>
                    <m:r>
                      <a:rPr lang="en-CA" sz="1800" b="0" i="1" smtClean="0">
                        <a:latin typeface="Cambria Math" panose="02040503050406030204" pitchFamily="18" charset="0"/>
                      </a:rPr>
                      <m:t>)=</m:t>
                    </m:r>
                    <m:sSup>
                      <m:sSupPr>
                        <m:ctrlPr>
                          <a:rPr lang="en-CA" sz="1800" b="0" i="1" smtClean="0">
                            <a:latin typeface="Cambria Math" panose="02040503050406030204" pitchFamily="18" charset="0"/>
                          </a:rPr>
                        </m:ctrlPr>
                      </m:sSupPr>
                      <m:e>
                        <m:d>
                          <m:dPr>
                            <m:ctrlPr>
                              <a:rPr lang="en-CA" sz="1800" b="0" i="1" smtClean="0">
                                <a:latin typeface="Cambria Math" panose="02040503050406030204" pitchFamily="18" charset="0"/>
                              </a:rPr>
                            </m:ctrlPr>
                          </m:dPr>
                          <m:e>
                            <m:r>
                              <a:rPr lang="en-CA" sz="1800" b="0" i="1" smtClean="0">
                                <a:latin typeface="Cambria Math" panose="02040503050406030204" pitchFamily="18" charset="0"/>
                              </a:rPr>
                              <m:t>0.7</m:t>
                            </m:r>
                          </m:e>
                        </m:d>
                      </m:e>
                      <m:sup>
                        <m:r>
                          <a:rPr lang="en-CA" sz="1800" b="0" i="1" smtClean="0">
                            <a:latin typeface="Cambria Math" panose="02040503050406030204" pitchFamily="18" charset="0"/>
                          </a:rPr>
                          <m:t>5</m:t>
                        </m:r>
                      </m:sup>
                    </m:sSup>
                    <m:r>
                      <a:rPr lang="en-CA" sz="1800" b="0" i="1" smtClean="0">
                        <a:latin typeface="Cambria Math" panose="02040503050406030204" pitchFamily="18" charset="0"/>
                      </a:rPr>
                      <m:t>=0.16807</m:t>
                    </m:r>
                  </m:oMath>
                </a14:m>
                <a:endParaRPr lang="en-US" sz="1800" dirty="0"/>
              </a:p>
            </p:txBody>
          </p:sp>
        </mc:Choice>
        <mc:Fallback xmlns="">
          <p:sp>
            <p:nvSpPr>
              <p:cNvPr id="3" name="Text Placeholder 2">
                <a:extLst>
                  <a:ext uri="{FF2B5EF4-FFF2-40B4-BE49-F238E27FC236}">
                    <a16:creationId xmlns:a16="http://schemas.microsoft.com/office/drawing/2014/main" id="{D8C7E312-C193-1A16-388C-0A3BF2B72CE7}"/>
                  </a:ext>
                </a:extLst>
              </p:cNvPr>
              <p:cNvSpPr txBox="1">
                <a:spLocks noRot="1" noChangeAspect="1" noMove="1" noResize="1" noEditPoints="1" noAdjustHandles="1" noChangeArrowheads="1" noChangeShapeType="1" noTextEdit="1"/>
              </p:cNvSpPr>
              <p:nvPr/>
            </p:nvSpPr>
            <p:spPr>
              <a:xfrm>
                <a:off x="720000" y="1134098"/>
                <a:ext cx="7704000" cy="3557402"/>
              </a:xfrm>
              <a:prstGeom prst="rect">
                <a:avLst/>
              </a:prstGeom>
              <a:blipFill>
                <a:blip r:embed="rId2"/>
                <a:stretch>
                  <a:fillRect/>
                </a:stretch>
              </a:blipFill>
              <a:ln>
                <a:noFill/>
              </a:ln>
            </p:spPr>
            <p:txBody>
              <a:bodyPr/>
              <a:lstStyle/>
              <a:p>
                <a:r>
                  <a:rPr lang="en-CA">
                    <a:noFill/>
                  </a:rPr>
                  <a:t> </a:t>
                </a:r>
              </a:p>
            </p:txBody>
          </p:sp>
        </mc:Fallback>
      </mc:AlternateContent>
      <p:sp>
        <p:nvSpPr>
          <p:cNvPr id="2" name="Title 1">
            <a:extLst>
              <a:ext uri="{FF2B5EF4-FFF2-40B4-BE49-F238E27FC236}">
                <a16:creationId xmlns:a16="http://schemas.microsoft.com/office/drawing/2014/main" id="{D0354D9C-0CD5-A0B9-574D-9EC7D3662FAC}"/>
              </a:ext>
            </a:extLst>
          </p:cNvPr>
          <p:cNvSpPr>
            <a:spLocks noGrp="1"/>
          </p:cNvSpPr>
          <p:nvPr>
            <p:ph type="title"/>
          </p:nvPr>
        </p:nvSpPr>
        <p:spPr>
          <a:solidFill>
            <a:schemeClr val="accent2"/>
          </a:solidFill>
        </p:spPr>
        <p:txBody>
          <a:bodyPr/>
          <a:lstStyle/>
          <a:p>
            <a:r>
              <a:rPr lang="en-CA" dirty="0"/>
              <a:t>Example - Dependent and independent events</a:t>
            </a:r>
          </a:p>
        </p:txBody>
      </p:sp>
      <p:graphicFrame>
        <p:nvGraphicFramePr>
          <p:cNvPr id="4" name="Google Shape;5443;p79">
            <a:extLst>
              <a:ext uri="{FF2B5EF4-FFF2-40B4-BE49-F238E27FC236}">
                <a16:creationId xmlns:a16="http://schemas.microsoft.com/office/drawing/2014/main" id="{CD4B6E0A-A79E-A97C-0D2F-8E377239D0B4}"/>
              </a:ext>
            </a:extLst>
          </p:cNvPr>
          <p:cNvGraphicFramePr/>
          <p:nvPr>
            <p:extLst>
              <p:ext uri="{D42A27DB-BD31-4B8C-83A1-F6EECF244321}">
                <p14:modId xmlns:p14="http://schemas.microsoft.com/office/powerpoint/2010/main" val="2596620576"/>
              </p:ext>
            </p:extLst>
          </p:nvPr>
        </p:nvGraphicFramePr>
        <p:xfrm>
          <a:off x="4374292" y="1134098"/>
          <a:ext cx="4250675" cy="1097220"/>
        </p:xfrm>
        <a:graphic>
          <a:graphicData uri="http://schemas.openxmlformats.org/drawingml/2006/table">
            <a:tbl>
              <a:tblPr>
                <a:noFill/>
                <a:tableStyleId>{2377DC26-3884-4851-910E-87C0D15A1A19}</a:tableStyleId>
              </a:tblPr>
              <a:tblGrid>
                <a:gridCol w="962441">
                  <a:extLst>
                    <a:ext uri="{9D8B030D-6E8A-4147-A177-3AD203B41FA5}">
                      <a16:colId xmlns:a16="http://schemas.microsoft.com/office/drawing/2014/main" val="20001"/>
                    </a:ext>
                  </a:extLst>
                </a:gridCol>
                <a:gridCol w="548039">
                  <a:extLst>
                    <a:ext uri="{9D8B030D-6E8A-4147-A177-3AD203B41FA5}">
                      <a16:colId xmlns:a16="http://schemas.microsoft.com/office/drawing/2014/main" val="20002"/>
                    </a:ext>
                  </a:extLst>
                </a:gridCol>
                <a:gridCol w="548039">
                  <a:extLst>
                    <a:ext uri="{9D8B030D-6E8A-4147-A177-3AD203B41FA5}">
                      <a16:colId xmlns:a16="http://schemas.microsoft.com/office/drawing/2014/main" val="20003"/>
                    </a:ext>
                  </a:extLst>
                </a:gridCol>
                <a:gridCol w="548039">
                  <a:extLst>
                    <a:ext uri="{9D8B030D-6E8A-4147-A177-3AD203B41FA5}">
                      <a16:colId xmlns:a16="http://schemas.microsoft.com/office/drawing/2014/main" val="20004"/>
                    </a:ext>
                  </a:extLst>
                </a:gridCol>
                <a:gridCol w="548039">
                  <a:extLst>
                    <a:ext uri="{9D8B030D-6E8A-4147-A177-3AD203B41FA5}">
                      <a16:colId xmlns:a16="http://schemas.microsoft.com/office/drawing/2014/main" val="20005"/>
                    </a:ext>
                  </a:extLst>
                </a:gridCol>
                <a:gridCol w="548039">
                  <a:extLst>
                    <a:ext uri="{9D8B030D-6E8A-4147-A177-3AD203B41FA5}">
                      <a16:colId xmlns:a16="http://schemas.microsoft.com/office/drawing/2014/main" val="3937194404"/>
                    </a:ext>
                  </a:extLst>
                </a:gridCol>
                <a:gridCol w="548039">
                  <a:extLst>
                    <a:ext uri="{9D8B030D-6E8A-4147-A177-3AD203B41FA5}">
                      <a16:colId xmlns:a16="http://schemas.microsoft.com/office/drawing/2014/main" val="1794398200"/>
                    </a:ext>
                  </a:extLst>
                </a:gridCol>
              </a:tblGrid>
              <a:tr h="324788">
                <a:tc>
                  <a:txBody>
                    <a:bodyPr/>
                    <a:lstStyle/>
                    <a:p>
                      <a:pPr marL="0" lvl="0" indent="0" algn="ctr" rtl="0">
                        <a:spcBef>
                          <a:spcPts val="0"/>
                        </a:spcBef>
                        <a:spcAft>
                          <a:spcPts val="0"/>
                        </a:spcAft>
                        <a:buNone/>
                      </a:pPr>
                      <a:r>
                        <a:rPr lang="en-CA" sz="1100" b="1" dirty="0">
                          <a:solidFill>
                            <a:schemeClr val="dk1"/>
                          </a:solidFill>
                          <a:latin typeface="Fredoka" panose="020B0604020202020204" charset="-79"/>
                          <a:ea typeface="Inter"/>
                          <a:cs typeface="Fredoka" panose="020B0604020202020204" charset="-79"/>
                          <a:sym typeface="Inter"/>
                        </a:rPr>
                        <a:t>Number</a:t>
                      </a:r>
                      <a:endParaRPr sz="1100" b="1" dirty="0">
                        <a:solidFill>
                          <a:schemeClr val="dk1"/>
                        </a:solidFill>
                        <a:latin typeface="Fredoka" panose="020B0604020202020204" charset="-79"/>
                        <a:ea typeface="Inter"/>
                        <a:cs typeface="Fredoka" panose="020B0604020202020204" charset="-79"/>
                        <a:sym typeface="Inter"/>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chemeClr val="accent1">
                        <a:lumMod val="75000"/>
                      </a:schemeClr>
                    </a:solidFill>
                  </a:tcPr>
                </a:tc>
                <a:tc>
                  <a:txBody>
                    <a:bodyPr/>
                    <a:lstStyle/>
                    <a:p>
                      <a:pPr marL="0" lvl="0" indent="0" algn="ctr" rtl="0">
                        <a:spcBef>
                          <a:spcPts val="0"/>
                        </a:spcBef>
                        <a:spcAft>
                          <a:spcPts val="0"/>
                        </a:spcAft>
                        <a:buNone/>
                      </a:pPr>
                      <a:r>
                        <a:rPr lang="en-CA" sz="1600" b="1" dirty="0">
                          <a:solidFill>
                            <a:schemeClr val="dk1"/>
                          </a:solidFill>
                          <a:latin typeface="Fredoka" panose="020B0604020202020204" charset="-79"/>
                          <a:ea typeface="Inter"/>
                          <a:cs typeface="Fredoka" panose="020B0604020202020204" charset="-79"/>
                          <a:sym typeface="Inter"/>
                        </a:rPr>
                        <a:t>1</a:t>
                      </a:r>
                      <a:endParaRPr sz="1600" b="1" dirty="0">
                        <a:solidFill>
                          <a:schemeClr val="dk1"/>
                        </a:solidFill>
                        <a:latin typeface="Fredoka" panose="020B0604020202020204" charset="-79"/>
                        <a:ea typeface="Inter"/>
                        <a:cs typeface="Fredoka" panose="020B0604020202020204" charset="-79"/>
                        <a:sym typeface="Inte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lumMod val="75000"/>
                      </a:schemeClr>
                    </a:solidFill>
                  </a:tcPr>
                </a:tc>
                <a:tc>
                  <a:txBody>
                    <a:bodyPr/>
                    <a:lstStyle/>
                    <a:p>
                      <a:pPr marL="0" lvl="0" indent="0" algn="ctr" rtl="0">
                        <a:spcBef>
                          <a:spcPts val="0"/>
                        </a:spcBef>
                        <a:spcAft>
                          <a:spcPts val="0"/>
                        </a:spcAft>
                        <a:buNone/>
                      </a:pPr>
                      <a:r>
                        <a:rPr lang="en-CA" sz="1600" b="1" dirty="0">
                          <a:solidFill>
                            <a:schemeClr val="dk1"/>
                          </a:solidFill>
                          <a:latin typeface="Fredoka" panose="020B0604020202020204" charset="-79"/>
                          <a:ea typeface="Inter"/>
                          <a:cs typeface="Fredoka" panose="020B0604020202020204" charset="-79"/>
                          <a:sym typeface="Inter"/>
                        </a:rPr>
                        <a:t>2</a:t>
                      </a:r>
                      <a:endParaRPr sz="1600" b="1" dirty="0">
                        <a:solidFill>
                          <a:schemeClr val="dk1"/>
                        </a:solidFill>
                        <a:latin typeface="Fredoka" panose="020B0604020202020204" charset="-79"/>
                        <a:ea typeface="Inter"/>
                        <a:cs typeface="Fredoka" panose="020B0604020202020204" charset="-79"/>
                        <a:sym typeface="Inte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lumMod val="75000"/>
                      </a:schemeClr>
                    </a:solidFill>
                  </a:tcPr>
                </a:tc>
                <a:tc>
                  <a:txBody>
                    <a:bodyPr/>
                    <a:lstStyle/>
                    <a:p>
                      <a:pPr marL="0" lvl="0" indent="0" algn="ctr" rtl="0">
                        <a:spcBef>
                          <a:spcPts val="0"/>
                        </a:spcBef>
                        <a:spcAft>
                          <a:spcPts val="0"/>
                        </a:spcAft>
                        <a:buNone/>
                      </a:pPr>
                      <a:r>
                        <a:rPr lang="en-CA" sz="1600" b="1" dirty="0">
                          <a:solidFill>
                            <a:schemeClr val="dk1"/>
                          </a:solidFill>
                          <a:latin typeface="Fredoka" panose="020B0604020202020204" charset="-79"/>
                          <a:ea typeface="Inter"/>
                          <a:cs typeface="Fredoka" panose="020B0604020202020204" charset="-79"/>
                          <a:sym typeface="Inter"/>
                        </a:rPr>
                        <a:t>3</a:t>
                      </a:r>
                      <a:endParaRPr sz="1600" b="1" dirty="0">
                        <a:solidFill>
                          <a:schemeClr val="dk1"/>
                        </a:solidFill>
                        <a:latin typeface="Fredoka" panose="020B0604020202020204" charset="-79"/>
                        <a:ea typeface="Inter"/>
                        <a:cs typeface="Fredoka" panose="020B0604020202020204" charset="-79"/>
                        <a:sym typeface="Inte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lumMod val="75000"/>
                      </a:schemeClr>
                    </a:solidFill>
                  </a:tcPr>
                </a:tc>
                <a:tc>
                  <a:txBody>
                    <a:bodyPr/>
                    <a:lstStyle/>
                    <a:p>
                      <a:pPr marL="0" lvl="0" indent="0" algn="ctr" rtl="0">
                        <a:spcBef>
                          <a:spcPts val="0"/>
                        </a:spcBef>
                        <a:spcAft>
                          <a:spcPts val="0"/>
                        </a:spcAft>
                        <a:buNone/>
                      </a:pPr>
                      <a:r>
                        <a:rPr lang="en-CA" sz="1600" b="1" dirty="0">
                          <a:solidFill>
                            <a:schemeClr val="dk1"/>
                          </a:solidFill>
                          <a:latin typeface="Fredoka" panose="020B0604020202020204" charset="-79"/>
                          <a:ea typeface="Inter"/>
                          <a:cs typeface="Fredoka" panose="020B0604020202020204" charset="-79"/>
                          <a:sym typeface="Inter"/>
                        </a:rPr>
                        <a:t>4</a:t>
                      </a:r>
                      <a:endParaRPr sz="1600" b="1" dirty="0">
                        <a:solidFill>
                          <a:schemeClr val="dk1"/>
                        </a:solidFill>
                        <a:latin typeface="Fredoka" panose="020B0604020202020204" charset="-79"/>
                        <a:ea typeface="Inter"/>
                        <a:cs typeface="Fredoka" panose="020B0604020202020204" charset="-79"/>
                        <a:sym typeface="Inter"/>
                      </a:endParaRPr>
                    </a:p>
                  </a:txBody>
                  <a:tcPr marL="91425" marR="91425" marT="91425" marB="91425">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lumMod val="75000"/>
                      </a:schemeClr>
                    </a:solidFill>
                  </a:tcPr>
                </a:tc>
                <a:tc>
                  <a:txBody>
                    <a:bodyPr/>
                    <a:lstStyle/>
                    <a:p>
                      <a:pPr marL="0" lvl="0" indent="0" algn="ctr" rtl="0">
                        <a:spcBef>
                          <a:spcPts val="0"/>
                        </a:spcBef>
                        <a:spcAft>
                          <a:spcPts val="0"/>
                        </a:spcAft>
                        <a:buNone/>
                      </a:pPr>
                      <a:r>
                        <a:rPr lang="en-CA" sz="1600" b="1" dirty="0">
                          <a:solidFill>
                            <a:schemeClr val="dk1"/>
                          </a:solidFill>
                          <a:latin typeface="Fredoka" panose="020B0604020202020204" charset="-79"/>
                          <a:ea typeface="Inter"/>
                          <a:cs typeface="Fredoka" panose="020B0604020202020204" charset="-79"/>
                          <a:sym typeface="Inter"/>
                        </a:rPr>
                        <a:t>5</a:t>
                      </a:r>
                      <a:endParaRPr sz="1600" b="1" dirty="0">
                        <a:solidFill>
                          <a:schemeClr val="dk1"/>
                        </a:solidFill>
                        <a:latin typeface="Fredoka" panose="020B0604020202020204" charset="-79"/>
                        <a:ea typeface="Inter"/>
                        <a:cs typeface="Fredoka" panose="020B0604020202020204" charset="-79"/>
                        <a:sym typeface="Inter"/>
                      </a:endParaRPr>
                    </a:p>
                  </a:txBody>
                  <a:tcPr marL="91425" marR="91425" marT="91425" marB="91425">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chemeClr val="accent1">
                        <a:lumMod val="75000"/>
                      </a:schemeClr>
                    </a:solidFill>
                  </a:tcPr>
                </a:tc>
                <a:tc>
                  <a:txBody>
                    <a:bodyPr/>
                    <a:lstStyle/>
                    <a:p>
                      <a:pPr marL="0" lvl="0" indent="0" algn="ctr" rtl="0">
                        <a:spcBef>
                          <a:spcPts val="0"/>
                        </a:spcBef>
                        <a:spcAft>
                          <a:spcPts val="0"/>
                        </a:spcAft>
                        <a:buNone/>
                      </a:pPr>
                      <a:r>
                        <a:rPr lang="en-CA" sz="1600" b="1">
                          <a:solidFill>
                            <a:schemeClr val="dk1"/>
                          </a:solidFill>
                          <a:latin typeface="Fredoka" panose="020B0604020202020204" charset="-79"/>
                          <a:ea typeface="Inter"/>
                          <a:cs typeface="Fredoka" panose="020B0604020202020204" charset="-79"/>
                          <a:sym typeface="Inter"/>
                        </a:rPr>
                        <a:t>6</a:t>
                      </a:r>
                      <a:endParaRPr sz="1600" b="1" dirty="0">
                        <a:solidFill>
                          <a:schemeClr val="dk1"/>
                        </a:solidFill>
                        <a:latin typeface="Fredoka" panose="020B0604020202020204" charset="-79"/>
                        <a:ea typeface="Inter"/>
                        <a:cs typeface="Fredoka" panose="020B0604020202020204" charset="-79"/>
                        <a:sym typeface="Inte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chemeClr val="accent1">
                        <a:lumMod val="75000"/>
                      </a:schemeClr>
                    </a:solidFill>
                  </a:tcPr>
                </a:tc>
                <a:extLst>
                  <a:ext uri="{0D108BD9-81ED-4DB2-BD59-A6C34878D82A}">
                    <a16:rowId xmlns:a16="http://schemas.microsoft.com/office/drawing/2014/main" val="10000"/>
                  </a:ext>
                </a:extLst>
              </a:tr>
              <a:tr h="357843">
                <a:tc>
                  <a:txBody>
                    <a:bodyPr/>
                    <a:lstStyle/>
                    <a:p>
                      <a:pPr marL="0" lvl="0" indent="0" algn="l" rtl="0">
                        <a:spcBef>
                          <a:spcPts val="0"/>
                        </a:spcBef>
                        <a:spcAft>
                          <a:spcPts val="0"/>
                        </a:spcAft>
                        <a:buNone/>
                      </a:pPr>
                      <a:r>
                        <a:rPr lang="en-CA" sz="1100" b="1" dirty="0">
                          <a:solidFill>
                            <a:schemeClr val="dk1"/>
                          </a:solidFill>
                          <a:latin typeface="Fredoka" panose="020B0604020202020204" charset="-79"/>
                          <a:ea typeface="Inter"/>
                          <a:cs typeface="Fredoka" panose="020B0604020202020204" charset="-79"/>
                          <a:sym typeface="Inter"/>
                        </a:rPr>
                        <a:t>Probability</a:t>
                      </a:r>
                      <a:endParaRPr sz="1100" b="1" dirty="0">
                        <a:solidFill>
                          <a:schemeClr val="dk1"/>
                        </a:solidFill>
                        <a:latin typeface="Fredoka" panose="020B0604020202020204" charset="-79"/>
                        <a:ea typeface="Inter"/>
                        <a:cs typeface="Fredoka" panose="020B0604020202020204" charset="-79"/>
                        <a:sym typeface="Inter"/>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chemeClr val="accent1">
                        <a:lumMod val="75000"/>
                      </a:schemeClr>
                    </a:solidFill>
                  </a:tcPr>
                </a:tc>
                <a:tc>
                  <a:txBody>
                    <a:bodyPr/>
                    <a:lstStyle/>
                    <a:p>
                      <a:pPr marL="0" lvl="0" indent="0" algn="ctr" rtl="0">
                        <a:spcBef>
                          <a:spcPts val="0"/>
                        </a:spcBef>
                        <a:spcAft>
                          <a:spcPts val="0"/>
                        </a:spcAft>
                        <a:buNone/>
                      </a:pPr>
                      <a:r>
                        <a:rPr lang="en-CA" sz="1600" b="0" dirty="0">
                          <a:solidFill>
                            <a:schemeClr val="dk1"/>
                          </a:solidFill>
                          <a:latin typeface="Fredoka" panose="020B0604020202020204" charset="-79"/>
                          <a:ea typeface="Inter"/>
                          <a:cs typeface="Fredoka" panose="020B0604020202020204" charset="-79"/>
                          <a:sym typeface="Inter"/>
                        </a:rPr>
                        <a:t>0.3</a:t>
                      </a:r>
                      <a:endParaRPr sz="1600" b="0" dirty="0">
                        <a:solidFill>
                          <a:schemeClr val="dk1"/>
                        </a:solidFill>
                        <a:latin typeface="Fredoka" panose="020B0604020202020204" charset="-79"/>
                        <a:ea typeface="Inter"/>
                        <a:cs typeface="Fredoka" panose="020B0604020202020204" charset="-79"/>
                        <a:sym typeface="Inte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2">
                        <a:lumMod val="50000"/>
                      </a:schemeClr>
                    </a:solidFill>
                  </a:tcPr>
                </a:tc>
                <a:tc>
                  <a:txBody>
                    <a:bodyPr/>
                    <a:lstStyle/>
                    <a:p>
                      <a:pPr marL="0" lvl="0" indent="0" algn="ctr" rtl="0">
                        <a:spcBef>
                          <a:spcPts val="0"/>
                        </a:spcBef>
                        <a:spcAft>
                          <a:spcPts val="0"/>
                        </a:spcAft>
                        <a:buNone/>
                      </a:pPr>
                      <a:r>
                        <a:rPr lang="en-CA" sz="1600" b="0" dirty="0">
                          <a:solidFill>
                            <a:schemeClr val="dk1"/>
                          </a:solidFill>
                          <a:latin typeface="Fredoka" panose="020B0604020202020204" charset="-79"/>
                          <a:ea typeface="Inter"/>
                          <a:cs typeface="Fredoka" panose="020B0604020202020204" charset="-79"/>
                          <a:sym typeface="Inter"/>
                        </a:rPr>
                        <a:t>0.1</a:t>
                      </a:r>
                      <a:endParaRPr sz="1600" b="0" dirty="0">
                        <a:solidFill>
                          <a:schemeClr val="dk1"/>
                        </a:solidFill>
                        <a:latin typeface="Fredoka" panose="020B0604020202020204" charset="-79"/>
                        <a:ea typeface="Inter"/>
                        <a:cs typeface="Fredoka" panose="020B0604020202020204" charset="-79"/>
                        <a:sym typeface="Inte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2">
                        <a:lumMod val="50000"/>
                      </a:schemeClr>
                    </a:solidFill>
                  </a:tcPr>
                </a:tc>
                <a:tc>
                  <a:txBody>
                    <a:bodyPr/>
                    <a:lstStyle/>
                    <a:p>
                      <a:pPr marL="0" lvl="0" indent="0" algn="ctr" rtl="0">
                        <a:spcBef>
                          <a:spcPts val="0"/>
                        </a:spcBef>
                        <a:spcAft>
                          <a:spcPts val="0"/>
                        </a:spcAft>
                        <a:buNone/>
                      </a:pPr>
                      <a:r>
                        <a:rPr lang="en-CA" sz="1600" b="0" dirty="0">
                          <a:solidFill>
                            <a:schemeClr val="dk1"/>
                          </a:solidFill>
                          <a:latin typeface="Fredoka" panose="020B0604020202020204" charset="-79"/>
                          <a:ea typeface="Inter"/>
                          <a:cs typeface="Fredoka" panose="020B0604020202020204" charset="-79"/>
                          <a:sym typeface="Inter"/>
                        </a:rPr>
                        <a:t>0.5</a:t>
                      </a:r>
                      <a:endParaRPr sz="1600" b="0" dirty="0">
                        <a:solidFill>
                          <a:schemeClr val="dk1"/>
                        </a:solidFill>
                        <a:latin typeface="Fredoka" panose="020B0604020202020204" charset="-79"/>
                        <a:ea typeface="Inter"/>
                        <a:cs typeface="Fredoka" panose="020B0604020202020204" charset="-79"/>
                        <a:sym typeface="Inte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2">
                        <a:lumMod val="50000"/>
                      </a:schemeClr>
                    </a:solidFill>
                  </a:tcPr>
                </a:tc>
                <a:tc>
                  <a:txBody>
                    <a:bodyPr/>
                    <a:lstStyle/>
                    <a:p>
                      <a:pPr marL="0" lvl="0" indent="0" algn="ctr" rtl="0">
                        <a:spcBef>
                          <a:spcPts val="0"/>
                        </a:spcBef>
                        <a:spcAft>
                          <a:spcPts val="0"/>
                        </a:spcAft>
                        <a:buNone/>
                      </a:pPr>
                      <a:r>
                        <a:rPr lang="en-CA" sz="1600" b="0">
                          <a:solidFill>
                            <a:schemeClr val="dk1"/>
                          </a:solidFill>
                          <a:latin typeface="Fredoka" panose="020B0604020202020204" charset="-79"/>
                          <a:ea typeface="Inter"/>
                          <a:cs typeface="Fredoka" panose="020B0604020202020204" charset="-79"/>
                          <a:sym typeface="Inter"/>
                        </a:rPr>
                        <a:t>0.15</a:t>
                      </a:r>
                      <a:endParaRPr sz="1600" b="0" dirty="0">
                        <a:solidFill>
                          <a:schemeClr val="dk1"/>
                        </a:solidFill>
                        <a:latin typeface="Fredoka" panose="020B0604020202020204" charset="-79"/>
                        <a:ea typeface="Inter"/>
                        <a:cs typeface="Fredoka" panose="020B0604020202020204" charset="-79"/>
                        <a:sym typeface="Inter"/>
                      </a:endParaRPr>
                    </a:p>
                  </a:txBody>
                  <a:tcPr marL="91425" marR="91425" marT="91425" marB="91425">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2">
                        <a:lumMod val="50000"/>
                      </a:schemeClr>
                    </a:solidFill>
                  </a:tcPr>
                </a:tc>
                <a:tc>
                  <a:txBody>
                    <a:bodyPr/>
                    <a:lstStyle/>
                    <a:p>
                      <a:pPr marL="0" lvl="0" indent="0" algn="ctr" rtl="0">
                        <a:spcBef>
                          <a:spcPts val="0"/>
                        </a:spcBef>
                        <a:spcAft>
                          <a:spcPts val="0"/>
                        </a:spcAft>
                        <a:buNone/>
                      </a:pPr>
                      <a:r>
                        <a:rPr lang="en-CA" sz="1600" b="0" dirty="0">
                          <a:solidFill>
                            <a:schemeClr val="dk1"/>
                          </a:solidFill>
                          <a:latin typeface="Fredoka" panose="020B0604020202020204" charset="-79"/>
                          <a:ea typeface="Inter"/>
                          <a:cs typeface="Fredoka" panose="020B0604020202020204" charset="-79"/>
                          <a:sym typeface="Inter"/>
                        </a:rPr>
                        <a:t>0.15</a:t>
                      </a:r>
                      <a:endParaRPr sz="1600" b="0" dirty="0">
                        <a:solidFill>
                          <a:schemeClr val="dk1"/>
                        </a:solidFill>
                        <a:latin typeface="Fredoka" panose="020B0604020202020204" charset="-79"/>
                        <a:ea typeface="Inter"/>
                        <a:cs typeface="Fredoka" panose="020B0604020202020204" charset="-79"/>
                        <a:sym typeface="Inter"/>
                      </a:endParaRPr>
                    </a:p>
                  </a:txBody>
                  <a:tcPr marL="91425" marR="91425" marT="91425" marB="91425">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2">
                        <a:lumMod val="50000"/>
                      </a:schemeClr>
                    </a:solidFill>
                  </a:tcPr>
                </a:tc>
                <a:tc>
                  <a:txBody>
                    <a:bodyPr/>
                    <a:lstStyle/>
                    <a:p>
                      <a:pPr marL="0" lvl="0" indent="0" algn="ctr" rtl="0">
                        <a:spcBef>
                          <a:spcPts val="0"/>
                        </a:spcBef>
                        <a:spcAft>
                          <a:spcPts val="0"/>
                        </a:spcAft>
                        <a:buNone/>
                      </a:pPr>
                      <a:r>
                        <a:rPr lang="en-CA" sz="1600" b="0" dirty="0">
                          <a:solidFill>
                            <a:schemeClr val="dk1"/>
                          </a:solidFill>
                          <a:latin typeface="Fredoka" panose="020B0604020202020204" charset="-79"/>
                          <a:ea typeface="Inter"/>
                          <a:cs typeface="Fredoka" panose="020B0604020202020204" charset="-79"/>
                          <a:sym typeface="Inter"/>
                        </a:rPr>
                        <a:t>0.15</a:t>
                      </a:r>
                      <a:endParaRPr sz="1600" b="0" dirty="0">
                        <a:solidFill>
                          <a:schemeClr val="dk1"/>
                        </a:solidFill>
                        <a:latin typeface="Fredoka" panose="020B0604020202020204" charset="-79"/>
                        <a:ea typeface="Inter"/>
                        <a:cs typeface="Fredoka" panose="020B0604020202020204" charset="-79"/>
                        <a:sym typeface="Inte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2">
                        <a:lumMod val="50000"/>
                      </a:schemeClr>
                    </a:solidFill>
                  </a:tcPr>
                </a:tc>
                <a:extLst>
                  <a:ext uri="{0D108BD9-81ED-4DB2-BD59-A6C34878D82A}">
                    <a16:rowId xmlns:a16="http://schemas.microsoft.com/office/drawing/2014/main" val="10001"/>
                  </a:ext>
                </a:extLst>
              </a:tr>
            </a:tbl>
          </a:graphicData>
        </a:graphic>
      </p:graphicFrame>
      <p:grpSp>
        <p:nvGrpSpPr>
          <p:cNvPr id="6" name="Group 5">
            <a:extLst>
              <a:ext uri="{FF2B5EF4-FFF2-40B4-BE49-F238E27FC236}">
                <a16:creationId xmlns:a16="http://schemas.microsoft.com/office/drawing/2014/main" id="{310CB779-96FC-EB0B-3708-897A3BDEE9E6}"/>
              </a:ext>
            </a:extLst>
          </p:cNvPr>
          <p:cNvGrpSpPr/>
          <p:nvPr/>
        </p:nvGrpSpPr>
        <p:grpSpPr>
          <a:xfrm>
            <a:off x="8394461" y="659465"/>
            <a:ext cx="215065" cy="191069"/>
            <a:chOff x="8401880" y="657705"/>
            <a:chExt cx="215065" cy="191069"/>
          </a:xfrm>
          <a:solidFill>
            <a:schemeClr val="accent3"/>
          </a:solidFill>
        </p:grpSpPr>
        <p:sp>
          <p:nvSpPr>
            <p:cNvPr id="7" name="Isosceles Triangle 6">
              <a:hlinkClick r:id="rId3" action="ppaction://hlinksldjump"/>
              <a:extLst>
                <a:ext uri="{FF2B5EF4-FFF2-40B4-BE49-F238E27FC236}">
                  <a16:creationId xmlns:a16="http://schemas.microsoft.com/office/drawing/2014/main" id="{981A8305-553D-921E-13E0-D091D380496B}"/>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Isosceles Triangle 7">
              <a:hlinkClick r:id="rId3" action="ppaction://hlinksldjump"/>
              <a:extLst>
                <a:ext uri="{FF2B5EF4-FFF2-40B4-BE49-F238E27FC236}">
                  <a16:creationId xmlns:a16="http://schemas.microsoft.com/office/drawing/2014/main" id="{51089A2C-89D6-A5B8-2C31-DEA99BE4AD72}"/>
                </a:ext>
              </a:extLst>
            </p:cNvPr>
            <p:cNvSpPr/>
            <p:nvPr/>
          </p:nvSpPr>
          <p:spPr>
            <a:xfrm rot="5400000">
              <a:off x="8473639"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435025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B9BB1-25E7-DD5C-A006-D6BD74D4BD05}"/>
              </a:ext>
            </a:extLst>
          </p:cNvPr>
          <p:cNvSpPr>
            <a:spLocks noGrp="1"/>
          </p:cNvSpPr>
          <p:nvPr>
            <p:ph type="title"/>
          </p:nvPr>
        </p:nvSpPr>
        <p:spPr>
          <a:solidFill>
            <a:schemeClr val="accent2"/>
          </a:solidFill>
        </p:spPr>
        <p:txBody>
          <a:bodyPr/>
          <a:lstStyle/>
          <a:p>
            <a:r>
              <a:rPr lang="en-CA" dirty="0"/>
              <a:t>Plan for Today</a:t>
            </a:r>
          </a:p>
        </p:txBody>
      </p:sp>
      <p:sp>
        <p:nvSpPr>
          <p:cNvPr id="3" name="Text Placeholder 2">
            <a:extLst>
              <a:ext uri="{FF2B5EF4-FFF2-40B4-BE49-F238E27FC236}">
                <a16:creationId xmlns:a16="http://schemas.microsoft.com/office/drawing/2014/main" id="{7BF2D19E-7699-D689-7CF4-55C80C3D9BCF}"/>
              </a:ext>
            </a:extLst>
          </p:cNvPr>
          <p:cNvSpPr>
            <a:spLocks noGrp="1"/>
          </p:cNvSpPr>
          <p:nvPr>
            <p:ph type="body" idx="1"/>
          </p:nvPr>
        </p:nvSpPr>
        <p:spPr>
          <a:xfrm>
            <a:off x="720000" y="1134099"/>
            <a:ext cx="3852000" cy="338400"/>
          </a:xfrm>
        </p:spPr>
        <p:txBody>
          <a:bodyPr/>
          <a:lstStyle/>
          <a:p>
            <a:pPr marL="139700" indent="0">
              <a:buNone/>
            </a:pPr>
            <a:r>
              <a:rPr lang="en-CA" sz="1800" b="1" dirty="0">
                <a:solidFill>
                  <a:schemeClr val="accent1">
                    <a:lumMod val="75000"/>
                  </a:schemeClr>
                </a:solidFill>
              </a:rPr>
              <a:t>Chapter 1 – Introduction to Probability</a:t>
            </a:r>
            <a:endParaRPr lang="en-CA" sz="1800" dirty="0"/>
          </a:p>
          <a:p>
            <a:r>
              <a:rPr lang="en-CA" sz="1600" dirty="0">
                <a:latin typeface="Fredoka" panose="020B0604020202020204" charset="-79"/>
                <a:cs typeface="Fredoka" panose="020B0604020202020204" charset="-79"/>
              </a:rPr>
              <a:t>Definition</a:t>
            </a:r>
            <a:r>
              <a:rPr lang="en-CA" sz="1600" dirty="0"/>
              <a:t> of probability</a:t>
            </a:r>
          </a:p>
          <a:p>
            <a:r>
              <a:rPr lang="en-CA" sz="1600" dirty="0"/>
              <a:t>Sample spaces and probabilities</a:t>
            </a:r>
          </a:p>
          <a:p>
            <a:r>
              <a:rPr lang="en-CA" sz="1600" dirty="0"/>
              <a:t>Addition and Multiplication Rules</a:t>
            </a:r>
          </a:p>
          <a:p>
            <a:r>
              <a:rPr lang="en-CA" sz="1600" dirty="0"/>
              <a:t>Counting arrangements and permutations</a:t>
            </a:r>
          </a:p>
          <a:p>
            <a:r>
              <a:rPr lang="en-CA" sz="1600" dirty="0"/>
              <a:t>Counting subsets</a:t>
            </a:r>
          </a:p>
          <a:p>
            <a:r>
              <a:rPr lang="en-CA" sz="1600" dirty="0"/>
              <a:t>Counting arrangements with repetition</a:t>
            </a:r>
          </a:p>
          <a:p>
            <a:pPr marL="139700" indent="0">
              <a:buNone/>
            </a:pPr>
            <a:r>
              <a:rPr lang="en-CA" sz="1600" b="1" dirty="0">
                <a:solidFill>
                  <a:schemeClr val="accent1">
                    <a:lumMod val="75000"/>
                  </a:schemeClr>
                </a:solidFill>
              </a:rPr>
              <a:t>Chapter 3 – Random Variables</a:t>
            </a:r>
          </a:p>
          <a:p>
            <a:r>
              <a:rPr lang="en-CA" sz="1600" dirty="0"/>
              <a:t>Random variables</a:t>
            </a:r>
          </a:p>
          <a:p>
            <a:r>
              <a:rPr lang="en-CA" sz="1600" dirty="0"/>
              <a:t>Probability functions (pdf and </a:t>
            </a:r>
            <a:r>
              <a:rPr lang="en-CA" sz="1600" dirty="0" err="1"/>
              <a:t>cdf</a:t>
            </a:r>
            <a:r>
              <a:rPr lang="en-CA" sz="1600" dirty="0"/>
              <a:t>)</a:t>
            </a:r>
          </a:p>
          <a:p>
            <a:r>
              <a:rPr lang="en-CA" sz="1600" dirty="0"/>
              <a:t>Functions of random variables</a:t>
            </a:r>
          </a:p>
          <a:p>
            <a:pPr marL="139700" indent="0">
              <a:buNone/>
            </a:pPr>
            <a:endParaRPr lang="en-CA" sz="1600" dirty="0"/>
          </a:p>
        </p:txBody>
      </p:sp>
      <p:sp>
        <p:nvSpPr>
          <p:cNvPr id="4" name="Text Placeholder 2">
            <a:extLst>
              <a:ext uri="{FF2B5EF4-FFF2-40B4-BE49-F238E27FC236}">
                <a16:creationId xmlns:a16="http://schemas.microsoft.com/office/drawing/2014/main" id="{EF1EA41D-A814-CDF4-9438-27B1ADF9D79F}"/>
              </a:ext>
            </a:extLst>
          </p:cNvPr>
          <p:cNvSpPr txBox="1">
            <a:spLocks/>
          </p:cNvSpPr>
          <p:nvPr/>
        </p:nvSpPr>
        <p:spPr>
          <a:xfrm>
            <a:off x="4571950" y="1134099"/>
            <a:ext cx="3852000" cy="338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1pPr>
            <a:lvl2pPr marL="914400" marR="0" lvl="1"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2pPr>
            <a:lvl3pPr marL="1371600" marR="0" lvl="2"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3pPr>
            <a:lvl4pPr marL="1828800" marR="0" lvl="3"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4pPr>
            <a:lvl5pPr marL="2286000" marR="0" lvl="4"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5pPr>
            <a:lvl6pPr marL="2743200" marR="0" lvl="5"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6pPr>
            <a:lvl7pPr marL="3200400" marR="0" lvl="6"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7pPr>
            <a:lvl8pPr marL="3657600" marR="0" lvl="7"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8pPr>
            <a:lvl9pPr marL="4114800" marR="0" lvl="8"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9pPr>
          </a:lstStyle>
          <a:p>
            <a:pPr marL="139700" indent="0">
              <a:buNone/>
            </a:pPr>
            <a:r>
              <a:rPr lang="en-CA" sz="1800" b="1" dirty="0">
                <a:solidFill>
                  <a:schemeClr val="accent1">
                    <a:lumMod val="75000"/>
                  </a:schemeClr>
                </a:solidFill>
              </a:rPr>
              <a:t>Chapter 2 – Probability Rules and Conditional Probability</a:t>
            </a:r>
          </a:p>
          <a:p>
            <a:r>
              <a:rPr lang="en-CA" sz="1600" dirty="0"/>
              <a:t>Probability Rules</a:t>
            </a:r>
          </a:p>
          <a:p>
            <a:r>
              <a:rPr lang="en-CA" sz="1600" dirty="0"/>
              <a:t>De Morgan’s Law</a:t>
            </a:r>
          </a:p>
          <a:p>
            <a:r>
              <a:rPr lang="en-CA" sz="1600" dirty="0"/>
              <a:t>Union of events</a:t>
            </a:r>
          </a:p>
          <a:p>
            <a:r>
              <a:rPr lang="en-CA" sz="1600" dirty="0"/>
              <a:t>Complement of an event</a:t>
            </a:r>
          </a:p>
          <a:p>
            <a:r>
              <a:rPr lang="en-CA" sz="1600" dirty="0"/>
              <a:t>Independent and dependent events</a:t>
            </a:r>
          </a:p>
          <a:p>
            <a:r>
              <a:rPr lang="en-CA" sz="1600" dirty="0"/>
              <a:t>Conditional probabilities</a:t>
            </a:r>
          </a:p>
          <a:p>
            <a:r>
              <a:rPr lang="en-CA" sz="1600" dirty="0"/>
              <a:t>Probability of the intersection of events</a:t>
            </a:r>
          </a:p>
          <a:p>
            <a:r>
              <a:rPr lang="en-CA" sz="1600" dirty="0"/>
              <a:t>Bayes’ Rule</a:t>
            </a:r>
          </a:p>
        </p:txBody>
      </p:sp>
    </p:spTree>
    <p:extLst>
      <p:ext uri="{BB962C8B-B14F-4D97-AF65-F5344CB8AC3E}">
        <p14:creationId xmlns:p14="http://schemas.microsoft.com/office/powerpoint/2010/main" val="33343058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8C7E312-C193-1A16-388C-0A3BF2B72CE7}"/>
                  </a:ext>
                </a:extLst>
              </p:cNvPr>
              <p:cNvSpPr txBox="1">
                <a:spLocks/>
              </p:cNvSpPr>
              <p:nvPr/>
            </p:nvSpPr>
            <p:spPr>
              <a:xfrm>
                <a:off x="720000" y="1134098"/>
                <a:ext cx="7704000" cy="35574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1pPr>
                <a:lvl2pPr marL="914400" marR="0" lvl="1"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2pPr>
                <a:lvl3pPr marL="1371600" marR="0" lvl="2"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3pPr>
                <a:lvl4pPr marL="1828800" marR="0" lvl="3"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4pPr>
                <a:lvl5pPr marL="2286000" marR="0" lvl="4"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5pPr>
                <a:lvl6pPr marL="2743200" marR="0" lvl="5"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6pPr>
                <a:lvl7pPr marL="3200400" marR="0" lvl="6"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7pPr>
                <a:lvl8pPr marL="3657600" marR="0" lvl="7"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8pPr>
                <a:lvl9pPr marL="4114800" marR="0" lvl="8"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9pPr>
              </a:lstStyle>
              <a:p>
                <a:pPr marL="139700" indent="0" algn="l"/>
                <a:r>
                  <a:rPr lang="en-US" sz="1800" dirty="0"/>
                  <a:t>B. The number 2 does not occur</a:t>
                </a:r>
              </a:p>
              <a:p>
                <a:pPr marL="139700" indent="0" algn="l"/>
                <a:endParaRPr lang="en-CA" sz="1800" b="0" i="1" dirty="0">
                  <a:solidFill>
                    <a:schemeClr val="accent3"/>
                  </a:solidFill>
                  <a:latin typeface="Cambria Math" panose="02040503050406030204" pitchFamily="18" charset="0"/>
                  <a:cs typeface="Fredoka" panose="020B0604020202020204" charset="-79"/>
                </a:endParaRPr>
              </a:p>
              <a:p>
                <a:pPr marL="139700" indent="0" algn="l"/>
                <a14:m>
                  <m:oMath xmlns:m="http://schemas.openxmlformats.org/officeDocument/2006/math">
                    <m:r>
                      <a:rPr lang="en-CA" sz="1800" b="0" i="1" smtClean="0">
                        <a:solidFill>
                          <a:schemeClr val="accent3"/>
                        </a:solidFill>
                        <a:latin typeface="Cambria Math" panose="02040503050406030204" pitchFamily="18" charset="0"/>
                        <a:cs typeface="Fredoka" panose="020B0604020202020204" charset="-79"/>
                      </a:rPr>
                      <m:t>𝐵</m:t>
                    </m:r>
                  </m:oMath>
                </a14:m>
                <a:r>
                  <a:rPr lang="en-CA" sz="1800" dirty="0">
                    <a:solidFill>
                      <a:schemeClr val="accent3"/>
                    </a:solidFill>
                    <a:latin typeface="Fredoka" panose="020B0604020202020204" charset="-79"/>
                    <a:cs typeface="Fredoka" panose="020B0604020202020204" charset="-79"/>
                  </a:rPr>
                  <a:t> – 2 does not occurs</a:t>
                </a:r>
              </a:p>
              <a:p>
                <a:pPr marL="139700" indent="0" algn="l"/>
                <a:endParaRPr lang="en-US" sz="1800" dirty="0"/>
              </a:p>
              <a:p>
                <a:pPr marL="139700" indent="0" algn="l"/>
                <a14:m>
                  <m:oMath xmlns:m="http://schemas.openxmlformats.org/officeDocument/2006/math">
                    <m:r>
                      <a:rPr lang="en-CA" sz="1800" b="0" i="1" smtClean="0">
                        <a:latin typeface="Cambria Math" panose="02040503050406030204" pitchFamily="18" charset="0"/>
                      </a:rPr>
                      <m:t>1−0.1=0.9</m:t>
                    </m:r>
                  </m:oMath>
                </a14:m>
                <a:r>
                  <a:rPr lang="en-US" sz="1800" dirty="0"/>
                  <a:t> </a:t>
                </a:r>
              </a:p>
              <a:p>
                <a:pPr marL="139700" indent="0" algn="l"/>
                <a:endParaRPr lang="en-US" sz="1800" dirty="0"/>
              </a:p>
              <a:p>
                <a:pPr marL="139700" indent="0" algn="l"/>
                <a:r>
                  <a:rPr lang="en-US" sz="1800" dirty="0"/>
                  <a:t>Since the dice is rolled 5 times -&gt; </a:t>
                </a:r>
                <a14:m>
                  <m:oMath xmlns:m="http://schemas.openxmlformats.org/officeDocument/2006/math">
                    <m:r>
                      <a:rPr lang="en-CA" sz="1800" b="0" i="1" smtClean="0">
                        <a:latin typeface="Cambria Math" panose="02040503050406030204" pitchFamily="18" charset="0"/>
                      </a:rPr>
                      <m:t>𝑃</m:t>
                    </m:r>
                    <m:r>
                      <a:rPr lang="en-CA" sz="1800" b="0" i="1" smtClean="0">
                        <a:latin typeface="Cambria Math" panose="02040503050406030204" pitchFamily="18" charset="0"/>
                      </a:rPr>
                      <m:t>(</m:t>
                    </m:r>
                    <m:r>
                      <a:rPr lang="en-CA" sz="1800" b="0" i="1" smtClean="0">
                        <a:latin typeface="Cambria Math" panose="02040503050406030204" pitchFamily="18" charset="0"/>
                      </a:rPr>
                      <m:t>𝐵</m:t>
                    </m:r>
                    <m:r>
                      <a:rPr lang="en-CA" sz="1800" b="0" i="1" smtClean="0">
                        <a:latin typeface="Cambria Math" panose="02040503050406030204" pitchFamily="18" charset="0"/>
                      </a:rPr>
                      <m:t>)=</m:t>
                    </m:r>
                    <m:sSup>
                      <m:sSupPr>
                        <m:ctrlPr>
                          <a:rPr lang="en-CA" sz="1800" b="0" i="1" smtClean="0">
                            <a:latin typeface="Cambria Math" panose="02040503050406030204" pitchFamily="18" charset="0"/>
                          </a:rPr>
                        </m:ctrlPr>
                      </m:sSupPr>
                      <m:e>
                        <m:d>
                          <m:dPr>
                            <m:ctrlPr>
                              <a:rPr lang="en-CA" sz="1800" b="0" i="1" smtClean="0">
                                <a:latin typeface="Cambria Math" panose="02040503050406030204" pitchFamily="18" charset="0"/>
                              </a:rPr>
                            </m:ctrlPr>
                          </m:dPr>
                          <m:e>
                            <m:r>
                              <a:rPr lang="en-CA" sz="1800" b="0" i="1" smtClean="0">
                                <a:latin typeface="Cambria Math" panose="02040503050406030204" pitchFamily="18" charset="0"/>
                              </a:rPr>
                              <m:t>0.9</m:t>
                            </m:r>
                          </m:e>
                        </m:d>
                      </m:e>
                      <m:sup>
                        <m:r>
                          <a:rPr lang="en-CA" sz="1800" b="0" i="1" smtClean="0">
                            <a:latin typeface="Cambria Math" panose="02040503050406030204" pitchFamily="18" charset="0"/>
                          </a:rPr>
                          <m:t>5</m:t>
                        </m:r>
                      </m:sup>
                    </m:sSup>
                    <m:r>
                      <a:rPr lang="en-CA" sz="1800" b="0" i="1" smtClean="0">
                        <a:latin typeface="Cambria Math" panose="02040503050406030204" pitchFamily="18" charset="0"/>
                      </a:rPr>
                      <m:t>=0.59049</m:t>
                    </m:r>
                  </m:oMath>
                </a14:m>
                <a:endParaRPr lang="en-US" sz="1800" dirty="0"/>
              </a:p>
            </p:txBody>
          </p:sp>
        </mc:Choice>
        <mc:Fallback xmlns="">
          <p:sp>
            <p:nvSpPr>
              <p:cNvPr id="3" name="Text Placeholder 2">
                <a:extLst>
                  <a:ext uri="{FF2B5EF4-FFF2-40B4-BE49-F238E27FC236}">
                    <a16:creationId xmlns:a16="http://schemas.microsoft.com/office/drawing/2014/main" id="{D8C7E312-C193-1A16-388C-0A3BF2B72CE7}"/>
                  </a:ext>
                </a:extLst>
              </p:cNvPr>
              <p:cNvSpPr txBox="1">
                <a:spLocks noRot="1" noChangeAspect="1" noMove="1" noResize="1" noEditPoints="1" noAdjustHandles="1" noChangeArrowheads="1" noChangeShapeType="1" noTextEdit="1"/>
              </p:cNvSpPr>
              <p:nvPr/>
            </p:nvSpPr>
            <p:spPr>
              <a:xfrm>
                <a:off x="720000" y="1134098"/>
                <a:ext cx="7704000" cy="3557402"/>
              </a:xfrm>
              <a:prstGeom prst="rect">
                <a:avLst/>
              </a:prstGeom>
              <a:blipFill>
                <a:blip r:embed="rId2"/>
                <a:stretch>
                  <a:fillRect/>
                </a:stretch>
              </a:blipFill>
              <a:ln>
                <a:noFill/>
              </a:ln>
            </p:spPr>
            <p:txBody>
              <a:bodyPr/>
              <a:lstStyle/>
              <a:p>
                <a:r>
                  <a:rPr lang="en-CA">
                    <a:noFill/>
                  </a:rPr>
                  <a:t> </a:t>
                </a:r>
              </a:p>
            </p:txBody>
          </p:sp>
        </mc:Fallback>
      </mc:AlternateContent>
      <p:sp>
        <p:nvSpPr>
          <p:cNvPr id="2" name="Title 1">
            <a:extLst>
              <a:ext uri="{FF2B5EF4-FFF2-40B4-BE49-F238E27FC236}">
                <a16:creationId xmlns:a16="http://schemas.microsoft.com/office/drawing/2014/main" id="{D0354D9C-0CD5-A0B9-574D-9EC7D3662FAC}"/>
              </a:ext>
            </a:extLst>
          </p:cNvPr>
          <p:cNvSpPr>
            <a:spLocks noGrp="1"/>
          </p:cNvSpPr>
          <p:nvPr>
            <p:ph type="title"/>
          </p:nvPr>
        </p:nvSpPr>
        <p:spPr>
          <a:solidFill>
            <a:schemeClr val="accent2"/>
          </a:solidFill>
        </p:spPr>
        <p:txBody>
          <a:bodyPr/>
          <a:lstStyle/>
          <a:p>
            <a:r>
              <a:rPr lang="en-CA" dirty="0"/>
              <a:t>Example - Dependent and independent events</a:t>
            </a:r>
          </a:p>
        </p:txBody>
      </p:sp>
      <p:graphicFrame>
        <p:nvGraphicFramePr>
          <p:cNvPr id="4" name="Google Shape;5443;p79">
            <a:extLst>
              <a:ext uri="{FF2B5EF4-FFF2-40B4-BE49-F238E27FC236}">
                <a16:creationId xmlns:a16="http://schemas.microsoft.com/office/drawing/2014/main" id="{CD4B6E0A-A79E-A97C-0D2F-8E377239D0B4}"/>
              </a:ext>
            </a:extLst>
          </p:cNvPr>
          <p:cNvGraphicFramePr/>
          <p:nvPr/>
        </p:nvGraphicFramePr>
        <p:xfrm>
          <a:off x="4374292" y="1134098"/>
          <a:ext cx="4250675" cy="853380"/>
        </p:xfrm>
        <a:graphic>
          <a:graphicData uri="http://schemas.openxmlformats.org/drawingml/2006/table">
            <a:tbl>
              <a:tblPr>
                <a:noFill/>
                <a:tableStyleId>{2377DC26-3884-4851-910E-87C0D15A1A19}</a:tableStyleId>
              </a:tblPr>
              <a:tblGrid>
                <a:gridCol w="962441">
                  <a:extLst>
                    <a:ext uri="{9D8B030D-6E8A-4147-A177-3AD203B41FA5}">
                      <a16:colId xmlns:a16="http://schemas.microsoft.com/office/drawing/2014/main" val="20001"/>
                    </a:ext>
                  </a:extLst>
                </a:gridCol>
                <a:gridCol w="548039">
                  <a:extLst>
                    <a:ext uri="{9D8B030D-6E8A-4147-A177-3AD203B41FA5}">
                      <a16:colId xmlns:a16="http://schemas.microsoft.com/office/drawing/2014/main" val="20002"/>
                    </a:ext>
                  </a:extLst>
                </a:gridCol>
                <a:gridCol w="548039">
                  <a:extLst>
                    <a:ext uri="{9D8B030D-6E8A-4147-A177-3AD203B41FA5}">
                      <a16:colId xmlns:a16="http://schemas.microsoft.com/office/drawing/2014/main" val="20003"/>
                    </a:ext>
                  </a:extLst>
                </a:gridCol>
                <a:gridCol w="548039">
                  <a:extLst>
                    <a:ext uri="{9D8B030D-6E8A-4147-A177-3AD203B41FA5}">
                      <a16:colId xmlns:a16="http://schemas.microsoft.com/office/drawing/2014/main" val="20004"/>
                    </a:ext>
                  </a:extLst>
                </a:gridCol>
                <a:gridCol w="548039">
                  <a:extLst>
                    <a:ext uri="{9D8B030D-6E8A-4147-A177-3AD203B41FA5}">
                      <a16:colId xmlns:a16="http://schemas.microsoft.com/office/drawing/2014/main" val="20005"/>
                    </a:ext>
                  </a:extLst>
                </a:gridCol>
                <a:gridCol w="548039">
                  <a:extLst>
                    <a:ext uri="{9D8B030D-6E8A-4147-A177-3AD203B41FA5}">
                      <a16:colId xmlns:a16="http://schemas.microsoft.com/office/drawing/2014/main" val="3937194404"/>
                    </a:ext>
                  </a:extLst>
                </a:gridCol>
                <a:gridCol w="548039">
                  <a:extLst>
                    <a:ext uri="{9D8B030D-6E8A-4147-A177-3AD203B41FA5}">
                      <a16:colId xmlns:a16="http://schemas.microsoft.com/office/drawing/2014/main" val="1794398200"/>
                    </a:ext>
                  </a:extLst>
                </a:gridCol>
              </a:tblGrid>
              <a:tr h="324788">
                <a:tc>
                  <a:txBody>
                    <a:bodyPr/>
                    <a:lstStyle/>
                    <a:p>
                      <a:pPr marL="0" lvl="0" indent="0" algn="ctr" rtl="0">
                        <a:spcBef>
                          <a:spcPts val="0"/>
                        </a:spcBef>
                        <a:spcAft>
                          <a:spcPts val="0"/>
                        </a:spcAft>
                        <a:buNone/>
                      </a:pPr>
                      <a:r>
                        <a:rPr lang="en-CA" sz="1100" b="1" dirty="0">
                          <a:solidFill>
                            <a:schemeClr val="dk1"/>
                          </a:solidFill>
                          <a:latin typeface="Fredoka" panose="020B0604020202020204" charset="-79"/>
                          <a:ea typeface="Inter"/>
                          <a:cs typeface="Fredoka" panose="020B0604020202020204" charset="-79"/>
                          <a:sym typeface="Inter"/>
                        </a:rPr>
                        <a:t>Number</a:t>
                      </a:r>
                      <a:endParaRPr sz="1100" b="1" dirty="0">
                        <a:solidFill>
                          <a:schemeClr val="dk1"/>
                        </a:solidFill>
                        <a:latin typeface="Fredoka" panose="020B0604020202020204" charset="-79"/>
                        <a:ea typeface="Inter"/>
                        <a:cs typeface="Fredoka" panose="020B0604020202020204" charset="-79"/>
                        <a:sym typeface="Inter"/>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chemeClr val="accent1">
                        <a:lumMod val="75000"/>
                      </a:schemeClr>
                    </a:solidFill>
                  </a:tcPr>
                </a:tc>
                <a:tc>
                  <a:txBody>
                    <a:bodyPr/>
                    <a:lstStyle/>
                    <a:p>
                      <a:pPr marL="0" lvl="0" indent="0" algn="ctr" rtl="0">
                        <a:spcBef>
                          <a:spcPts val="0"/>
                        </a:spcBef>
                        <a:spcAft>
                          <a:spcPts val="0"/>
                        </a:spcAft>
                        <a:buNone/>
                      </a:pPr>
                      <a:r>
                        <a:rPr lang="en-CA" sz="1600" b="1" dirty="0">
                          <a:solidFill>
                            <a:schemeClr val="dk1"/>
                          </a:solidFill>
                          <a:latin typeface="Fredoka" panose="020B0604020202020204" charset="-79"/>
                          <a:ea typeface="Inter"/>
                          <a:cs typeface="Fredoka" panose="020B0604020202020204" charset="-79"/>
                          <a:sym typeface="Inter"/>
                        </a:rPr>
                        <a:t>1</a:t>
                      </a:r>
                      <a:endParaRPr sz="1600" b="1" dirty="0">
                        <a:solidFill>
                          <a:schemeClr val="dk1"/>
                        </a:solidFill>
                        <a:latin typeface="Fredoka" panose="020B0604020202020204" charset="-79"/>
                        <a:ea typeface="Inter"/>
                        <a:cs typeface="Fredoka" panose="020B0604020202020204" charset="-79"/>
                        <a:sym typeface="Inte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lumMod val="75000"/>
                      </a:schemeClr>
                    </a:solidFill>
                  </a:tcPr>
                </a:tc>
                <a:tc>
                  <a:txBody>
                    <a:bodyPr/>
                    <a:lstStyle/>
                    <a:p>
                      <a:pPr marL="0" lvl="0" indent="0" algn="ctr" rtl="0">
                        <a:spcBef>
                          <a:spcPts val="0"/>
                        </a:spcBef>
                        <a:spcAft>
                          <a:spcPts val="0"/>
                        </a:spcAft>
                        <a:buNone/>
                      </a:pPr>
                      <a:r>
                        <a:rPr lang="en-CA" sz="1600" b="1" dirty="0">
                          <a:solidFill>
                            <a:schemeClr val="dk1"/>
                          </a:solidFill>
                          <a:latin typeface="Fredoka" panose="020B0604020202020204" charset="-79"/>
                          <a:ea typeface="Inter"/>
                          <a:cs typeface="Fredoka" panose="020B0604020202020204" charset="-79"/>
                          <a:sym typeface="Inter"/>
                        </a:rPr>
                        <a:t>2</a:t>
                      </a:r>
                      <a:endParaRPr sz="1600" b="1" dirty="0">
                        <a:solidFill>
                          <a:schemeClr val="dk1"/>
                        </a:solidFill>
                        <a:latin typeface="Fredoka" panose="020B0604020202020204" charset="-79"/>
                        <a:ea typeface="Inter"/>
                        <a:cs typeface="Fredoka" panose="020B0604020202020204" charset="-79"/>
                        <a:sym typeface="Inte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lumMod val="75000"/>
                      </a:schemeClr>
                    </a:solidFill>
                  </a:tcPr>
                </a:tc>
                <a:tc>
                  <a:txBody>
                    <a:bodyPr/>
                    <a:lstStyle/>
                    <a:p>
                      <a:pPr marL="0" lvl="0" indent="0" algn="ctr" rtl="0">
                        <a:spcBef>
                          <a:spcPts val="0"/>
                        </a:spcBef>
                        <a:spcAft>
                          <a:spcPts val="0"/>
                        </a:spcAft>
                        <a:buNone/>
                      </a:pPr>
                      <a:r>
                        <a:rPr lang="en-CA" sz="1600" b="1" dirty="0">
                          <a:solidFill>
                            <a:schemeClr val="dk1"/>
                          </a:solidFill>
                          <a:latin typeface="Fredoka" panose="020B0604020202020204" charset="-79"/>
                          <a:ea typeface="Inter"/>
                          <a:cs typeface="Fredoka" panose="020B0604020202020204" charset="-79"/>
                          <a:sym typeface="Inter"/>
                        </a:rPr>
                        <a:t>3</a:t>
                      </a:r>
                      <a:endParaRPr sz="1600" b="1" dirty="0">
                        <a:solidFill>
                          <a:schemeClr val="dk1"/>
                        </a:solidFill>
                        <a:latin typeface="Fredoka" panose="020B0604020202020204" charset="-79"/>
                        <a:ea typeface="Inter"/>
                        <a:cs typeface="Fredoka" panose="020B0604020202020204" charset="-79"/>
                        <a:sym typeface="Inte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lumMod val="75000"/>
                      </a:schemeClr>
                    </a:solidFill>
                  </a:tcPr>
                </a:tc>
                <a:tc>
                  <a:txBody>
                    <a:bodyPr/>
                    <a:lstStyle/>
                    <a:p>
                      <a:pPr marL="0" lvl="0" indent="0" algn="ctr" rtl="0">
                        <a:spcBef>
                          <a:spcPts val="0"/>
                        </a:spcBef>
                        <a:spcAft>
                          <a:spcPts val="0"/>
                        </a:spcAft>
                        <a:buNone/>
                      </a:pPr>
                      <a:r>
                        <a:rPr lang="en-CA" sz="1600" b="1" dirty="0">
                          <a:solidFill>
                            <a:schemeClr val="dk1"/>
                          </a:solidFill>
                          <a:latin typeface="Fredoka" panose="020B0604020202020204" charset="-79"/>
                          <a:ea typeface="Inter"/>
                          <a:cs typeface="Fredoka" panose="020B0604020202020204" charset="-79"/>
                          <a:sym typeface="Inter"/>
                        </a:rPr>
                        <a:t>4</a:t>
                      </a:r>
                      <a:endParaRPr sz="1600" b="1" dirty="0">
                        <a:solidFill>
                          <a:schemeClr val="dk1"/>
                        </a:solidFill>
                        <a:latin typeface="Fredoka" panose="020B0604020202020204" charset="-79"/>
                        <a:ea typeface="Inter"/>
                        <a:cs typeface="Fredoka" panose="020B0604020202020204" charset="-79"/>
                        <a:sym typeface="Inter"/>
                      </a:endParaRPr>
                    </a:p>
                  </a:txBody>
                  <a:tcPr marL="91425" marR="91425" marT="91425" marB="91425">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lumMod val="75000"/>
                      </a:schemeClr>
                    </a:solidFill>
                  </a:tcPr>
                </a:tc>
                <a:tc>
                  <a:txBody>
                    <a:bodyPr/>
                    <a:lstStyle/>
                    <a:p>
                      <a:pPr marL="0" lvl="0" indent="0" algn="ctr" rtl="0">
                        <a:spcBef>
                          <a:spcPts val="0"/>
                        </a:spcBef>
                        <a:spcAft>
                          <a:spcPts val="0"/>
                        </a:spcAft>
                        <a:buNone/>
                      </a:pPr>
                      <a:r>
                        <a:rPr lang="en-CA" sz="1600" b="1" dirty="0">
                          <a:solidFill>
                            <a:schemeClr val="dk1"/>
                          </a:solidFill>
                          <a:latin typeface="Fredoka" panose="020B0604020202020204" charset="-79"/>
                          <a:ea typeface="Inter"/>
                          <a:cs typeface="Fredoka" panose="020B0604020202020204" charset="-79"/>
                          <a:sym typeface="Inter"/>
                        </a:rPr>
                        <a:t>5</a:t>
                      </a:r>
                      <a:endParaRPr sz="1600" b="1" dirty="0">
                        <a:solidFill>
                          <a:schemeClr val="dk1"/>
                        </a:solidFill>
                        <a:latin typeface="Fredoka" panose="020B0604020202020204" charset="-79"/>
                        <a:ea typeface="Inter"/>
                        <a:cs typeface="Fredoka" panose="020B0604020202020204" charset="-79"/>
                        <a:sym typeface="Inter"/>
                      </a:endParaRPr>
                    </a:p>
                  </a:txBody>
                  <a:tcPr marL="91425" marR="91425" marT="91425" marB="91425">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chemeClr val="accent1">
                        <a:lumMod val="75000"/>
                      </a:schemeClr>
                    </a:solidFill>
                  </a:tcPr>
                </a:tc>
                <a:tc>
                  <a:txBody>
                    <a:bodyPr/>
                    <a:lstStyle/>
                    <a:p>
                      <a:pPr marL="0" lvl="0" indent="0" algn="ctr" rtl="0">
                        <a:spcBef>
                          <a:spcPts val="0"/>
                        </a:spcBef>
                        <a:spcAft>
                          <a:spcPts val="0"/>
                        </a:spcAft>
                        <a:buNone/>
                      </a:pPr>
                      <a:r>
                        <a:rPr lang="en-CA" sz="1600" b="1">
                          <a:solidFill>
                            <a:schemeClr val="dk1"/>
                          </a:solidFill>
                          <a:latin typeface="Fredoka" panose="020B0604020202020204" charset="-79"/>
                          <a:ea typeface="Inter"/>
                          <a:cs typeface="Fredoka" panose="020B0604020202020204" charset="-79"/>
                          <a:sym typeface="Inter"/>
                        </a:rPr>
                        <a:t>6</a:t>
                      </a:r>
                      <a:endParaRPr sz="1600" b="1" dirty="0">
                        <a:solidFill>
                          <a:schemeClr val="dk1"/>
                        </a:solidFill>
                        <a:latin typeface="Fredoka" panose="020B0604020202020204" charset="-79"/>
                        <a:ea typeface="Inter"/>
                        <a:cs typeface="Fredoka" panose="020B0604020202020204" charset="-79"/>
                        <a:sym typeface="Inte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chemeClr val="accent1">
                        <a:lumMod val="75000"/>
                      </a:schemeClr>
                    </a:solidFill>
                  </a:tcPr>
                </a:tc>
                <a:extLst>
                  <a:ext uri="{0D108BD9-81ED-4DB2-BD59-A6C34878D82A}">
                    <a16:rowId xmlns:a16="http://schemas.microsoft.com/office/drawing/2014/main" val="10000"/>
                  </a:ext>
                </a:extLst>
              </a:tr>
              <a:tr h="357843">
                <a:tc>
                  <a:txBody>
                    <a:bodyPr/>
                    <a:lstStyle/>
                    <a:p>
                      <a:pPr marL="0" lvl="0" indent="0" algn="l" rtl="0">
                        <a:spcBef>
                          <a:spcPts val="0"/>
                        </a:spcBef>
                        <a:spcAft>
                          <a:spcPts val="0"/>
                        </a:spcAft>
                        <a:buNone/>
                      </a:pPr>
                      <a:r>
                        <a:rPr lang="en-CA" sz="1100" b="1" dirty="0">
                          <a:solidFill>
                            <a:schemeClr val="dk1"/>
                          </a:solidFill>
                          <a:latin typeface="Fredoka" panose="020B0604020202020204" charset="-79"/>
                          <a:ea typeface="Inter"/>
                          <a:cs typeface="Fredoka" panose="020B0604020202020204" charset="-79"/>
                          <a:sym typeface="Inter"/>
                        </a:rPr>
                        <a:t>Probability</a:t>
                      </a:r>
                      <a:endParaRPr sz="1100" b="1" dirty="0">
                        <a:solidFill>
                          <a:schemeClr val="dk1"/>
                        </a:solidFill>
                        <a:latin typeface="Fredoka" panose="020B0604020202020204" charset="-79"/>
                        <a:ea typeface="Inter"/>
                        <a:cs typeface="Fredoka" panose="020B0604020202020204" charset="-79"/>
                        <a:sym typeface="Inter"/>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chemeClr val="accent1">
                        <a:lumMod val="75000"/>
                      </a:schemeClr>
                    </a:solidFill>
                  </a:tcPr>
                </a:tc>
                <a:tc>
                  <a:txBody>
                    <a:bodyPr/>
                    <a:lstStyle/>
                    <a:p>
                      <a:pPr marL="0" lvl="0" indent="0" algn="ctr" rtl="0">
                        <a:spcBef>
                          <a:spcPts val="0"/>
                        </a:spcBef>
                        <a:spcAft>
                          <a:spcPts val="0"/>
                        </a:spcAft>
                        <a:buNone/>
                      </a:pPr>
                      <a:r>
                        <a:rPr lang="en-CA" sz="1600" b="0" dirty="0">
                          <a:solidFill>
                            <a:schemeClr val="dk1"/>
                          </a:solidFill>
                          <a:latin typeface="Fredoka" panose="020B0604020202020204" charset="-79"/>
                          <a:ea typeface="Inter"/>
                          <a:cs typeface="Fredoka" panose="020B0604020202020204" charset="-79"/>
                          <a:sym typeface="Inter"/>
                        </a:rPr>
                        <a:t>0.3</a:t>
                      </a:r>
                      <a:endParaRPr sz="1600" b="0" dirty="0">
                        <a:solidFill>
                          <a:schemeClr val="dk1"/>
                        </a:solidFill>
                        <a:latin typeface="Fredoka" panose="020B0604020202020204" charset="-79"/>
                        <a:ea typeface="Inter"/>
                        <a:cs typeface="Fredoka" panose="020B0604020202020204" charset="-79"/>
                        <a:sym typeface="Inte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2">
                        <a:lumMod val="50000"/>
                      </a:schemeClr>
                    </a:solidFill>
                  </a:tcPr>
                </a:tc>
                <a:tc>
                  <a:txBody>
                    <a:bodyPr/>
                    <a:lstStyle/>
                    <a:p>
                      <a:pPr marL="0" lvl="0" indent="0" algn="ctr" rtl="0">
                        <a:spcBef>
                          <a:spcPts val="0"/>
                        </a:spcBef>
                        <a:spcAft>
                          <a:spcPts val="0"/>
                        </a:spcAft>
                        <a:buNone/>
                      </a:pPr>
                      <a:r>
                        <a:rPr lang="en-CA" sz="1600" b="0" dirty="0">
                          <a:solidFill>
                            <a:schemeClr val="dk1"/>
                          </a:solidFill>
                          <a:latin typeface="Fredoka" panose="020B0604020202020204" charset="-79"/>
                          <a:ea typeface="Inter"/>
                          <a:cs typeface="Fredoka" panose="020B0604020202020204" charset="-79"/>
                          <a:sym typeface="Inter"/>
                        </a:rPr>
                        <a:t>0.1</a:t>
                      </a:r>
                      <a:endParaRPr sz="1600" b="0" dirty="0">
                        <a:solidFill>
                          <a:schemeClr val="dk1"/>
                        </a:solidFill>
                        <a:latin typeface="Fredoka" panose="020B0604020202020204" charset="-79"/>
                        <a:ea typeface="Inter"/>
                        <a:cs typeface="Fredoka" panose="020B0604020202020204" charset="-79"/>
                        <a:sym typeface="Inte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2">
                        <a:lumMod val="50000"/>
                      </a:schemeClr>
                    </a:solidFill>
                  </a:tcPr>
                </a:tc>
                <a:tc>
                  <a:txBody>
                    <a:bodyPr/>
                    <a:lstStyle/>
                    <a:p>
                      <a:pPr marL="0" lvl="0" indent="0" algn="ctr" rtl="0">
                        <a:spcBef>
                          <a:spcPts val="0"/>
                        </a:spcBef>
                        <a:spcAft>
                          <a:spcPts val="0"/>
                        </a:spcAft>
                        <a:buNone/>
                      </a:pPr>
                      <a:r>
                        <a:rPr lang="en-CA" sz="1600" b="0" dirty="0">
                          <a:solidFill>
                            <a:schemeClr val="dk1"/>
                          </a:solidFill>
                          <a:latin typeface="Fredoka" panose="020B0604020202020204" charset="-79"/>
                          <a:ea typeface="Inter"/>
                          <a:cs typeface="Fredoka" panose="020B0604020202020204" charset="-79"/>
                          <a:sym typeface="Inter"/>
                        </a:rPr>
                        <a:t>0.5</a:t>
                      </a:r>
                      <a:endParaRPr sz="1600" b="0" dirty="0">
                        <a:solidFill>
                          <a:schemeClr val="dk1"/>
                        </a:solidFill>
                        <a:latin typeface="Fredoka" panose="020B0604020202020204" charset="-79"/>
                        <a:ea typeface="Inter"/>
                        <a:cs typeface="Fredoka" panose="020B0604020202020204" charset="-79"/>
                        <a:sym typeface="Inte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2">
                        <a:lumMod val="50000"/>
                      </a:schemeClr>
                    </a:solidFill>
                  </a:tcPr>
                </a:tc>
                <a:tc>
                  <a:txBody>
                    <a:bodyPr/>
                    <a:lstStyle/>
                    <a:p>
                      <a:pPr marL="0" lvl="0" indent="0" algn="ctr" rtl="0">
                        <a:spcBef>
                          <a:spcPts val="0"/>
                        </a:spcBef>
                        <a:spcAft>
                          <a:spcPts val="0"/>
                        </a:spcAft>
                        <a:buNone/>
                      </a:pPr>
                      <a:r>
                        <a:rPr lang="en-CA" sz="1600" b="0">
                          <a:solidFill>
                            <a:schemeClr val="dk1"/>
                          </a:solidFill>
                          <a:latin typeface="Fredoka" panose="020B0604020202020204" charset="-79"/>
                          <a:ea typeface="Inter"/>
                          <a:cs typeface="Fredoka" panose="020B0604020202020204" charset="-79"/>
                          <a:sym typeface="Inter"/>
                        </a:rPr>
                        <a:t>0.15</a:t>
                      </a:r>
                      <a:endParaRPr sz="1600" b="0" dirty="0">
                        <a:solidFill>
                          <a:schemeClr val="dk1"/>
                        </a:solidFill>
                        <a:latin typeface="Fredoka" panose="020B0604020202020204" charset="-79"/>
                        <a:ea typeface="Inter"/>
                        <a:cs typeface="Fredoka" panose="020B0604020202020204" charset="-79"/>
                        <a:sym typeface="Inter"/>
                      </a:endParaRPr>
                    </a:p>
                  </a:txBody>
                  <a:tcPr marL="91425" marR="91425" marT="91425" marB="91425">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2">
                        <a:lumMod val="50000"/>
                      </a:schemeClr>
                    </a:solidFill>
                  </a:tcPr>
                </a:tc>
                <a:tc>
                  <a:txBody>
                    <a:bodyPr/>
                    <a:lstStyle/>
                    <a:p>
                      <a:pPr marL="0" lvl="0" indent="0" algn="ctr" rtl="0">
                        <a:spcBef>
                          <a:spcPts val="0"/>
                        </a:spcBef>
                        <a:spcAft>
                          <a:spcPts val="0"/>
                        </a:spcAft>
                        <a:buNone/>
                      </a:pPr>
                      <a:r>
                        <a:rPr lang="en-CA" sz="1600" b="0" dirty="0">
                          <a:solidFill>
                            <a:schemeClr val="dk1"/>
                          </a:solidFill>
                          <a:latin typeface="Fredoka" panose="020B0604020202020204" charset="-79"/>
                          <a:ea typeface="Inter"/>
                          <a:cs typeface="Fredoka" panose="020B0604020202020204" charset="-79"/>
                          <a:sym typeface="Inter"/>
                        </a:rPr>
                        <a:t>0.15</a:t>
                      </a:r>
                      <a:endParaRPr sz="1600" b="0" dirty="0">
                        <a:solidFill>
                          <a:schemeClr val="dk1"/>
                        </a:solidFill>
                        <a:latin typeface="Fredoka" panose="020B0604020202020204" charset="-79"/>
                        <a:ea typeface="Inter"/>
                        <a:cs typeface="Fredoka" panose="020B0604020202020204" charset="-79"/>
                        <a:sym typeface="Inter"/>
                      </a:endParaRPr>
                    </a:p>
                  </a:txBody>
                  <a:tcPr marL="91425" marR="91425" marT="91425" marB="91425">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2">
                        <a:lumMod val="50000"/>
                      </a:schemeClr>
                    </a:solidFill>
                  </a:tcPr>
                </a:tc>
                <a:tc>
                  <a:txBody>
                    <a:bodyPr/>
                    <a:lstStyle/>
                    <a:p>
                      <a:pPr marL="0" lvl="0" indent="0" algn="ctr" rtl="0">
                        <a:spcBef>
                          <a:spcPts val="0"/>
                        </a:spcBef>
                        <a:spcAft>
                          <a:spcPts val="0"/>
                        </a:spcAft>
                        <a:buNone/>
                      </a:pPr>
                      <a:r>
                        <a:rPr lang="en-CA" sz="1600" b="0" dirty="0">
                          <a:solidFill>
                            <a:schemeClr val="dk1"/>
                          </a:solidFill>
                          <a:latin typeface="Fredoka" panose="020B0604020202020204" charset="-79"/>
                          <a:ea typeface="Inter"/>
                          <a:cs typeface="Fredoka" panose="020B0604020202020204" charset="-79"/>
                          <a:sym typeface="Inter"/>
                        </a:rPr>
                        <a:t>0.15</a:t>
                      </a:r>
                      <a:endParaRPr sz="1600" b="0" dirty="0">
                        <a:solidFill>
                          <a:schemeClr val="dk1"/>
                        </a:solidFill>
                        <a:latin typeface="Fredoka" panose="020B0604020202020204" charset="-79"/>
                        <a:ea typeface="Inter"/>
                        <a:cs typeface="Fredoka" panose="020B0604020202020204" charset="-79"/>
                        <a:sym typeface="Inte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2">
                        <a:lumMod val="50000"/>
                      </a:schemeClr>
                    </a:solidFill>
                  </a:tcPr>
                </a:tc>
                <a:extLst>
                  <a:ext uri="{0D108BD9-81ED-4DB2-BD59-A6C34878D82A}">
                    <a16:rowId xmlns:a16="http://schemas.microsoft.com/office/drawing/2014/main" val="10001"/>
                  </a:ext>
                </a:extLst>
              </a:tr>
            </a:tbl>
          </a:graphicData>
        </a:graphic>
      </p:graphicFrame>
      <p:grpSp>
        <p:nvGrpSpPr>
          <p:cNvPr id="5" name="Group 4">
            <a:extLst>
              <a:ext uri="{FF2B5EF4-FFF2-40B4-BE49-F238E27FC236}">
                <a16:creationId xmlns:a16="http://schemas.microsoft.com/office/drawing/2014/main" id="{996C5333-0632-3CED-DB86-D4AB8846B58F}"/>
              </a:ext>
            </a:extLst>
          </p:cNvPr>
          <p:cNvGrpSpPr/>
          <p:nvPr/>
        </p:nvGrpSpPr>
        <p:grpSpPr>
          <a:xfrm>
            <a:off x="8394461" y="659465"/>
            <a:ext cx="215065" cy="191069"/>
            <a:chOff x="8401880" y="657705"/>
            <a:chExt cx="215065" cy="191069"/>
          </a:xfrm>
          <a:solidFill>
            <a:schemeClr val="accent3"/>
          </a:solidFill>
        </p:grpSpPr>
        <p:sp>
          <p:nvSpPr>
            <p:cNvPr id="6" name="Isosceles Triangle 5">
              <a:hlinkClick r:id="rId3" action="ppaction://hlinksldjump"/>
              <a:extLst>
                <a:ext uri="{FF2B5EF4-FFF2-40B4-BE49-F238E27FC236}">
                  <a16:creationId xmlns:a16="http://schemas.microsoft.com/office/drawing/2014/main" id="{6E71616D-858B-4317-592B-E36E19044587}"/>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Isosceles Triangle 6">
              <a:hlinkClick r:id="rId3" action="ppaction://hlinksldjump"/>
              <a:extLst>
                <a:ext uri="{FF2B5EF4-FFF2-40B4-BE49-F238E27FC236}">
                  <a16:creationId xmlns:a16="http://schemas.microsoft.com/office/drawing/2014/main" id="{E4AF17E4-1223-E89F-7A02-AF18FA480DB5}"/>
                </a:ext>
              </a:extLst>
            </p:cNvPr>
            <p:cNvSpPr/>
            <p:nvPr/>
          </p:nvSpPr>
          <p:spPr>
            <a:xfrm rot="5400000">
              <a:off x="8473639"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7731680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8C7E312-C193-1A16-388C-0A3BF2B72CE7}"/>
                  </a:ext>
                </a:extLst>
              </p:cNvPr>
              <p:cNvSpPr txBox="1">
                <a:spLocks/>
              </p:cNvSpPr>
              <p:nvPr/>
            </p:nvSpPr>
            <p:spPr>
              <a:xfrm>
                <a:off x="720000" y="1134098"/>
                <a:ext cx="7704000" cy="35574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1pPr>
                <a:lvl2pPr marL="914400" marR="0" lvl="1"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2pPr>
                <a:lvl3pPr marL="1371600" marR="0" lvl="2"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3pPr>
                <a:lvl4pPr marL="1828800" marR="0" lvl="3"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4pPr>
                <a:lvl5pPr marL="2286000" marR="0" lvl="4"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5pPr>
                <a:lvl6pPr marL="2743200" marR="0" lvl="5"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6pPr>
                <a:lvl7pPr marL="3200400" marR="0" lvl="6"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7pPr>
                <a:lvl8pPr marL="3657600" marR="0" lvl="7"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8pPr>
                <a:lvl9pPr marL="4114800" marR="0" lvl="8"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9pPr>
              </a:lstStyle>
              <a:p>
                <a:pPr marL="139700" indent="0" algn="l"/>
                <a:r>
                  <a:rPr lang="en-US" sz="1800" dirty="0"/>
                  <a:t>C. Neither number 1 nor the </a:t>
                </a:r>
                <a:br>
                  <a:rPr lang="en-US" sz="1800" dirty="0"/>
                </a:br>
                <a:r>
                  <a:rPr lang="en-US" sz="1800" dirty="0"/>
                  <a:t>number 2 occurs</a:t>
                </a:r>
              </a:p>
              <a:p>
                <a:pPr marL="139700" indent="0" algn="l"/>
                <a:endParaRPr lang="en-US" sz="1800" dirty="0"/>
              </a:p>
              <a:p>
                <a:pPr marL="139700" indent="0" algn="l"/>
                <a14:m>
                  <m:oMath xmlns:m="http://schemas.openxmlformats.org/officeDocument/2006/math">
                    <m:r>
                      <a:rPr lang="en-CA" sz="1800" b="0" i="1" smtClean="0">
                        <a:latin typeface="Cambria Math" panose="02040503050406030204" pitchFamily="18" charset="0"/>
                      </a:rPr>
                      <m:t>1−</m:t>
                    </m:r>
                    <m:r>
                      <a:rPr lang="en-CA" sz="1800" b="0" i="1" smtClean="0">
                        <a:latin typeface="Cambria Math" panose="02040503050406030204" pitchFamily="18" charset="0"/>
                      </a:rPr>
                      <m:t>𝑃</m:t>
                    </m:r>
                    <m:d>
                      <m:dPr>
                        <m:ctrlPr>
                          <a:rPr lang="en-CA" sz="1800" b="0" i="1" smtClean="0">
                            <a:latin typeface="Cambria Math" panose="02040503050406030204" pitchFamily="18" charset="0"/>
                          </a:rPr>
                        </m:ctrlPr>
                      </m:dPr>
                      <m:e>
                        <m:r>
                          <a:rPr lang="en-CA" sz="1800" b="0" i="1" smtClean="0">
                            <a:latin typeface="Cambria Math" panose="02040503050406030204" pitchFamily="18" charset="0"/>
                          </a:rPr>
                          <m:t>𝐴</m:t>
                        </m:r>
                      </m:e>
                    </m:d>
                    <m:r>
                      <a:rPr lang="en-CA" sz="1800" b="0" i="1" smtClean="0">
                        <a:latin typeface="Cambria Math" panose="02040503050406030204" pitchFamily="18" charset="0"/>
                      </a:rPr>
                      <m:t>−</m:t>
                    </m:r>
                    <m:r>
                      <a:rPr lang="en-CA" sz="1800" b="0" i="1" smtClean="0">
                        <a:latin typeface="Cambria Math" panose="02040503050406030204" pitchFamily="18" charset="0"/>
                      </a:rPr>
                      <m:t>𝑃</m:t>
                    </m:r>
                    <m:r>
                      <a:rPr lang="en-CA" sz="1800" b="0" i="1" smtClean="0">
                        <a:latin typeface="Cambria Math" panose="02040503050406030204" pitchFamily="18" charset="0"/>
                      </a:rPr>
                      <m:t>(</m:t>
                    </m:r>
                    <m:r>
                      <a:rPr lang="en-CA" sz="1800" b="0" i="1" smtClean="0">
                        <a:latin typeface="Cambria Math" panose="02040503050406030204" pitchFamily="18" charset="0"/>
                      </a:rPr>
                      <m:t>𝐵</m:t>
                    </m:r>
                    <m:r>
                      <a:rPr lang="en-CA" sz="1800" b="0" i="1" smtClean="0">
                        <a:latin typeface="Cambria Math" panose="02040503050406030204" pitchFamily="18" charset="0"/>
                      </a:rPr>
                      <m:t>)</m:t>
                    </m:r>
                  </m:oMath>
                </a14:m>
                <a:r>
                  <a:rPr lang="en-US" sz="1800" dirty="0"/>
                  <a:t> </a:t>
                </a:r>
              </a:p>
              <a:p>
                <a:pPr marL="139700" indent="0" algn="l"/>
                <a14:m>
                  <m:oMath xmlns:m="http://schemas.openxmlformats.org/officeDocument/2006/math">
                    <m:r>
                      <a:rPr lang="en-CA" sz="1800" b="0" i="1" smtClean="0">
                        <a:latin typeface="Cambria Math" panose="02040503050406030204" pitchFamily="18" charset="0"/>
                      </a:rPr>
                      <m:t>=1−0.3−0.1</m:t>
                    </m:r>
                  </m:oMath>
                </a14:m>
                <a:r>
                  <a:rPr lang="en-US" sz="1800" dirty="0"/>
                  <a:t> </a:t>
                </a:r>
              </a:p>
              <a:p>
                <a:pPr marL="139700" indent="0" algn="l"/>
                <a14:m>
                  <m:oMath xmlns:m="http://schemas.openxmlformats.org/officeDocument/2006/math">
                    <m:r>
                      <a:rPr lang="en-CA" sz="1800" b="0" i="1" smtClean="0">
                        <a:latin typeface="Cambria Math" panose="02040503050406030204" pitchFamily="18" charset="0"/>
                      </a:rPr>
                      <m:t>=0.6</m:t>
                    </m:r>
                  </m:oMath>
                </a14:m>
                <a:r>
                  <a:rPr lang="en-US" sz="1800" dirty="0"/>
                  <a:t> </a:t>
                </a:r>
              </a:p>
              <a:p>
                <a:pPr marL="139700" indent="0" algn="l"/>
                <a:r>
                  <a:rPr lang="en-US" sz="1800" dirty="0"/>
                  <a:t> </a:t>
                </a:r>
              </a:p>
              <a:p>
                <a:pPr marL="139700" indent="0" algn="l"/>
                <a:r>
                  <a:rPr lang="en-US" sz="1800" dirty="0"/>
                  <a:t>Since the dice is rolled 5 times -&gt; </a:t>
                </a:r>
                <a14:m>
                  <m:oMath xmlns:m="http://schemas.openxmlformats.org/officeDocument/2006/math">
                    <m:r>
                      <a:rPr lang="en-CA" sz="1800" b="0" i="1" smtClean="0">
                        <a:latin typeface="Cambria Math" panose="02040503050406030204" pitchFamily="18" charset="0"/>
                      </a:rPr>
                      <m:t>𝑃</m:t>
                    </m:r>
                    <m:r>
                      <a:rPr lang="en-CA" sz="1800" b="0" i="1" smtClean="0">
                        <a:latin typeface="Cambria Math" panose="02040503050406030204" pitchFamily="18" charset="0"/>
                      </a:rPr>
                      <m:t>(</m:t>
                    </m:r>
                    <m:r>
                      <a:rPr lang="en-CA" sz="1800" b="0" i="1" smtClean="0">
                        <a:latin typeface="Cambria Math" panose="02040503050406030204" pitchFamily="18" charset="0"/>
                      </a:rPr>
                      <m:t>𝐴</m:t>
                    </m:r>
                    <m:r>
                      <a:rPr lang="en-CA" sz="1800" b="0" i="1" smtClean="0">
                        <a:latin typeface="Cambria Math" panose="02040503050406030204" pitchFamily="18" charset="0"/>
                      </a:rPr>
                      <m:t>∩</m:t>
                    </m:r>
                    <m:r>
                      <a:rPr lang="en-CA" sz="1800" b="0" i="1" smtClean="0">
                        <a:latin typeface="Cambria Math" panose="02040503050406030204" pitchFamily="18" charset="0"/>
                      </a:rPr>
                      <m:t>𝐵</m:t>
                    </m:r>
                    <m:r>
                      <a:rPr lang="en-CA" sz="1800" b="0" i="1" smtClean="0">
                        <a:latin typeface="Cambria Math" panose="02040503050406030204" pitchFamily="18" charset="0"/>
                      </a:rPr>
                      <m:t>)=</m:t>
                    </m:r>
                    <m:sSup>
                      <m:sSupPr>
                        <m:ctrlPr>
                          <a:rPr lang="en-CA" sz="1800" b="0" i="1" smtClean="0">
                            <a:latin typeface="Cambria Math" panose="02040503050406030204" pitchFamily="18" charset="0"/>
                          </a:rPr>
                        </m:ctrlPr>
                      </m:sSupPr>
                      <m:e>
                        <m:d>
                          <m:dPr>
                            <m:ctrlPr>
                              <a:rPr lang="en-CA" sz="1800" b="0" i="1" smtClean="0">
                                <a:latin typeface="Cambria Math" panose="02040503050406030204" pitchFamily="18" charset="0"/>
                              </a:rPr>
                            </m:ctrlPr>
                          </m:dPr>
                          <m:e>
                            <m:r>
                              <a:rPr lang="en-CA" sz="1800" b="0" i="1" smtClean="0">
                                <a:latin typeface="Cambria Math" panose="02040503050406030204" pitchFamily="18" charset="0"/>
                              </a:rPr>
                              <m:t>0.6</m:t>
                            </m:r>
                          </m:e>
                        </m:d>
                      </m:e>
                      <m:sup>
                        <m:r>
                          <a:rPr lang="en-CA" sz="1800" b="0" i="1" smtClean="0">
                            <a:latin typeface="Cambria Math" panose="02040503050406030204" pitchFamily="18" charset="0"/>
                          </a:rPr>
                          <m:t>5</m:t>
                        </m:r>
                      </m:sup>
                    </m:sSup>
                    <m:r>
                      <a:rPr lang="en-CA" sz="1800" b="0" i="1" smtClean="0">
                        <a:latin typeface="Cambria Math" panose="02040503050406030204" pitchFamily="18" charset="0"/>
                      </a:rPr>
                      <m:t>=0.07776</m:t>
                    </m:r>
                  </m:oMath>
                </a14:m>
                <a:endParaRPr lang="en-US" sz="1800" dirty="0"/>
              </a:p>
            </p:txBody>
          </p:sp>
        </mc:Choice>
        <mc:Fallback xmlns="">
          <p:sp>
            <p:nvSpPr>
              <p:cNvPr id="3" name="Text Placeholder 2">
                <a:extLst>
                  <a:ext uri="{FF2B5EF4-FFF2-40B4-BE49-F238E27FC236}">
                    <a16:creationId xmlns:a16="http://schemas.microsoft.com/office/drawing/2014/main" id="{D8C7E312-C193-1A16-388C-0A3BF2B72CE7}"/>
                  </a:ext>
                </a:extLst>
              </p:cNvPr>
              <p:cNvSpPr txBox="1">
                <a:spLocks noRot="1" noChangeAspect="1" noMove="1" noResize="1" noEditPoints="1" noAdjustHandles="1" noChangeArrowheads="1" noChangeShapeType="1" noTextEdit="1"/>
              </p:cNvSpPr>
              <p:nvPr/>
            </p:nvSpPr>
            <p:spPr>
              <a:xfrm>
                <a:off x="720000" y="1134098"/>
                <a:ext cx="7704000" cy="3557402"/>
              </a:xfrm>
              <a:prstGeom prst="rect">
                <a:avLst/>
              </a:prstGeom>
              <a:blipFill>
                <a:blip r:embed="rId3"/>
                <a:stretch>
                  <a:fillRect/>
                </a:stretch>
              </a:blipFill>
              <a:ln>
                <a:noFill/>
              </a:ln>
            </p:spPr>
            <p:txBody>
              <a:bodyPr/>
              <a:lstStyle/>
              <a:p>
                <a:r>
                  <a:rPr lang="en-CA">
                    <a:noFill/>
                  </a:rPr>
                  <a:t> </a:t>
                </a:r>
              </a:p>
            </p:txBody>
          </p:sp>
        </mc:Fallback>
      </mc:AlternateContent>
      <p:sp>
        <p:nvSpPr>
          <p:cNvPr id="2" name="Title 1">
            <a:extLst>
              <a:ext uri="{FF2B5EF4-FFF2-40B4-BE49-F238E27FC236}">
                <a16:creationId xmlns:a16="http://schemas.microsoft.com/office/drawing/2014/main" id="{D0354D9C-0CD5-A0B9-574D-9EC7D3662FAC}"/>
              </a:ext>
            </a:extLst>
          </p:cNvPr>
          <p:cNvSpPr>
            <a:spLocks noGrp="1"/>
          </p:cNvSpPr>
          <p:nvPr>
            <p:ph type="title"/>
          </p:nvPr>
        </p:nvSpPr>
        <p:spPr>
          <a:solidFill>
            <a:schemeClr val="accent2"/>
          </a:solidFill>
        </p:spPr>
        <p:txBody>
          <a:bodyPr/>
          <a:lstStyle/>
          <a:p>
            <a:r>
              <a:rPr lang="en-CA" dirty="0"/>
              <a:t>Example - Dependent and independent events</a:t>
            </a:r>
          </a:p>
        </p:txBody>
      </p:sp>
      <p:graphicFrame>
        <p:nvGraphicFramePr>
          <p:cNvPr id="4" name="Google Shape;5443;p79">
            <a:extLst>
              <a:ext uri="{FF2B5EF4-FFF2-40B4-BE49-F238E27FC236}">
                <a16:creationId xmlns:a16="http://schemas.microsoft.com/office/drawing/2014/main" id="{CD4B6E0A-A79E-A97C-0D2F-8E377239D0B4}"/>
              </a:ext>
            </a:extLst>
          </p:cNvPr>
          <p:cNvGraphicFramePr/>
          <p:nvPr/>
        </p:nvGraphicFramePr>
        <p:xfrm>
          <a:off x="4374292" y="1134098"/>
          <a:ext cx="4250675" cy="1097220"/>
        </p:xfrm>
        <a:graphic>
          <a:graphicData uri="http://schemas.openxmlformats.org/drawingml/2006/table">
            <a:tbl>
              <a:tblPr>
                <a:noFill/>
                <a:tableStyleId>{2377DC26-3884-4851-910E-87C0D15A1A19}</a:tableStyleId>
              </a:tblPr>
              <a:tblGrid>
                <a:gridCol w="962441">
                  <a:extLst>
                    <a:ext uri="{9D8B030D-6E8A-4147-A177-3AD203B41FA5}">
                      <a16:colId xmlns:a16="http://schemas.microsoft.com/office/drawing/2014/main" val="20001"/>
                    </a:ext>
                  </a:extLst>
                </a:gridCol>
                <a:gridCol w="548039">
                  <a:extLst>
                    <a:ext uri="{9D8B030D-6E8A-4147-A177-3AD203B41FA5}">
                      <a16:colId xmlns:a16="http://schemas.microsoft.com/office/drawing/2014/main" val="20002"/>
                    </a:ext>
                  </a:extLst>
                </a:gridCol>
                <a:gridCol w="548039">
                  <a:extLst>
                    <a:ext uri="{9D8B030D-6E8A-4147-A177-3AD203B41FA5}">
                      <a16:colId xmlns:a16="http://schemas.microsoft.com/office/drawing/2014/main" val="20003"/>
                    </a:ext>
                  </a:extLst>
                </a:gridCol>
                <a:gridCol w="548039">
                  <a:extLst>
                    <a:ext uri="{9D8B030D-6E8A-4147-A177-3AD203B41FA5}">
                      <a16:colId xmlns:a16="http://schemas.microsoft.com/office/drawing/2014/main" val="20004"/>
                    </a:ext>
                  </a:extLst>
                </a:gridCol>
                <a:gridCol w="548039">
                  <a:extLst>
                    <a:ext uri="{9D8B030D-6E8A-4147-A177-3AD203B41FA5}">
                      <a16:colId xmlns:a16="http://schemas.microsoft.com/office/drawing/2014/main" val="20005"/>
                    </a:ext>
                  </a:extLst>
                </a:gridCol>
                <a:gridCol w="548039">
                  <a:extLst>
                    <a:ext uri="{9D8B030D-6E8A-4147-A177-3AD203B41FA5}">
                      <a16:colId xmlns:a16="http://schemas.microsoft.com/office/drawing/2014/main" val="3937194404"/>
                    </a:ext>
                  </a:extLst>
                </a:gridCol>
                <a:gridCol w="548039">
                  <a:extLst>
                    <a:ext uri="{9D8B030D-6E8A-4147-A177-3AD203B41FA5}">
                      <a16:colId xmlns:a16="http://schemas.microsoft.com/office/drawing/2014/main" val="1794398200"/>
                    </a:ext>
                  </a:extLst>
                </a:gridCol>
              </a:tblGrid>
              <a:tr h="324788">
                <a:tc>
                  <a:txBody>
                    <a:bodyPr/>
                    <a:lstStyle/>
                    <a:p>
                      <a:pPr marL="0" lvl="0" indent="0" algn="ctr" rtl="0">
                        <a:spcBef>
                          <a:spcPts val="0"/>
                        </a:spcBef>
                        <a:spcAft>
                          <a:spcPts val="0"/>
                        </a:spcAft>
                        <a:buNone/>
                      </a:pPr>
                      <a:r>
                        <a:rPr lang="en-CA" sz="1100" b="1" dirty="0">
                          <a:solidFill>
                            <a:schemeClr val="dk1"/>
                          </a:solidFill>
                          <a:latin typeface="Fredoka" panose="020B0604020202020204" charset="-79"/>
                          <a:ea typeface="Inter"/>
                          <a:cs typeface="Fredoka" panose="020B0604020202020204" charset="-79"/>
                          <a:sym typeface="Inter"/>
                        </a:rPr>
                        <a:t>Number</a:t>
                      </a:r>
                      <a:endParaRPr sz="1100" b="1" dirty="0">
                        <a:solidFill>
                          <a:schemeClr val="dk1"/>
                        </a:solidFill>
                        <a:latin typeface="Fredoka" panose="020B0604020202020204" charset="-79"/>
                        <a:ea typeface="Inter"/>
                        <a:cs typeface="Fredoka" panose="020B0604020202020204" charset="-79"/>
                        <a:sym typeface="Inter"/>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chemeClr val="accent1">
                        <a:lumMod val="75000"/>
                      </a:schemeClr>
                    </a:solidFill>
                  </a:tcPr>
                </a:tc>
                <a:tc>
                  <a:txBody>
                    <a:bodyPr/>
                    <a:lstStyle/>
                    <a:p>
                      <a:pPr marL="0" lvl="0" indent="0" algn="ctr" rtl="0">
                        <a:spcBef>
                          <a:spcPts val="0"/>
                        </a:spcBef>
                        <a:spcAft>
                          <a:spcPts val="0"/>
                        </a:spcAft>
                        <a:buNone/>
                      </a:pPr>
                      <a:r>
                        <a:rPr lang="en-CA" sz="1600" b="1" dirty="0">
                          <a:solidFill>
                            <a:schemeClr val="dk1"/>
                          </a:solidFill>
                          <a:latin typeface="Fredoka" panose="020B0604020202020204" charset="-79"/>
                          <a:ea typeface="Inter"/>
                          <a:cs typeface="Fredoka" panose="020B0604020202020204" charset="-79"/>
                          <a:sym typeface="Inter"/>
                        </a:rPr>
                        <a:t>1</a:t>
                      </a:r>
                      <a:endParaRPr sz="1600" b="1" dirty="0">
                        <a:solidFill>
                          <a:schemeClr val="dk1"/>
                        </a:solidFill>
                        <a:latin typeface="Fredoka" panose="020B0604020202020204" charset="-79"/>
                        <a:ea typeface="Inter"/>
                        <a:cs typeface="Fredoka" panose="020B0604020202020204" charset="-79"/>
                        <a:sym typeface="Inte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lumMod val="75000"/>
                      </a:schemeClr>
                    </a:solidFill>
                  </a:tcPr>
                </a:tc>
                <a:tc>
                  <a:txBody>
                    <a:bodyPr/>
                    <a:lstStyle/>
                    <a:p>
                      <a:pPr marL="0" lvl="0" indent="0" algn="ctr" rtl="0">
                        <a:spcBef>
                          <a:spcPts val="0"/>
                        </a:spcBef>
                        <a:spcAft>
                          <a:spcPts val="0"/>
                        </a:spcAft>
                        <a:buNone/>
                      </a:pPr>
                      <a:r>
                        <a:rPr lang="en-CA" sz="1600" b="1" dirty="0">
                          <a:solidFill>
                            <a:schemeClr val="dk1"/>
                          </a:solidFill>
                          <a:latin typeface="Fredoka" panose="020B0604020202020204" charset="-79"/>
                          <a:ea typeface="Inter"/>
                          <a:cs typeface="Fredoka" panose="020B0604020202020204" charset="-79"/>
                          <a:sym typeface="Inter"/>
                        </a:rPr>
                        <a:t>2</a:t>
                      </a:r>
                      <a:endParaRPr sz="1600" b="1" dirty="0">
                        <a:solidFill>
                          <a:schemeClr val="dk1"/>
                        </a:solidFill>
                        <a:latin typeface="Fredoka" panose="020B0604020202020204" charset="-79"/>
                        <a:ea typeface="Inter"/>
                        <a:cs typeface="Fredoka" panose="020B0604020202020204" charset="-79"/>
                        <a:sym typeface="Inte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lumMod val="75000"/>
                      </a:schemeClr>
                    </a:solidFill>
                  </a:tcPr>
                </a:tc>
                <a:tc>
                  <a:txBody>
                    <a:bodyPr/>
                    <a:lstStyle/>
                    <a:p>
                      <a:pPr marL="0" lvl="0" indent="0" algn="ctr" rtl="0">
                        <a:spcBef>
                          <a:spcPts val="0"/>
                        </a:spcBef>
                        <a:spcAft>
                          <a:spcPts val="0"/>
                        </a:spcAft>
                        <a:buNone/>
                      </a:pPr>
                      <a:r>
                        <a:rPr lang="en-CA" sz="1600" b="1" dirty="0">
                          <a:solidFill>
                            <a:schemeClr val="dk1"/>
                          </a:solidFill>
                          <a:latin typeface="Fredoka" panose="020B0604020202020204" charset="-79"/>
                          <a:ea typeface="Inter"/>
                          <a:cs typeface="Fredoka" panose="020B0604020202020204" charset="-79"/>
                          <a:sym typeface="Inter"/>
                        </a:rPr>
                        <a:t>3</a:t>
                      </a:r>
                      <a:endParaRPr sz="1600" b="1" dirty="0">
                        <a:solidFill>
                          <a:schemeClr val="dk1"/>
                        </a:solidFill>
                        <a:latin typeface="Fredoka" panose="020B0604020202020204" charset="-79"/>
                        <a:ea typeface="Inter"/>
                        <a:cs typeface="Fredoka" panose="020B0604020202020204" charset="-79"/>
                        <a:sym typeface="Inte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lumMod val="75000"/>
                      </a:schemeClr>
                    </a:solidFill>
                  </a:tcPr>
                </a:tc>
                <a:tc>
                  <a:txBody>
                    <a:bodyPr/>
                    <a:lstStyle/>
                    <a:p>
                      <a:pPr marL="0" lvl="0" indent="0" algn="ctr" rtl="0">
                        <a:spcBef>
                          <a:spcPts val="0"/>
                        </a:spcBef>
                        <a:spcAft>
                          <a:spcPts val="0"/>
                        </a:spcAft>
                        <a:buNone/>
                      </a:pPr>
                      <a:r>
                        <a:rPr lang="en-CA" sz="1600" b="1" dirty="0">
                          <a:solidFill>
                            <a:schemeClr val="dk1"/>
                          </a:solidFill>
                          <a:latin typeface="Fredoka" panose="020B0604020202020204" charset="-79"/>
                          <a:ea typeface="Inter"/>
                          <a:cs typeface="Fredoka" panose="020B0604020202020204" charset="-79"/>
                          <a:sym typeface="Inter"/>
                        </a:rPr>
                        <a:t>4</a:t>
                      </a:r>
                      <a:endParaRPr sz="1600" b="1" dirty="0">
                        <a:solidFill>
                          <a:schemeClr val="dk1"/>
                        </a:solidFill>
                        <a:latin typeface="Fredoka" panose="020B0604020202020204" charset="-79"/>
                        <a:ea typeface="Inter"/>
                        <a:cs typeface="Fredoka" panose="020B0604020202020204" charset="-79"/>
                        <a:sym typeface="Inter"/>
                      </a:endParaRPr>
                    </a:p>
                  </a:txBody>
                  <a:tcPr marL="91425" marR="91425" marT="91425" marB="91425">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lumMod val="75000"/>
                      </a:schemeClr>
                    </a:solidFill>
                  </a:tcPr>
                </a:tc>
                <a:tc>
                  <a:txBody>
                    <a:bodyPr/>
                    <a:lstStyle/>
                    <a:p>
                      <a:pPr marL="0" lvl="0" indent="0" algn="ctr" rtl="0">
                        <a:spcBef>
                          <a:spcPts val="0"/>
                        </a:spcBef>
                        <a:spcAft>
                          <a:spcPts val="0"/>
                        </a:spcAft>
                        <a:buNone/>
                      </a:pPr>
                      <a:r>
                        <a:rPr lang="en-CA" sz="1600" b="1" dirty="0">
                          <a:solidFill>
                            <a:schemeClr val="dk1"/>
                          </a:solidFill>
                          <a:latin typeface="Fredoka" panose="020B0604020202020204" charset="-79"/>
                          <a:ea typeface="Inter"/>
                          <a:cs typeface="Fredoka" panose="020B0604020202020204" charset="-79"/>
                          <a:sym typeface="Inter"/>
                        </a:rPr>
                        <a:t>5</a:t>
                      </a:r>
                      <a:endParaRPr sz="1600" b="1" dirty="0">
                        <a:solidFill>
                          <a:schemeClr val="dk1"/>
                        </a:solidFill>
                        <a:latin typeface="Fredoka" panose="020B0604020202020204" charset="-79"/>
                        <a:ea typeface="Inter"/>
                        <a:cs typeface="Fredoka" panose="020B0604020202020204" charset="-79"/>
                        <a:sym typeface="Inter"/>
                      </a:endParaRPr>
                    </a:p>
                  </a:txBody>
                  <a:tcPr marL="91425" marR="91425" marT="91425" marB="91425">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chemeClr val="accent1">
                        <a:lumMod val="75000"/>
                      </a:schemeClr>
                    </a:solidFill>
                  </a:tcPr>
                </a:tc>
                <a:tc>
                  <a:txBody>
                    <a:bodyPr/>
                    <a:lstStyle/>
                    <a:p>
                      <a:pPr marL="0" lvl="0" indent="0" algn="ctr" rtl="0">
                        <a:spcBef>
                          <a:spcPts val="0"/>
                        </a:spcBef>
                        <a:spcAft>
                          <a:spcPts val="0"/>
                        </a:spcAft>
                        <a:buNone/>
                      </a:pPr>
                      <a:r>
                        <a:rPr lang="en-CA" sz="1600" b="1">
                          <a:solidFill>
                            <a:schemeClr val="dk1"/>
                          </a:solidFill>
                          <a:latin typeface="Fredoka" panose="020B0604020202020204" charset="-79"/>
                          <a:ea typeface="Inter"/>
                          <a:cs typeface="Fredoka" panose="020B0604020202020204" charset="-79"/>
                          <a:sym typeface="Inter"/>
                        </a:rPr>
                        <a:t>6</a:t>
                      </a:r>
                      <a:endParaRPr sz="1600" b="1" dirty="0">
                        <a:solidFill>
                          <a:schemeClr val="dk1"/>
                        </a:solidFill>
                        <a:latin typeface="Fredoka" panose="020B0604020202020204" charset="-79"/>
                        <a:ea typeface="Inter"/>
                        <a:cs typeface="Fredoka" panose="020B0604020202020204" charset="-79"/>
                        <a:sym typeface="Inte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chemeClr val="accent1">
                        <a:lumMod val="75000"/>
                      </a:schemeClr>
                    </a:solidFill>
                  </a:tcPr>
                </a:tc>
                <a:extLst>
                  <a:ext uri="{0D108BD9-81ED-4DB2-BD59-A6C34878D82A}">
                    <a16:rowId xmlns:a16="http://schemas.microsoft.com/office/drawing/2014/main" val="10000"/>
                  </a:ext>
                </a:extLst>
              </a:tr>
              <a:tr h="357843">
                <a:tc>
                  <a:txBody>
                    <a:bodyPr/>
                    <a:lstStyle/>
                    <a:p>
                      <a:pPr marL="0" lvl="0" indent="0" algn="l" rtl="0">
                        <a:spcBef>
                          <a:spcPts val="0"/>
                        </a:spcBef>
                        <a:spcAft>
                          <a:spcPts val="0"/>
                        </a:spcAft>
                        <a:buNone/>
                      </a:pPr>
                      <a:r>
                        <a:rPr lang="en-CA" sz="1100" b="1" dirty="0">
                          <a:solidFill>
                            <a:schemeClr val="dk1"/>
                          </a:solidFill>
                          <a:latin typeface="Fredoka" panose="020B0604020202020204" charset="-79"/>
                          <a:ea typeface="Inter"/>
                          <a:cs typeface="Fredoka" panose="020B0604020202020204" charset="-79"/>
                          <a:sym typeface="Inter"/>
                        </a:rPr>
                        <a:t>Probability</a:t>
                      </a:r>
                      <a:endParaRPr sz="1100" b="1" dirty="0">
                        <a:solidFill>
                          <a:schemeClr val="dk1"/>
                        </a:solidFill>
                        <a:latin typeface="Fredoka" panose="020B0604020202020204" charset="-79"/>
                        <a:ea typeface="Inter"/>
                        <a:cs typeface="Fredoka" panose="020B0604020202020204" charset="-79"/>
                        <a:sym typeface="Inter"/>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chemeClr val="accent1">
                        <a:lumMod val="75000"/>
                      </a:schemeClr>
                    </a:solidFill>
                  </a:tcPr>
                </a:tc>
                <a:tc>
                  <a:txBody>
                    <a:bodyPr/>
                    <a:lstStyle/>
                    <a:p>
                      <a:pPr marL="0" lvl="0" indent="0" algn="ctr" rtl="0">
                        <a:spcBef>
                          <a:spcPts val="0"/>
                        </a:spcBef>
                        <a:spcAft>
                          <a:spcPts val="0"/>
                        </a:spcAft>
                        <a:buNone/>
                      </a:pPr>
                      <a:r>
                        <a:rPr lang="en-CA" sz="1600" b="0" dirty="0">
                          <a:solidFill>
                            <a:schemeClr val="dk1"/>
                          </a:solidFill>
                          <a:latin typeface="Fredoka" panose="020B0604020202020204" charset="-79"/>
                          <a:ea typeface="Inter"/>
                          <a:cs typeface="Fredoka" panose="020B0604020202020204" charset="-79"/>
                          <a:sym typeface="Inter"/>
                        </a:rPr>
                        <a:t>0.3</a:t>
                      </a:r>
                      <a:endParaRPr sz="1600" b="0" dirty="0">
                        <a:solidFill>
                          <a:schemeClr val="dk1"/>
                        </a:solidFill>
                        <a:latin typeface="Fredoka" panose="020B0604020202020204" charset="-79"/>
                        <a:ea typeface="Inter"/>
                        <a:cs typeface="Fredoka" panose="020B0604020202020204" charset="-79"/>
                        <a:sym typeface="Inte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2">
                        <a:lumMod val="50000"/>
                      </a:schemeClr>
                    </a:solidFill>
                  </a:tcPr>
                </a:tc>
                <a:tc>
                  <a:txBody>
                    <a:bodyPr/>
                    <a:lstStyle/>
                    <a:p>
                      <a:pPr marL="0" lvl="0" indent="0" algn="ctr" rtl="0">
                        <a:spcBef>
                          <a:spcPts val="0"/>
                        </a:spcBef>
                        <a:spcAft>
                          <a:spcPts val="0"/>
                        </a:spcAft>
                        <a:buNone/>
                      </a:pPr>
                      <a:r>
                        <a:rPr lang="en-CA" sz="1600" b="0" dirty="0">
                          <a:solidFill>
                            <a:schemeClr val="dk1"/>
                          </a:solidFill>
                          <a:latin typeface="Fredoka" panose="020B0604020202020204" charset="-79"/>
                          <a:ea typeface="Inter"/>
                          <a:cs typeface="Fredoka" panose="020B0604020202020204" charset="-79"/>
                          <a:sym typeface="Inter"/>
                        </a:rPr>
                        <a:t>0.1</a:t>
                      </a:r>
                      <a:endParaRPr sz="1600" b="0" dirty="0">
                        <a:solidFill>
                          <a:schemeClr val="dk1"/>
                        </a:solidFill>
                        <a:latin typeface="Fredoka" panose="020B0604020202020204" charset="-79"/>
                        <a:ea typeface="Inter"/>
                        <a:cs typeface="Fredoka" panose="020B0604020202020204" charset="-79"/>
                        <a:sym typeface="Inte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2">
                        <a:lumMod val="50000"/>
                      </a:schemeClr>
                    </a:solidFill>
                  </a:tcPr>
                </a:tc>
                <a:tc>
                  <a:txBody>
                    <a:bodyPr/>
                    <a:lstStyle/>
                    <a:p>
                      <a:pPr marL="0" lvl="0" indent="0" algn="ctr" rtl="0">
                        <a:spcBef>
                          <a:spcPts val="0"/>
                        </a:spcBef>
                        <a:spcAft>
                          <a:spcPts val="0"/>
                        </a:spcAft>
                        <a:buNone/>
                      </a:pPr>
                      <a:r>
                        <a:rPr lang="en-CA" sz="1600" b="0" dirty="0">
                          <a:solidFill>
                            <a:schemeClr val="dk1"/>
                          </a:solidFill>
                          <a:latin typeface="Fredoka" panose="020B0604020202020204" charset="-79"/>
                          <a:ea typeface="Inter"/>
                          <a:cs typeface="Fredoka" panose="020B0604020202020204" charset="-79"/>
                          <a:sym typeface="Inter"/>
                        </a:rPr>
                        <a:t>0.5</a:t>
                      </a:r>
                      <a:endParaRPr sz="1600" b="0" dirty="0">
                        <a:solidFill>
                          <a:schemeClr val="dk1"/>
                        </a:solidFill>
                        <a:latin typeface="Fredoka" panose="020B0604020202020204" charset="-79"/>
                        <a:ea typeface="Inter"/>
                        <a:cs typeface="Fredoka" panose="020B0604020202020204" charset="-79"/>
                        <a:sym typeface="Inte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2">
                        <a:lumMod val="50000"/>
                      </a:schemeClr>
                    </a:solidFill>
                  </a:tcPr>
                </a:tc>
                <a:tc>
                  <a:txBody>
                    <a:bodyPr/>
                    <a:lstStyle/>
                    <a:p>
                      <a:pPr marL="0" lvl="0" indent="0" algn="ctr" rtl="0">
                        <a:spcBef>
                          <a:spcPts val="0"/>
                        </a:spcBef>
                        <a:spcAft>
                          <a:spcPts val="0"/>
                        </a:spcAft>
                        <a:buNone/>
                      </a:pPr>
                      <a:r>
                        <a:rPr lang="en-CA" sz="1600" b="0">
                          <a:solidFill>
                            <a:schemeClr val="dk1"/>
                          </a:solidFill>
                          <a:latin typeface="Fredoka" panose="020B0604020202020204" charset="-79"/>
                          <a:ea typeface="Inter"/>
                          <a:cs typeface="Fredoka" panose="020B0604020202020204" charset="-79"/>
                          <a:sym typeface="Inter"/>
                        </a:rPr>
                        <a:t>0.15</a:t>
                      </a:r>
                      <a:endParaRPr sz="1600" b="0" dirty="0">
                        <a:solidFill>
                          <a:schemeClr val="dk1"/>
                        </a:solidFill>
                        <a:latin typeface="Fredoka" panose="020B0604020202020204" charset="-79"/>
                        <a:ea typeface="Inter"/>
                        <a:cs typeface="Fredoka" panose="020B0604020202020204" charset="-79"/>
                        <a:sym typeface="Inter"/>
                      </a:endParaRPr>
                    </a:p>
                  </a:txBody>
                  <a:tcPr marL="91425" marR="91425" marT="91425" marB="91425">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2">
                        <a:lumMod val="50000"/>
                      </a:schemeClr>
                    </a:solidFill>
                  </a:tcPr>
                </a:tc>
                <a:tc>
                  <a:txBody>
                    <a:bodyPr/>
                    <a:lstStyle/>
                    <a:p>
                      <a:pPr marL="0" lvl="0" indent="0" algn="ctr" rtl="0">
                        <a:spcBef>
                          <a:spcPts val="0"/>
                        </a:spcBef>
                        <a:spcAft>
                          <a:spcPts val="0"/>
                        </a:spcAft>
                        <a:buNone/>
                      </a:pPr>
                      <a:r>
                        <a:rPr lang="en-CA" sz="1600" b="0" dirty="0">
                          <a:solidFill>
                            <a:schemeClr val="dk1"/>
                          </a:solidFill>
                          <a:latin typeface="Fredoka" panose="020B0604020202020204" charset="-79"/>
                          <a:ea typeface="Inter"/>
                          <a:cs typeface="Fredoka" panose="020B0604020202020204" charset="-79"/>
                          <a:sym typeface="Inter"/>
                        </a:rPr>
                        <a:t>0.15</a:t>
                      </a:r>
                      <a:endParaRPr sz="1600" b="0" dirty="0">
                        <a:solidFill>
                          <a:schemeClr val="dk1"/>
                        </a:solidFill>
                        <a:latin typeface="Fredoka" panose="020B0604020202020204" charset="-79"/>
                        <a:ea typeface="Inter"/>
                        <a:cs typeface="Fredoka" panose="020B0604020202020204" charset="-79"/>
                        <a:sym typeface="Inter"/>
                      </a:endParaRPr>
                    </a:p>
                  </a:txBody>
                  <a:tcPr marL="91425" marR="91425" marT="91425" marB="91425">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2">
                        <a:lumMod val="50000"/>
                      </a:schemeClr>
                    </a:solidFill>
                  </a:tcPr>
                </a:tc>
                <a:tc>
                  <a:txBody>
                    <a:bodyPr/>
                    <a:lstStyle/>
                    <a:p>
                      <a:pPr marL="0" lvl="0" indent="0" algn="ctr" rtl="0">
                        <a:spcBef>
                          <a:spcPts val="0"/>
                        </a:spcBef>
                        <a:spcAft>
                          <a:spcPts val="0"/>
                        </a:spcAft>
                        <a:buNone/>
                      </a:pPr>
                      <a:r>
                        <a:rPr lang="en-CA" sz="1600" b="0" dirty="0">
                          <a:solidFill>
                            <a:schemeClr val="dk1"/>
                          </a:solidFill>
                          <a:latin typeface="Fredoka" panose="020B0604020202020204" charset="-79"/>
                          <a:ea typeface="Inter"/>
                          <a:cs typeface="Fredoka" panose="020B0604020202020204" charset="-79"/>
                          <a:sym typeface="Inter"/>
                        </a:rPr>
                        <a:t>0.15</a:t>
                      </a:r>
                      <a:endParaRPr sz="1600" b="0" dirty="0">
                        <a:solidFill>
                          <a:schemeClr val="dk1"/>
                        </a:solidFill>
                        <a:latin typeface="Fredoka" panose="020B0604020202020204" charset="-79"/>
                        <a:ea typeface="Inter"/>
                        <a:cs typeface="Fredoka" panose="020B0604020202020204" charset="-79"/>
                        <a:sym typeface="Inte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2">
                        <a:lumMod val="50000"/>
                      </a:schemeClr>
                    </a:solidFill>
                  </a:tcPr>
                </a:tc>
                <a:extLst>
                  <a:ext uri="{0D108BD9-81ED-4DB2-BD59-A6C34878D82A}">
                    <a16:rowId xmlns:a16="http://schemas.microsoft.com/office/drawing/2014/main" val="10001"/>
                  </a:ext>
                </a:extLst>
              </a:tr>
            </a:tbl>
          </a:graphicData>
        </a:graphic>
      </p:graphicFrame>
      <p:sp>
        <p:nvSpPr>
          <p:cNvPr id="6" name="TextBox 5">
            <a:extLst>
              <a:ext uri="{FF2B5EF4-FFF2-40B4-BE49-F238E27FC236}">
                <a16:creationId xmlns:a16="http://schemas.microsoft.com/office/drawing/2014/main" id="{A7485949-D64C-D560-635F-1B9DFD358BE4}"/>
              </a:ext>
            </a:extLst>
          </p:cNvPr>
          <p:cNvSpPr txBox="1"/>
          <p:nvPr/>
        </p:nvSpPr>
        <p:spPr>
          <a:xfrm>
            <a:off x="4571950" y="2279362"/>
            <a:ext cx="3760572" cy="584775"/>
          </a:xfrm>
          <a:prstGeom prst="rect">
            <a:avLst/>
          </a:prstGeom>
          <a:solidFill>
            <a:schemeClr val="accent1"/>
          </a:solidFill>
          <a:ln>
            <a:solidFill>
              <a:schemeClr val="accent3"/>
            </a:solidFill>
          </a:ln>
        </p:spPr>
        <p:txBody>
          <a:bodyPr wrap="square">
            <a:spAutoFit/>
          </a:bodyPr>
          <a:lstStyle/>
          <a:p>
            <a:pPr algn="ctr"/>
            <a:r>
              <a:rPr lang="en-US" sz="1600" dirty="0">
                <a:solidFill>
                  <a:schemeClr val="accent3"/>
                </a:solidFill>
                <a:latin typeface="Fredoka" panose="020B0604020202020204" charset="-79"/>
                <a:cs typeface="Fredoka" panose="020B0604020202020204" charset="-79"/>
              </a:rPr>
              <a:t>Since we want to find the probability that neither 1 nor 2 occurs in 1 roll</a:t>
            </a:r>
            <a:endParaRPr lang="en-CA" sz="1600" dirty="0">
              <a:solidFill>
                <a:schemeClr val="accent3"/>
              </a:solidFill>
              <a:latin typeface="Fredoka" panose="020B0604020202020204" charset="-79"/>
              <a:cs typeface="Fredoka" panose="020B0604020202020204" charset="-79"/>
            </a:endParaRPr>
          </a:p>
        </p:txBody>
      </p:sp>
      <p:cxnSp>
        <p:nvCxnSpPr>
          <p:cNvPr id="8" name="Connector: Elbow 7">
            <a:extLst>
              <a:ext uri="{FF2B5EF4-FFF2-40B4-BE49-F238E27FC236}">
                <a16:creationId xmlns:a16="http://schemas.microsoft.com/office/drawing/2014/main" id="{78485A55-30FD-29F4-1808-6A522E4A7290}"/>
              </a:ext>
            </a:extLst>
          </p:cNvPr>
          <p:cNvCxnSpPr>
            <a:cxnSpLocks/>
          </p:cNvCxnSpPr>
          <p:nvPr/>
        </p:nvCxnSpPr>
        <p:spPr>
          <a:xfrm rot="10800000">
            <a:off x="2685536" y="2183027"/>
            <a:ext cx="1794939" cy="388722"/>
          </a:xfrm>
          <a:prstGeom prst="bentConnector3">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31C4C88-7318-162A-A337-4F6121C6EA3C}"/>
              </a:ext>
            </a:extLst>
          </p:cNvPr>
          <p:cNvGrpSpPr/>
          <p:nvPr/>
        </p:nvGrpSpPr>
        <p:grpSpPr>
          <a:xfrm>
            <a:off x="8394461" y="659465"/>
            <a:ext cx="215065" cy="191069"/>
            <a:chOff x="8401880" y="657705"/>
            <a:chExt cx="215065" cy="191069"/>
          </a:xfrm>
          <a:solidFill>
            <a:schemeClr val="accent3"/>
          </a:solidFill>
        </p:grpSpPr>
        <p:sp>
          <p:nvSpPr>
            <p:cNvPr id="13" name="Isosceles Triangle 12">
              <a:hlinkClick r:id="rId4" action="ppaction://hlinksldjump"/>
              <a:extLst>
                <a:ext uri="{FF2B5EF4-FFF2-40B4-BE49-F238E27FC236}">
                  <a16:creationId xmlns:a16="http://schemas.microsoft.com/office/drawing/2014/main" id="{DDBB2A15-1E79-7E5E-CF49-2B141E160A0B}"/>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Isosceles Triangle 13">
              <a:hlinkClick r:id="rId4" action="ppaction://hlinksldjump"/>
              <a:extLst>
                <a:ext uri="{FF2B5EF4-FFF2-40B4-BE49-F238E27FC236}">
                  <a16:creationId xmlns:a16="http://schemas.microsoft.com/office/drawing/2014/main" id="{2875EC0D-DBD9-E06E-2F75-9E81ECBC435B}"/>
                </a:ext>
              </a:extLst>
            </p:cNvPr>
            <p:cNvSpPr/>
            <p:nvPr/>
          </p:nvSpPr>
          <p:spPr>
            <a:xfrm rot="5400000">
              <a:off x="8473639"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31158341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8C7E312-C193-1A16-388C-0A3BF2B72CE7}"/>
                  </a:ext>
                </a:extLst>
              </p:cNvPr>
              <p:cNvSpPr txBox="1">
                <a:spLocks/>
              </p:cNvSpPr>
              <p:nvPr/>
            </p:nvSpPr>
            <p:spPr>
              <a:xfrm>
                <a:off x="720000" y="1134098"/>
                <a:ext cx="7704000" cy="35574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1pPr>
                <a:lvl2pPr marL="914400" marR="0" lvl="1"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2pPr>
                <a:lvl3pPr marL="1371600" marR="0" lvl="2"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3pPr>
                <a:lvl4pPr marL="1828800" marR="0" lvl="3"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4pPr>
                <a:lvl5pPr marL="2286000" marR="0" lvl="4"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5pPr>
                <a:lvl6pPr marL="2743200" marR="0" lvl="5"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6pPr>
                <a:lvl7pPr marL="3200400" marR="0" lvl="6"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7pPr>
                <a:lvl8pPr marL="3657600" marR="0" lvl="7"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8pPr>
                <a:lvl9pPr marL="4114800" marR="0" lvl="8"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9pPr>
              </a:lstStyle>
              <a:p>
                <a:pPr marL="139700" indent="0" algn="l"/>
                <a:r>
                  <a:rPr lang="en-US" sz="1800" dirty="0"/>
                  <a:t>D. The numbers 1 and 2 both </a:t>
                </a:r>
                <a:br>
                  <a:rPr lang="en-US" sz="1800" dirty="0"/>
                </a:br>
                <a:r>
                  <a:rPr lang="en-US" sz="1800" dirty="0"/>
                  <a:t>occur</a:t>
                </a:r>
              </a:p>
              <a:p>
                <a:pPr marL="139700" indent="0" algn="l"/>
                <a:endParaRPr lang="en-US" sz="1800" dirty="0"/>
              </a:p>
              <a:p>
                <a:pPr marL="139700" indent="0" algn="l"/>
                <a:endParaRPr lang="en-US" sz="1800" dirty="0"/>
              </a:p>
              <a:p>
                <a:pPr marL="139700" indent="0" algn="l"/>
                <a14:m>
                  <m:oMath xmlns:m="http://schemas.openxmlformats.org/officeDocument/2006/math">
                    <m:r>
                      <a:rPr lang="en-CA" sz="1800" b="0" i="1" smtClean="0">
                        <a:latin typeface="Cambria Math" panose="02040503050406030204" pitchFamily="18" charset="0"/>
                      </a:rPr>
                      <m:t>𝑃</m:t>
                    </m:r>
                    <m:r>
                      <a:rPr lang="en-CA" sz="1800" b="0" i="1" smtClean="0">
                        <a:latin typeface="Cambria Math" panose="02040503050406030204" pitchFamily="18" charset="0"/>
                      </a:rPr>
                      <m:t>(</m:t>
                    </m:r>
                    <m:acc>
                      <m:accPr>
                        <m:chr m:val="̅"/>
                        <m:ctrlPr>
                          <a:rPr lang="en-CA" sz="1800" i="1">
                            <a:latin typeface="Cambria Math" panose="02040503050406030204" pitchFamily="18" charset="0"/>
                          </a:rPr>
                        </m:ctrlPr>
                      </m:accPr>
                      <m:e>
                        <m:r>
                          <a:rPr lang="en-CA" sz="1800" i="1">
                            <a:latin typeface="Cambria Math" panose="02040503050406030204" pitchFamily="18" charset="0"/>
                          </a:rPr>
                          <m:t>𝐴</m:t>
                        </m:r>
                      </m:e>
                    </m:acc>
                    <m:r>
                      <a:rPr lang="en-CA" sz="1800" i="1">
                        <a:latin typeface="Cambria Math" panose="02040503050406030204" pitchFamily="18" charset="0"/>
                      </a:rPr>
                      <m:t>∩</m:t>
                    </m:r>
                    <m:acc>
                      <m:accPr>
                        <m:chr m:val="̅"/>
                        <m:ctrlPr>
                          <a:rPr lang="en-CA" sz="1800" i="1">
                            <a:latin typeface="Cambria Math" panose="02040503050406030204" pitchFamily="18" charset="0"/>
                          </a:rPr>
                        </m:ctrlPr>
                      </m:accPr>
                      <m:e>
                        <m:r>
                          <a:rPr lang="en-CA" sz="1800" i="1">
                            <a:latin typeface="Cambria Math" panose="02040503050406030204" pitchFamily="18" charset="0"/>
                          </a:rPr>
                          <m:t>𝐵</m:t>
                        </m:r>
                      </m:e>
                    </m:acc>
                    <m:r>
                      <a:rPr lang="en-CA" sz="1800" b="0" i="1" smtClean="0">
                        <a:latin typeface="Cambria Math" panose="02040503050406030204" pitchFamily="18" charset="0"/>
                      </a:rPr>
                      <m:t>)=</m:t>
                    </m:r>
                    <m:r>
                      <a:rPr lang="en-CA" sz="1800" b="0" i="1" smtClean="0">
                        <a:latin typeface="Cambria Math" panose="02040503050406030204" pitchFamily="18" charset="0"/>
                      </a:rPr>
                      <m:t>𝑃</m:t>
                    </m:r>
                    <m:r>
                      <a:rPr lang="en-CA" sz="1800" b="0" i="1" smtClean="0">
                        <a:latin typeface="Cambria Math" panose="02040503050406030204" pitchFamily="18" charset="0"/>
                      </a:rPr>
                      <m:t>(</m:t>
                    </m:r>
                    <m:acc>
                      <m:accPr>
                        <m:chr m:val="̅"/>
                        <m:ctrlPr>
                          <a:rPr lang="en-CA" sz="1800" b="0" i="1" smtClean="0">
                            <a:latin typeface="Cambria Math" panose="02040503050406030204" pitchFamily="18" charset="0"/>
                          </a:rPr>
                        </m:ctrlPr>
                      </m:accPr>
                      <m:e>
                        <m:r>
                          <a:rPr lang="en-CA" sz="1800" b="0" i="1" smtClean="0">
                            <a:latin typeface="Cambria Math" panose="02040503050406030204" pitchFamily="18" charset="0"/>
                          </a:rPr>
                          <m:t>𝐴</m:t>
                        </m:r>
                        <m:r>
                          <a:rPr lang="en-CA" sz="1800" b="0" i="1" smtClean="0">
                            <a:latin typeface="Cambria Math" panose="02040503050406030204" pitchFamily="18" charset="0"/>
                          </a:rPr>
                          <m:t>∪</m:t>
                        </m:r>
                        <m:r>
                          <a:rPr lang="en-CA" sz="1800" b="0" i="1" smtClean="0">
                            <a:latin typeface="Cambria Math" panose="02040503050406030204" pitchFamily="18" charset="0"/>
                          </a:rPr>
                          <m:t>𝐵</m:t>
                        </m:r>
                      </m:e>
                    </m:acc>
                    <m:r>
                      <a:rPr lang="en-CA" sz="1800" b="0" i="1" smtClean="0">
                        <a:latin typeface="Cambria Math" panose="02040503050406030204" pitchFamily="18" charset="0"/>
                      </a:rPr>
                      <m:t>)</m:t>
                    </m:r>
                  </m:oMath>
                </a14:m>
                <a:r>
                  <a:rPr lang="en-US" sz="1800" dirty="0"/>
                  <a:t> </a:t>
                </a:r>
              </a:p>
              <a:p>
                <a:pPr marL="139700" indent="0" algn="l"/>
                <a14:m>
                  <m:oMath xmlns:m="http://schemas.openxmlformats.org/officeDocument/2006/math">
                    <m:r>
                      <a:rPr lang="en-CA" sz="1800" i="1">
                        <a:latin typeface="Cambria Math" panose="02040503050406030204" pitchFamily="18" charset="0"/>
                      </a:rPr>
                      <m:t>𝑃</m:t>
                    </m:r>
                    <m:d>
                      <m:dPr>
                        <m:ctrlPr>
                          <a:rPr lang="en-CA" sz="1800" i="1">
                            <a:latin typeface="Cambria Math" panose="02040503050406030204" pitchFamily="18" charset="0"/>
                          </a:rPr>
                        </m:ctrlPr>
                      </m:dPr>
                      <m:e>
                        <m:acc>
                          <m:accPr>
                            <m:chr m:val="̅"/>
                            <m:ctrlPr>
                              <a:rPr lang="en-CA" sz="1800" i="1">
                                <a:latin typeface="Cambria Math" panose="02040503050406030204" pitchFamily="18" charset="0"/>
                              </a:rPr>
                            </m:ctrlPr>
                          </m:accPr>
                          <m:e>
                            <m:r>
                              <a:rPr lang="en-CA" sz="1800" i="1">
                                <a:latin typeface="Cambria Math" panose="02040503050406030204" pitchFamily="18" charset="0"/>
                              </a:rPr>
                              <m:t>𝐴</m:t>
                            </m:r>
                          </m:e>
                        </m:acc>
                        <m:r>
                          <a:rPr lang="en-CA" sz="1800" i="1">
                            <a:latin typeface="Cambria Math" panose="02040503050406030204" pitchFamily="18" charset="0"/>
                          </a:rPr>
                          <m:t>∩</m:t>
                        </m:r>
                        <m:acc>
                          <m:accPr>
                            <m:chr m:val="̅"/>
                            <m:ctrlPr>
                              <a:rPr lang="en-CA" sz="1800" i="1">
                                <a:latin typeface="Cambria Math" panose="02040503050406030204" pitchFamily="18" charset="0"/>
                              </a:rPr>
                            </m:ctrlPr>
                          </m:accPr>
                          <m:e>
                            <m:r>
                              <a:rPr lang="en-CA" sz="1800" i="1">
                                <a:latin typeface="Cambria Math" panose="02040503050406030204" pitchFamily="18" charset="0"/>
                              </a:rPr>
                              <m:t>𝐵</m:t>
                            </m:r>
                          </m:e>
                        </m:acc>
                      </m:e>
                    </m:d>
                    <m:r>
                      <a:rPr lang="en-CA" sz="1800" i="1">
                        <a:latin typeface="Cambria Math" panose="02040503050406030204" pitchFamily="18" charset="0"/>
                      </a:rPr>
                      <m:t>=</m:t>
                    </m:r>
                    <m:r>
                      <a:rPr lang="en-CA" sz="1800" b="0" i="1" smtClean="0">
                        <a:latin typeface="Cambria Math" panose="02040503050406030204" pitchFamily="18" charset="0"/>
                      </a:rPr>
                      <m:t>1−</m:t>
                    </m:r>
                    <m:r>
                      <a:rPr lang="en-CA" sz="1800" b="0" i="1" smtClean="0">
                        <a:latin typeface="Cambria Math" panose="02040503050406030204" pitchFamily="18" charset="0"/>
                      </a:rPr>
                      <m:t>𝑃</m:t>
                    </m:r>
                    <m:r>
                      <a:rPr lang="en-CA" sz="1800" b="0" i="1" smtClean="0">
                        <a:latin typeface="Cambria Math" panose="02040503050406030204" pitchFamily="18" charset="0"/>
                      </a:rPr>
                      <m:t>(</m:t>
                    </m:r>
                    <m:r>
                      <a:rPr lang="en-CA" sz="1800" b="0" i="1" smtClean="0">
                        <a:latin typeface="Cambria Math" panose="02040503050406030204" pitchFamily="18" charset="0"/>
                      </a:rPr>
                      <m:t>𝐴</m:t>
                    </m:r>
                    <m:r>
                      <a:rPr lang="en-CA" sz="1800" b="0" i="1" smtClean="0">
                        <a:latin typeface="Cambria Math" panose="02040503050406030204" pitchFamily="18" charset="0"/>
                      </a:rPr>
                      <m:t>∪</m:t>
                    </m:r>
                    <m:r>
                      <a:rPr lang="en-CA" sz="1800" b="0" i="1" smtClean="0">
                        <a:latin typeface="Cambria Math" panose="02040503050406030204" pitchFamily="18" charset="0"/>
                      </a:rPr>
                      <m:t>𝐵</m:t>
                    </m:r>
                    <m:r>
                      <a:rPr lang="en-CA" sz="1800" b="0" i="1" smtClean="0">
                        <a:latin typeface="Cambria Math" panose="02040503050406030204" pitchFamily="18" charset="0"/>
                      </a:rPr>
                      <m:t>)</m:t>
                    </m:r>
                  </m:oMath>
                </a14:m>
                <a:r>
                  <a:rPr lang="en-US" sz="1800" dirty="0"/>
                  <a:t> </a:t>
                </a:r>
              </a:p>
              <a:p>
                <a:pPr marL="139700" indent="0" algn="l"/>
                <a14:m>
                  <m:oMath xmlns:m="http://schemas.openxmlformats.org/officeDocument/2006/math">
                    <m:r>
                      <a:rPr lang="en-CA" sz="1800" b="0" i="1" smtClean="0">
                        <a:latin typeface="Cambria Math" panose="02040503050406030204" pitchFamily="18" charset="0"/>
                      </a:rPr>
                      <m:t>𝑃</m:t>
                    </m:r>
                    <m:d>
                      <m:dPr>
                        <m:ctrlPr>
                          <a:rPr lang="en-CA" sz="1800" b="0" i="1" smtClean="0">
                            <a:latin typeface="Cambria Math" panose="02040503050406030204" pitchFamily="18" charset="0"/>
                          </a:rPr>
                        </m:ctrlPr>
                      </m:dPr>
                      <m:e>
                        <m:acc>
                          <m:accPr>
                            <m:chr m:val="̅"/>
                            <m:ctrlPr>
                              <a:rPr lang="en-CA" sz="1800" i="1">
                                <a:latin typeface="Cambria Math" panose="02040503050406030204" pitchFamily="18" charset="0"/>
                              </a:rPr>
                            </m:ctrlPr>
                          </m:accPr>
                          <m:e>
                            <m:r>
                              <a:rPr lang="en-CA" sz="1800" i="1">
                                <a:latin typeface="Cambria Math" panose="02040503050406030204" pitchFamily="18" charset="0"/>
                              </a:rPr>
                              <m:t>𝐴</m:t>
                            </m:r>
                          </m:e>
                        </m:acc>
                        <m:r>
                          <a:rPr lang="en-CA" sz="1800" i="1">
                            <a:latin typeface="Cambria Math" panose="02040503050406030204" pitchFamily="18" charset="0"/>
                          </a:rPr>
                          <m:t>∩</m:t>
                        </m:r>
                        <m:acc>
                          <m:accPr>
                            <m:chr m:val="̅"/>
                            <m:ctrlPr>
                              <a:rPr lang="en-CA" sz="1800" i="1">
                                <a:latin typeface="Cambria Math" panose="02040503050406030204" pitchFamily="18" charset="0"/>
                              </a:rPr>
                            </m:ctrlPr>
                          </m:accPr>
                          <m:e>
                            <m:r>
                              <a:rPr lang="en-CA" sz="1800" i="1">
                                <a:latin typeface="Cambria Math" panose="02040503050406030204" pitchFamily="18" charset="0"/>
                              </a:rPr>
                              <m:t>𝐵</m:t>
                            </m:r>
                          </m:e>
                        </m:acc>
                      </m:e>
                    </m:d>
                    <m:r>
                      <a:rPr lang="en-CA" sz="1800" b="0" i="1" smtClean="0">
                        <a:latin typeface="Cambria Math" panose="02040503050406030204" pitchFamily="18" charset="0"/>
                      </a:rPr>
                      <m:t>=1−(</m:t>
                    </m:r>
                    <m:r>
                      <a:rPr lang="en-CA" sz="1800" b="0" i="1" smtClean="0">
                        <a:latin typeface="Cambria Math" panose="02040503050406030204" pitchFamily="18" charset="0"/>
                      </a:rPr>
                      <m:t>𝑃</m:t>
                    </m:r>
                    <m:d>
                      <m:dPr>
                        <m:ctrlPr>
                          <a:rPr lang="en-CA" sz="1800" b="0" i="1" smtClean="0">
                            <a:latin typeface="Cambria Math" panose="02040503050406030204" pitchFamily="18" charset="0"/>
                          </a:rPr>
                        </m:ctrlPr>
                      </m:dPr>
                      <m:e>
                        <m:r>
                          <a:rPr lang="en-CA" sz="1800" b="0" i="1" smtClean="0">
                            <a:latin typeface="Cambria Math" panose="02040503050406030204" pitchFamily="18" charset="0"/>
                          </a:rPr>
                          <m:t>𝐴</m:t>
                        </m:r>
                      </m:e>
                    </m:d>
                    <m:r>
                      <a:rPr lang="en-CA" sz="1800" b="0" i="1" smtClean="0">
                        <a:latin typeface="Cambria Math" panose="02040503050406030204" pitchFamily="18" charset="0"/>
                      </a:rPr>
                      <m:t>+</m:t>
                    </m:r>
                    <m:r>
                      <a:rPr lang="en-CA" sz="1800" b="0" i="1" smtClean="0">
                        <a:latin typeface="Cambria Math" panose="02040503050406030204" pitchFamily="18" charset="0"/>
                      </a:rPr>
                      <m:t>𝑃</m:t>
                    </m:r>
                    <m:d>
                      <m:dPr>
                        <m:ctrlPr>
                          <a:rPr lang="en-CA" sz="1800" b="0" i="1" smtClean="0">
                            <a:latin typeface="Cambria Math" panose="02040503050406030204" pitchFamily="18" charset="0"/>
                          </a:rPr>
                        </m:ctrlPr>
                      </m:dPr>
                      <m:e>
                        <m:r>
                          <a:rPr lang="en-CA" sz="1800" b="0" i="1" smtClean="0">
                            <a:latin typeface="Cambria Math" panose="02040503050406030204" pitchFamily="18" charset="0"/>
                          </a:rPr>
                          <m:t>𝐵</m:t>
                        </m:r>
                      </m:e>
                    </m:d>
                    <m:r>
                      <a:rPr lang="en-CA" sz="1800" b="0" i="1" smtClean="0">
                        <a:latin typeface="Cambria Math" panose="02040503050406030204" pitchFamily="18" charset="0"/>
                      </a:rPr>
                      <m:t>−</m:t>
                    </m:r>
                    <m:r>
                      <a:rPr lang="en-CA" sz="1800" b="0" i="1" smtClean="0">
                        <a:latin typeface="Cambria Math" panose="02040503050406030204" pitchFamily="18" charset="0"/>
                      </a:rPr>
                      <m:t>𝑃</m:t>
                    </m:r>
                    <m:r>
                      <a:rPr lang="en-CA" sz="1800" b="0" i="1" smtClean="0">
                        <a:latin typeface="Cambria Math" panose="02040503050406030204" pitchFamily="18" charset="0"/>
                      </a:rPr>
                      <m:t>(</m:t>
                    </m:r>
                    <m:r>
                      <a:rPr lang="en-CA" sz="1800" b="0" i="1" smtClean="0">
                        <a:latin typeface="Cambria Math" panose="02040503050406030204" pitchFamily="18" charset="0"/>
                      </a:rPr>
                      <m:t>𝐴𝐵</m:t>
                    </m:r>
                    <m:r>
                      <a:rPr lang="en-CA" sz="1800" b="0" i="1" smtClean="0">
                        <a:latin typeface="Cambria Math" panose="02040503050406030204" pitchFamily="18" charset="0"/>
                      </a:rPr>
                      <m:t>))</m:t>
                    </m:r>
                  </m:oMath>
                </a14:m>
                <a:r>
                  <a:rPr lang="en-US" sz="1800" dirty="0"/>
                  <a:t> </a:t>
                </a:r>
              </a:p>
              <a:p>
                <a:pPr marL="139700" indent="0" algn="l"/>
                <a14:m>
                  <m:oMath xmlns:m="http://schemas.openxmlformats.org/officeDocument/2006/math">
                    <m:r>
                      <a:rPr lang="en-CA" sz="1800" b="0" i="1" smtClean="0">
                        <a:latin typeface="Cambria Math" panose="02040503050406030204" pitchFamily="18" charset="0"/>
                      </a:rPr>
                      <m:t>𝑃</m:t>
                    </m:r>
                    <m:d>
                      <m:dPr>
                        <m:ctrlPr>
                          <a:rPr lang="en-CA" sz="1800" b="0" i="1" smtClean="0">
                            <a:latin typeface="Cambria Math" panose="02040503050406030204" pitchFamily="18" charset="0"/>
                          </a:rPr>
                        </m:ctrlPr>
                      </m:dPr>
                      <m:e>
                        <m:acc>
                          <m:accPr>
                            <m:chr m:val="̅"/>
                            <m:ctrlPr>
                              <a:rPr lang="en-CA" sz="1800" i="1">
                                <a:latin typeface="Cambria Math" panose="02040503050406030204" pitchFamily="18" charset="0"/>
                              </a:rPr>
                            </m:ctrlPr>
                          </m:accPr>
                          <m:e>
                            <m:r>
                              <a:rPr lang="en-CA" sz="1800" i="1">
                                <a:latin typeface="Cambria Math" panose="02040503050406030204" pitchFamily="18" charset="0"/>
                              </a:rPr>
                              <m:t>𝐴</m:t>
                            </m:r>
                          </m:e>
                        </m:acc>
                        <m:r>
                          <a:rPr lang="en-CA" sz="1800" i="1">
                            <a:latin typeface="Cambria Math" panose="02040503050406030204" pitchFamily="18" charset="0"/>
                          </a:rPr>
                          <m:t>∩</m:t>
                        </m:r>
                        <m:acc>
                          <m:accPr>
                            <m:chr m:val="̅"/>
                            <m:ctrlPr>
                              <a:rPr lang="en-CA" sz="1800" i="1">
                                <a:latin typeface="Cambria Math" panose="02040503050406030204" pitchFamily="18" charset="0"/>
                              </a:rPr>
                            </m:ctrlPr>
                          </m:accPr>
                          <m:e>
                            <m:r>
                              <a:rPr lang="en-CA" sz="1800" i="1">
                                <a:latin typeface="Cambria Math" panose="02040503050406030204" pitchFamily="18" charset="0"/>
                              </a:rPr>
                              <m:t>𝐵</m:t>
                            </m:r>
                          </m:e>
                        </m:acc>
                      </m:e>
                    </m:d>
                    <m:r>
                      <a:rPr lang="en-CA" sz="1800" b="0" i="1" smtClean="0">
                        <a:latin typeface="Cambria Math" panose="02040503050406030204" pitchFamily="18" charset="0"/>
                      </a:rPr>
                      <m:t>=1−(</m:t>
                    </m:r>
                    <m:sSup>
                      <m:sSupPr>
                        <m:ctrlPr>
                          <a:rPr lang="en-CA" sz="1800" b="0" i="1" smtClean="0">
                            <a:latin typeface="Cambria Math" panose="02040503050406030204" pitchFamily="18" charset="0"/>
                          </a:rPr>
                        </m:ctrlPr>
                      </m:sSupPr>
                      <m:e>
                        <m:r>
                          <a:rPr lang="en-CA" sz="1800" b="0" i="1" smtClean="0">
                            <a:latin typeface="Cambria Math" panose="02040503050406030204" pitchFamily="18" charset="0"/>
                          </a:rPr>
                          <m:t>0.7</m:t>
                        </m:r>
                      </m:e>
                      <m:sup>
                        <m:r>
                          <a:rPr lang="en-CA" sz="1800" b="0" i="1" smtClean="0">
                            <a:latin typeface="Cambria Math" panose="02040503050406030204" pitchFamily="18" charset="0"/>
                          </a:rPr>
                          <m:t>5</m:t>
                        </m:r>
                      </m:sup>
                    </m:sSup>
                    <m:r>
                      <a:rPr lang="en-CA" sz="1800" b="0" i="1" smtClean="0">
                        <a:latin typeface="Cambria Math" panose="02040503050406030204" pitchFamily="18" charset="0"/>
                      </a:rPr>
                      <m:t>+</m:t>
                    </m:r>
                    <m:sSup>
                      <m:sSupPr>
                        <m:ctrlPr>
                          <a:rPr lang="en-CA" sz="1800" b="0" i="1" smtClean="0">
                            <a:latin typeface="Cambria Math" panose="02040503050406030204" pitchFamily="18" charset="0"/>
                          </a:rPr>
                        </m:ctrlPr>
                      </m:sSupPr>
                      <m:e>
                        <m:r>
                          <a:rPr lang="en-CA" sz="1800" b="0" i="1" smtClean="0">
                            <a:latin typeface="Cambria Math" panose="02040503050406030204" pitchFamily="18" charset="0"/>
                          </a:rPr>
                          <m:t>0.9</m:t>
                        </m:r>
                      </m:e>
                      <m:sup>
                        <m:r>
                          <a:rPr lang="en-CA" sz="1800" b="0" i="1" smtClean="0">
                            <a:latin typeface="Cambria Math" panose="02040503050406030204" pitchFamily="18" charset="0"/>
                          </a:rPr>
                          <m:t>5</m:t>
                        </m:r>
                      </m:sup>
                    </m:sSup>
                    <m:r>
                      <a:rPr lang="en-CA" sz="1800" b="0" i="1" smtClean="0">
                        <a:latin typeface="Cambria Math" panose="02040503050406030204" pitchFamily="18" charset="0"/>
                      </a:rPr>
                      <m:t>−</m:t>
                    </m:r>
                    <m:sSup>
                      <m:sSupPr>
                        <m:ctrlPr>
                          <a:rPr lang="en-CA" sz="1800" b="0" i="1" smtClean="0">
                            <a:latin typeface="Cambria Math" panose="02040503050406030204" pitchFamily="18" charset="0"/>
                          </a:rPr>
                        </m:ctrlPr>
                      </m:sSupPr>
                      <m:e>
                        <m:r>
                          <a:rPr lang="en-CA" sz="1800" b="0" i="1" smtClean="0">
                            <a:latin typeface="Cambria Math" panose="02040503050406030204" pitchFamily="18" charset="0"/>
                          </a:rPr>
                          <m:t>0.6</m:t>
                        </m:r>
                      </m:e>
                      <m:sup>
                        <m:r>
                          <a:rPr lang="en-CA" sz="1800" b="0" i="1" smtClean="0">
                            <a:latin typeface="Cambria Math" panose="02040503050406030204" pitchFamily="18" charset="0"/>
                          </a:rPr>
                          <m:t>5</m:t>
                        </m:r>
                      </m:sup>
                    </m:sSup>
                    <m:r>
                      <a:rPr lang="en-CA" sz="1800" b="0" i="1" smtClean="0">
                        <a:latin typeface="Cambria Math" panose="02040503050406030204" pitchFamily="18" charset="0"/>
                      </a:rPr>
                      <m:t>)</m:t>
                    </m:r>
                  </m:oMath>
                </a14:m>
                <a:r>
                  <a:rPr lang="en-US" sz="1800" dirty="0"/>
                  <a:t> </a:t>
                </a:r>
              </a:p>
              <a:p>
                <a:pPr marL="139700" indent="0" algn="l"/>
                <a14:m>
                  <m:oMath xmlns:m="http://schemas.openxmlformats.org/officeDocument/2006/math">
                    <m:r>
                      <a:rPr lang="en-CA" sz="1800" b="0" i="1" smtClean="0">
                        <a:latin typeface="Cambria Math" panose="02040503050406030204" pitchFamily="18" charset="0"/>
                      </a:rPr>
                      <m:t>𝑃</m:t>
                    </m:r>
                    <m:d>
                      <m:dPr>
                        <m:ctrlPr>
                          <a:rPr lang="en-CA" sz="1800" b="0" i="1" smtClean="0">
                            <a:latin typeface="Cambria Math" panose="02040503050406030204" pitchFamily="18" charset="0"/>
                          </a:rPr>
                        </m:ctrlPr>
                      </m:dPr>
                      <m:e>
                        <m:acc>
                          <m:accPr>
                            <m:chr m:val="̅"/>
                            <m:ctrlPr>
                              <a:rPr lang="en-CA" sz="1800" i="1">
                                <a:latin typeface="Cambria Math" panose="02040503050406030204" pitchFamily="18" charset="0"/>
                              </a:rPr>
                            </m:ctrlPr>
                          </m:accPr>
                          <m:e>
                            <m:r>
                              <a:rPr lang="en-CA" sz="1800" i="1">
                                <a:latin typeface="Cambria Math" panose="02040503050406030204" pitchFamily="18" charset="0"/>
                              </a:rPr>
                              <m:t>𝐴</m:t>
                            </m:r>
                          </m:e>
                        </m:acc>
                        <m:r>
                          <a:rPr lang="en-CA" sz="1800" i="1">
                            <a:latin typeface="Cambria Math" panose="02040503050406030204" pitchFamily="18" charset="0"/>
                          </a:rPr>
                          <m:t>∩</m:t>
                        </m:r>
                        <m:acc>
                          <m:accPr>
                            <m:chr m:val="̅"/>
                            <m:ctrlPr>
                              <a:rPr lang="en-CA" sz="1800" i="1">
                                <a:latin typeface="Cambria Math" panose="02040503050406030204" pitchFamily="18" charset="0"/>
                              </a:rPr>
                            </m:ctrlPr>
                          </m:accPr>
                          <m:e>
                            <m:r>
                              <a:rPr lang="en-CA" sz="1800" i="1">
                                <a:latin typeface="Cambria Math" panose="02040503050406030204" pitchFamily="18" charset="0"/>
                              </a:rPr>
                              <m:t>𝐵</m:t>
                            </m:r>
                          </m:e>
                        </m:acc>
                      </m:e>
                    </m:d>
                    <m:r>
                      <a:rPr lang="en-CA" sz="1800" b="0" i="1" smtClean="0">
                        <a:latin typeface="Cambria Math" panose="02040503050406030204" pitchFamily="18" charset="0"/>
                      </a:rPr>
                      <m:t>=0.3192</m:t>
                    </m:r>
                  </m:oMath>
                </a14:m>
                <a:r>
                  <a:rPr lang="en-US" sz="1800" dirty="0"/>
                  <a:t> </a:t>
                </a:r>
              </a:p>
              <a:p>
                <a:pPr marL="139700" indent="0" algn="l"/>
                <a:endParaRPr lang="en-US" sz="1800" dirty="0"/>
              </a:p>
            </p:txBody>
          </p:sp>
        </mc:Choice>
        <mc:Fallback xmlns="">
          <p:sp>
            <p:nvSpPr>
              <p:cNvPr id="3" name="Text Placeholder 2">
                <a:extLst>
                  <a:ext uri="{FF2B5EF4-FFF2-40B4-BE49-F238E27FC236}">
                    <a16:creationId xmlns:a16="http://schemas.microsoft.com/office/drawing/2014/main" id="{D8C7E312-C193-1A16-388C-0A3BF2B72CE7}"/>
                  </a:ext>
                </a:extLst>
              </p:cNvPr>
              <p:cNvSpPr txBox="1">
                <a:spLocks noRot="1" noChangeAspect="1" noMove="1" noResize="1" noEditPoints="1" noAdjustHandles="1" noChangeArrowheads="1" noChangeShapeType="1" noTextEdit="1"/>
              </p:cNvSpPr>
              <p:nvPr/>
            </p:nvSpPr>
            <p:spPr>
              <a:xfrm>
                <a:off x="720000" y="1134098"/>
                <a:ext cx="7704000" cy="3557402"/>
              </a:xfrm>
              <a:prstGeom prst="rect">
                <a:avLst/>
              </a:prstGeom>
              <a:blipFill>
                <a:blip r:embed="rId2"/>
                <a:stretch>
                  <a:fillRect/>
                </a:stretch>
              </a:blipFill>
              <a:ln>
                <a:noFill/>
              </a:ln>
            </p:spPr>
            <p:txBody>
              <a:bodyPr/>
              <a:lstStyle/>
              <a:p>
                <a:r>
                  <a:rPr lang="en-CA">
                    <a:noFill/>
                  </a:rPr>
                  <a:t> </a:t>
                </a:r>
              </a:p>
            </p:txBody>
          </p:sp>
        </mc:Fallback>
      </mc:AlternateContent>
      <p:sp>
        <p:nvSpPr>
          <p:cNvPr id="2" name="Title 1">
            <a:extLst>
              <a:ext uri="{FF2B5EF4-FFF2-40B4-BE49-F238E27FC236}">
                <a16:creationId xmlns:a16="http://schemas.microsoft.com/office/drawing/2014/main" id="{D0354D9C-0CD5-A0B9-574D-9EC7D3662FAC}"/>
              </a:ext>
            </a:extLst>
          </p:cNvPr>
          <p:cNvSpPr>
            <a:spLocks noGrp="1"/>
          </p:cNvSpPr>
          <p:nvPr>
            <p:ph type="title"/>
          </p:nvPr>
        </p:nvSpPr>
        <p:spPr>
          <a:solidFill>
            <a:schemeClr val="accent2"/>
          </a:solidFill>
        </p:spPr>
        <p:txBody>
          <a:bodyPr/>
          <a:lstStyle/>
          <a:p>
            <a:r>
              <a:rPr lang="en-CA" dirty="0"/>
              <a:t>Example - Dependent and independent events</a:t>
            </a:r>
          </a:p>
        </p:txBody>
      </p:sp>
      <p:graphicFrame>
        <p:nvGraphicFramePr>
          <p:cNvPr id="4" name="Google Shape;5443;p79">
            <a:extLst>
              <a:ext uri="{FF2B5EF4-FFF2-40B4-BE49-F238E27FC236}">
                <a16:creationId xmlns:a16="http://schemas.microsoft.com/office/drawing/2014/main" id="{CD4B6E0A-A79E-A97C-0D2F-8E377239D0B4}"/>
              </a:ext>
            </a:extLst>
          </p:cNvPr>
          <p:cNvGraphicFramePr/>
          <p:nvPr/>
        </p:nvGraphicFramePr>
        <p:xfrm>
          <a:off x="4374292" y="1134098"/>
          <a:ext cx="4250675" cy="1097220"/>
        </p:xfrm>
        <a:graphic>
          <a:graphicData uri="http://schemas.openxmlformats.org/drawingml/2006/table">
            <a:tbl>
              <a:tblPr>
                <a:noFill/>
                <a:tableStyleId>{2377DC26-3884-4851-910E-87C0D15A1A19}</a:tableStyleId>
              </a:tblPr>
              <a:tblGrid>
                <a:gridCol w="962441">
                  <a:extLst>
                    <a:ext uri="{9D8B030D-6E8A-4147-A177-3AD203B41FA5}">
                      <a16:colId xmlns:a16="http://schemas.microsoft.com/office/drawing/2014/main" val="20001"/>
                    </a:ext>
                  </a:extLst>
                </a:gridCol>
                <a:gridCol w="548039">
                  <a:extLst>
                    <a:ext uri="{9D8B030D-6E8A-4147-A177-3AD203B41FA5}">
                      <a16:colId xmlns:a16="http://schemas.microsoft.com/office/drawing/2014/main" val="20002"/>
                    </a:ext>
                  </a:extLst>
                </a:gridCol>
                <a:gridCol w="548039">
                  <a:extLst>
                    <a:ext uri="{9D8B030D-6E8A-4147-A177-3AD203B41FA5}">
                      <a16:colId xmlns:a16="http://schemas.microsoft.com/office/drawing/2014/main" val="20003"/>
                    </a:ext>
                  </a:extLst>
                </a:gridCol>
                <a:gridCol w="548039">
                  <a:extLst>
                    <a:ext uri="{9D8B030D-6E8A-4147-A177-3AD203B41FA5}">
                      <a16:colId xmlns:a16="http://schemas.microsoft.com/office/drawing/2014/main" val="20004"/>
                    </a:ext>
                  </a:extLst>
                </a:gridCol>
                <a:gridCol w="548039">
                  <a:extLst>
                    <a:ext uri="{9D8B030D-6E8A-4147-A177-3AD203B41FA5}">
                      <a16:colId xmlns:a16="http://schemas.microsoft.com/office/drawing/2014/main" val="20005"/>
                    </a:ext>
                  </a:extLst>
                </a:gridCol>
                <a:gridCol w="548039">
                  <a:extLst>
                    <a:ext uri="{9D8B030D-6E8A-4147-A177-3AD203B41FA5}">
                      <a16:colId xmlns:a16="http://schemas.microsoft.com/office/drawing/2014/main" val="3937194404"/>
                    </a:ext>
                  </a:extLst>
                </a:gridCol>
                <a:gridCol w="548039">
                  <a:extLst>
                    <a:ext uri="{9D8B030D-6E8A-4147-A177-3AD203B41FA5}">
                      <a16:colId xmlns:a16="http://schemas.microsoft.com/office/drawing/2014/main" val="1794398200"/>
                    </a:ext>
                  </a:extLst>
                </a:gridCol>
              </a:tblGrid>
              <a:tr h="324788">
                <a:tc>
                  <a:txBody>
                    <a:bodyPr/>
                    <a:lstStyle/>
                    <a:p>
                      <a:pPr marL="0" lvl="0" indent="0" algn="ctr" rtl="0">
                        <a:spcBef>
                          <a:spcPts val="0"/>
                        </a:spcBef>
                        <a:spcAft>
                          <a:spcPts val="0"/>
                        </a:spcAft>
                        <a:buNone/>
                      </a:pPr>
                      <a:r>
                        <a:rPr lang="en-CA" sz="1100" b="1" dirty="0">
                          <a:solidFill>
                            <a:schemeClr val="dk1"/>
                          </a:solidFill>
                          <a:latin typeface="Fredoka" panose="020B0604020202020204" charset="-79"/>
                          <a:ea typeface="Inter"/>
                          <a:cs typeface="Fredoka" panose="020B0604020202020204" charset="-79"/>
                          <a:sym typeface="Inter"/>
                        </a:rPr>
                        <a:t>Number</a:t>
                      </a:r>
                      <a:endParaRPr sz="1100" b="1" dirty="0">
                        <a:solidFill>
                          <a:schemeClr val="dk1"/>
                        </a:solidFill>
                        <a:latin typeface="Fredoka" panose="020B0604020202020204" charset="-79"/>
                        <a:ea typeface="Inter"/>
                        <a:cs typeface="Fredoka" panose="020B0604020202020204" charset="-79"/>
                        <a:sym typeface="Inter"/>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chemeClr val="accent1">
                        <a:lumMod val="75000"/>
                      </a:schemeClr>
                    </a:solidFill>
                  </a:tcPr>
                </a:tc>
                <a:tc>
                  <a:txBody>
                    <a:bodyPr/>
                    <a:lstStyle/>
                    <a:p>
                      <a:pPr marL="0" lvl="0" indent="0" algn="ctr" rtl="0">
                        <a:spcBef>
                          <a:spcPts val="0"/>
                        </a:spcBef>
                        <a:spcAft>
                          <a:spcPts val="0"/>
                        </a:spcAft>
                        <a:buNone/>
                      </a:pPr>
                      <a:r>
                        <a:rPr lang="en-CA" sz="1600" b="1" dirty="0">
                          <a:solidFill>
                            <a:schemeClr val="dk1"/>
                          </a:solidFill>
                          <a:latin typeface="Fredoka" panose="020B0604020202020204" charset="-79"/>
                          <a:ea typeface="Inter"/>
                          <a:cs typeface="Fredoka" panose="020B0604020202020204" charset="-79"/>
                          <a:sym typeface="Inter"/>
                        </a:rPr>
                        <a:t>1</a:t>
                      </a:r>
                      <a:endParaRPr sz="1600" b="1" dirty="0">
                        <a:solidFill>
                          <a:schemeClr val="dk1"/>
                        </a:solidFill>
                        <a:latin typeface="Fredoka" panose="020B0604020202020204" charset="-79"/>
                        <a:ea typeface="Inter"/>
                        <a:cs typeface="Fredoka" panose="020B0604020202020204" charset="-79"/>
                        <a:sym typeface="Inte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lumMod val="75000"/>
                      </a:schemeClr>
                    </a:solidFill>
                  </a:tcPr>
                </a:tc>
                <a:tc>
                  <a:txBody>
                    <a:bodyPr/>
                    <a:lstStyle/>
                    <a:p>
                      <a:pPr marL="0" lvl="0" indent="0" algn="ctr" rtl="0">
                        <a:spcBef>
                          <a:spcPts val="0"/>
                        </a:spcBef>
                        <a:spcAft>
                          <a:spcPts val="0"/>
                        </a:spcAft>
                        <a:buNone/>
                      </a:pPr>
                      <a:r>
                        <a:rPr lang="en-CA" sz="1600" b="1" dirty="0">
                          <a:solidFill>
                            <a:schemeClr val="dk1"/>
                          </a:solidFill>
                          <a:latin typeface="Fredoka" panose="020B0604020202020204" charset="-79"/>
                          <a:ea typeface="Inter"/>
                          <a:cs typeface="Fredoka" panose="020B0604020202020204" charset="-79"/>
                          <a:sym typeface="Inter"/>
                        </a:rPr>
                        <a:t>2</a:t>
                      </a:r>
                      <a:endParaRPr sz="1600" b="1" dirty="0">
                        <a:solidFill>
                          <a:schemeClr val="dk1"/>
                        </a:solidFill>
                        <a:latin typeface="Fredoka" panose="020B0604020202020204" charset="-79"/>
                        <a:ea typeface="Inter"/>
                        <a:cs typeface="Fredoka" panose="020B0604020202020204" charset="-79"/>
                        <a:sym typeface="Inte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lumMod val="75000"/>
                      </a:schemeClr>
                    </a:solidFill>
                  </a:tcPr>
                </a:tc>
                <a:tc>
                  <a:txBody>
                    <a:bodyPr/>
                    <a:lstStyle/>
                    <a:p>
                      <a:pPr marL="0" lvl="0" indent="0" algn="ctr" rtl="0">
                        <a:spcBef>
                          <a:spcPts val="0"/>
                        </a:spcBef>
                        <a:spcAft>
                          <a:spcPts val="0"/>
                        </a:spcAft>
                        <a:buNone/>
                      </a:pPr>
                      <a:r>
                        <a:rPr lang="en-CA" sz="1600" b="1" dirty="0">
                          <a:solidFill>
                            <a:schemeClr val="dk1"/>
                          </a:solidFill>
                          <a:latin typeface="Fredoka" panose="020B0604020202020204" charset="-79"/>
                          <a:ea typeface="Inter"/>
                          <a:cs typeface="Fredoka" panose="020B0604020202020204" charset="-79"/>
                          <a:sym typeface="Inter"/>
                        </a:rPr>
                        <a:t>3</a:t>
                      </a:r>
                      <a:endParaRPr sz="1600" b="1" dirty="0">
                        <a:solidFill>
                          <a:schemeClr val="dk1"/>
                        </a:solidFill>
                        <a:latin typeface="Fredoka" panose="020B0604020202020204" charset="-79"/>
                        <a:ea typeface="Inter"/>
                        <a:cs typeface="Fredoka" panose="020B0604020202020204" charset="-79"/>
                        <a:sym typeface="Inte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lumMod val="75000"/>
                      </a:schemeClr>
                    </a:solidFill>
                  </a:tcPr>
                </a:tc>
                <a:tc>
                  <a:txBody>
                    <a:bodyPr/>
                    <a:lstStyle/>
                    <a:p>
                      <a:pPr marL="0" lvl="0" indent="0" algn="ctr" rtl="0">
                        <a:spcBef>
                          <a:spcPts val="0"/>
                        </a:spcBef>
                        <a:spcAft>
                          <a:spcPts val="0"/>
                        </a:spcAft>
                        <a:buNone/>
                      </a:pPr>
                      <a:r>
                        <a:rPr lang="en-CA" sz="1600" b="1" dirty="0">
                          <a:solidFill>
                            <a:schemeClr val="dk1"/>
                          </a:solidFill>
                          <a:latin typeface="Fredoka" panose="020B0604020202020204" charset="-79"/>
                          <a:ea typeface="Inter"/>
                          <a:cs typeface="Fredoka" panose="020B0604020202020204" charset="-79"/>
                          <a:sym typeface="Inter"/>
                        </a:rPr>
                        <a:t>4</a:t>
                      </a:r>
                      <a:endParaRPr sz="1600" b="1" dirty="0">
                        <a:solidFill>
                          <a:schemeClr val="dk1"/>
                        </a:solidFill>
                        <a:latin typeface="Fredoka" panose="020B0604020202020204" charset="-79"/>
                        <a:ea typeface="Inter"/>
                        <a:cs typeface="Fredoka" panose="020B0604020202020204" charset="-79"/>
                        <a:sym typeface="Inter"/>
                      </a:endParaRPr>
                    </a:p>
                  </a:txBody>
                  <a:tcPr marL="91425" marR="91425" marT="91425" marB="91425">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lumMod val="75000"/>
                      </a:schemeClr>
                    </a:solidFill>
                  </a:tcPr>
                </a:tc>
                <a:tc>
                  <a:txBody>
                    <a:bodyPr/>
                    <a:lstStyle/>
                    <a:p>
                      <a:pPr marL="0" lvl="0" indent="0" algn="ctr" rtl="0">
                        <a:spcBef>
                          <a:spcPts val="0"/>
                        </a:spcBef>
                        <a:spcAft>
                          <a:spcPts val="0"/>
                        </a:spcAft>
                        <a:buNone/>
                      </a:pPr>
                      <a:r>
                        <a:rPr lang="en-CA" sz="1600" b="1" dirty="0">
                          <a:solidFill>
                            <a:schemeClr val="dk1"/>
                          </a:solidFill>
                          <a:latin typeface="Fredoka" panose="020B0604020202020204" charset="-79"/>
                          <a:ea typeface="Inter"/>
                          <a:cs typeface="Fredoka" panose="020B0604020202020204" charset="-79"/>
                          <a:sym typeface="Inter"/>
                        </a:rPr>
                        <a:t>5</a:t>
                      </a:r>
                      <a:endParaRPr sz="1600" b="1" dirty="0">
                        <a:solidFill>
                          <a:schemeClr val="dk1"/>
                        </a:solidFill>
                        <a:latin typeface="Fredoka" panose="020B0604020202020204" charset="-79"/>
                        <a:ea typeface="Inter"/>
                        <a:cs typeface="Fredoka" panose="020B0604020202020204" charset="-79"/>
                        <a:sym typeface="Inter"/>
                      </a:endParaRPr>
                    </a:p>
                  </a:txBody>
                  <a:tcPr marL="91425" marR="91425" marT="91425" marB="91425">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chemeClr val="accent1">
                        <a:lumMod val="75000"/>
                      </a:schemeClr>
                    </a:solidFill>
                  </a:tcPr>
                </a:tc>
                <a:tc>
                  <a:txBody>
                    <a:bodyPr/>
                    <a:lstStyle/>
                    <a:p>
                      <a:pPr marL="0" lvl="0" indent="0" algn="ctr" rtl="0">
                        <a:spcBef>
                          <a:spcPts val="0"/>
                        </a:spcBef>
                        <a:spcAft>
                          <a:spcPts val="0"/>
                        </a:spcAft>
                        <a:buNone/>
                      </a:pPr>
                      <a:r>
                        <a:rPr lang="en-CA" sz="1600" b="1">
                          <a:solidFill>
                            <a:schemeClr val="dk1"/>
                          </a:solidFill>
                          <a:latin typeface="Fredoka" panose="020B0604020202020204" charset="-79"/>
                          <a:ea typeface="Inter"/>
                          <a:cs typeface="Fredoka" panose="020B0604020202020204" charset="-79"/>
                          <a:sym typeface="Inter"/>
                        </a:rPr>
                        <a:t>6</a:t>
                      </a:r>
                      <a:endParaRPr sz="1600" b="1" dirty="0">
                        <a:solidFill>
                          <a:schemeClr val="dk1"/>
                        </a:solidFill>
                        <a:latin typeface="Fredoka" panose="020B0604020202020204" charset="-79"/>
                        <a:ea typeface="Inter"/>
                        <a:cs typeface="Fredoka" panose="020B0604020202020204" charset="-79"/>
                        <a:sym typeface="Inte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chemeClr val="accent1">
                        <a:lumMod val="75000"/>
                      </a:schemeClr>
                    </a:solidFill>
                  </a:tcPr>
                </a:tc>
                <a:extLst>
                  <a:ext uri="{0D108BD9-81ED-4DB2-BD59-A6C34878D82A}">
                    <a16:rowId xmlns:a16="http://schemas.microsoft.com/office/drawing/2014/main" val="10000"/>
                  </a:ext>
                </a:extLst>
              </a:tr>
              <a:tr h="357843">
                <a:tc>
                  <a:txBody>
                    <a:bodyPr/>
                    <a:lstStyle/>
                    <a:p>
                      <a:pPr marL="0" lvl="0" indent="0" algn="l" rtl="0">
                        <a:spcBef>
                          <a:spcPts val="0"/>
                        </a:spcBef>
                        <a:spcAft>
                          <a:spcPts val="0"/>
                        </a:spcAft>
                        <a:buNone/>
                      </a:pPr>
                      <a:r>
                        <a:rPr lang="en-CA" sz="1100" b="1" dirty="0">
                          <a:solidFill>
                            <a:schemeClr val="dk1"/>
                          </a:solidFill>
                          <a:latin typeface="Fredoka" panose="020B0604020202020204" charset="-79"/>
                          <a:ea typeface="Inter"/>
                          <a:cs typeface="Fredoka" panose="020B0604020202020204" charset="-79"/>
                          <a:sym typeface="Inter"/>
                        </a:rPr>
                        <a:t>Probability</a:t>
                      </a:r>
                      <a:endParaRPr sz="1100" b="1" dirty="0">
                        <a:solidFill>
                          <a:schemeClr val="dk1"/>
                        </a:solidFill>
                        <a:latin typeface="Fredoka" panose="020B0604020202020204" charset="-79"/>
                        <a:ea typeface="Inter"/>
                        <a:cs typeface="Fredoka" panose="020B0604020202020204" charset="-79"/>
                        <a:sym typeface="Inter"/>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chemeClr val="accent1">
                        <a:lumMod val="75000"/>
                      </a:schemeClr>
                    </a:solidFill>
                  </a:tcPr>
                </a:tc>
                <a:tc>
                  <a:txBody>
                    <a:bodyPr/>
                    <a:lstStyle/>
                    <a:p>
                      <a:pPr marL="0" lvl="0" indent="0" algn="ctr" rtl="0">
                        <a:spcBef>
                          <a:spcPts val="0"/>
                        </a:spcBef>
                        <a:spcAft>
                          <a:spcPts val="0"/>
                        </a:spcAft>
                        <a:buNone/>
                      </a:pPr>
                      <a:r>
                        <a:rPr lang="en-CA" sz="1600" b="0" dirty="0">
                          <a:solidFill>
                            <a:schemeClr val="dk1"/>
                          </a:solidFill>
                          <a:latin typeface="Fredoka" panose="020B0604020202020204" charset="-79"/>
                          <a:ea typeface="Inter"/>
                          <a:cs typeface="Fredoka" panose="020B0604020202020204" charset="-79"/>
                          <a:sym typeface="Inter"/>
                        </a:rPr>
                        <a:t>0.3</a:t>
                      </a:r>
                      <a:endParaRPr sz="1600" b="0" dirty="0">
                        <a:solidFill>
                          <a:schemeClr val="dk1"/>
                        </a:solidFill>
                        <a:latin typeface="Fredoka" panose="020B0604020202020204" charset="-79"/>
                        <a:ea typeface="Inter"/>
                        <a:cs typeface="Fredoka" panose="020B0604020202020204" charset="-79"/>
                        <a:sym typeface="Inte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2">
                        <a:lumMod val="50000"/>
                      </a:schemeClr>
                    </a:solidFill>
                  </a:tcPr>
                </a:tc>
                <a:tc>
                  <a:txBody>
                    <a:bodyPr/>
                    <a:lstStyle/>
                    <a:p>
                      <a:pPr marL="0" lvl="0" indent="0" algn="ctr" rtl="0">
                        <a:spcBef>
                          <a:spcPts val="0"/>
                        </a:spcBef>
                        <a:spcAft>
                          <a:spcPts val="0"/>
                        </a:spcAft>
                        <a:buNone/>
                      </a:pPr>
                      <a:r>
                        <a:rPr lang="en-CA" sz="1600" b="0" dirty="0">
                          <a:solidFill>
                            <a:schemeClr val="dk1"/>
                          </a:solidFill>
                          <a:latin typeface="Fredoka" panose="020B0604020202020204" charset="-79"/>
                          <a:ea typeface="Inter"/>
                          <a:cs typeface="Fredoka" panose="020B0604020202020204" charset="-79"/>
                          <a:sym typeface="Inter"/>
                        </a:rPr>
                        <a:t>0.1</a:t>
                      </a:r>
                      <a:endParaRPr sz="1600" b="0" dirty="0">
                        <a:solidFill>
                          <a:schemeClr val="dk1"/>
                        </a:solidFill>
                        <a:latin typeface="Fredoka" panose="020B0604020202020204" charset="-79"/>
                        <a:ea typeface="Inter"/>
                        <a:cs typeface="Fredoka" panose="020B0604020202020204" charset="-79"/>
                        <a:sym typeface="Inte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2">
                        <a:lumMod val="50000"/>
                      </a:schemeClr>
                    </a:solidFill>
                  </a:tcPr>
                </a:tc>
                <a:tc>
                  <a:txBody>
                    <a:bodyPr/>
                    <a:lstStyle/>
                    <a:p>
                      <a:pPr marL="0" lvl="0" indent="0" algn="ctr" rtl="0">
                        <a:spcBef>
                          <a:spcPts val="0"/>
                        </a:spcBef>
                        <a:spcAft>
                          <a:spcPts val="0"/>
                        </a:spcAft>
                        <a:buNone/>
                      </a:pPr>
                      <a:r>
                        <a:rPr lang="en-CA" sz="1600" b="0" dirty="0">
                          <a:solidFill>
                            <a:schemeClr val="dk1"/>
                          </a:solidFill>
                          <a:latin typeface="Fredoka" panose="020B0604020202020204" charset="-79"/>
                          <a:ea typeface="Inter"/>
                          <a:cs typeface="Fredoka" panose="020B0604020202020204" charset="-79"/>
                          <a:sym typeface="Inter"/>
                        </a:rPr>
                        <a:t>0.5</a:t>
                      </a:r>
                      <a:endParaRPr sz="1600" b="0" dirty="0">
                        <a:solidFill>
                          <a:schemeClr val="dk1"/>
                        </a:solidFill>
                        <a:latin typeface="Fredoka" panose="020B0604020202020204" charset="-79"/>
                        <a:ea typeface="Inter"/>
                        <a:cs typeface="Fredoka" panose="020B0604020202020204" charset="-79"/>
                        <a:sym typeface="Inte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2">
                        <a:lumMod val="50000"/>
                      </a:schemeClr>
                    </a:solidFill>
                  </a:tcPr>
                </a:tc>
                <a:tc>
                  <a:txBody>
                    <a:bodyPr/>
                    <a:lstStyle/>
                    <a:p>
                      <a:pPr marL="0" lvl="0" indent="0" algn="ctr" rtl="0">
                        <a:spcBef>
                          <a:spcPts val="0"/>
                        </a:spcBef>
                        <a:spcAft>
                          <a:spcPts val="0"/>
                        </a:spcAft>
                        <a:buNone/>
                      </a:pPr>
                      <a:r>
                        <a:rPr lang="en-CA" sz="1600" b="0">
                          <a:solidFill>
                            <a:schemeClr val="dk1"/>
                          </a:solidFill>
                          <a:latin typeface="Fredoka" panose="020B0604020202020204" charset="-79"/>
                          <a:ea typeface="Inter"/>
                          <a:cs typeface="Fredoka" panose="020B0604020202020204" charset="-79"/>
                          <a:sym typeface="Inter"/>
                        </a:rPr>
                        <a:t>0.15</a:t>
                      </a:r>
                      <a:endParaRPr sz="1600" b="0" dirty="0">
                        <a:solidFill>
                          <a:schemeClr val="dk1"/>
                        </a:solidFill>
                        <a:latin typeface="Fredoka" panose="020B0604020202020204" charset="-79"/>
                        <a:ea typeface="Inter"/>
                        <a:cs typeface="Fredoka" panose="020B0604020202020204" charset="-79"/>
                        <a:sym typeface="Inter"/>
                      </a:endParaRPr>
                    </a:p>
                  </a:txBody>
                  <a:tcPr marL="91425" marR="91425" marT="91425" marB="91425">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2">
                        <a:lumMod val="50000"/>
                      </a:schemeClr>
                    </a:solidFill>
                  </a:tcPr>
                </a:tc>
                <a:tc>
                  <a:txBody>
                    <a:bodyPr/>
                    <a:lstStyle/>
                    <a:p>
                      <a:pPr marL="0" lvl="0" indent="0" algn="ctr" rtl="0">
                        <a:spcBef>
                          <a:spcPts val="0"/>
                        </a:spcBef>
                        <a:spcAft>
                          <a:spcPts val="0"/>
                        </a:spcAft>
                        <a:buNone/>
                      </a:pPr>
                      <a:r>
                        <a:rPr lang="en-CA" sz="1600" b="0" dirty="0">
                          <a:solidFill>
                            <a:schemeClr val="dk1"/>
                          </a:solidFill>
                          <a:latin typeface="Fredoka" panose="020B0604020202020204" charset="-79"/>
                          <a:ea typeface="Inter"/>
                          <a:cs typeface="Fredoka" panose="020B0604020202020204" charset="-79"/>
                          <a:sym typeface="Inter"/>
                        </a:rPr>
                        <a:t>0.15</a:t>
                      </a:r>
                      <a:endParaRPr sz="1600" b="0" dirty="0">
                        <a:solidFill>
                          <a:schemeClr val="dk1"/>
                        </a:solidFill>
                        <a:latin typeface="Fredoka" panose="020B0604020202020204" charset="-79"/>
                        <a:ea typeface="Inter"/>
                        <a:cs typeface="Fredoka" panose="020B0604020202020204" charset="-79"/>
                        <a:sym typeface="Inter"/>
                      </a:endParaRPr>
                    </a:p>
                  </a:txBody>
                  <a:tcPr marL="91425" marR="91425" marT="91425" marB="91425">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2">
                        <a:lumMod val="50000"/>
                      </a:schemeClr>
                    </a:solidFill>
                  </a:tcPr>
                </a:tc>
                <a:tc>
                  <a:txBody>
                    <a:bodyPr/>
                    <a:lstStyle/>
                    <a:p>
                      <a:pPr marL="0" lvl="0" indent="0" algn="ctr" rtl="0">
                        <a:spcBef>
                          <a:spcPts val="0"/>
                        </a:spcBef>
                        <a:spcAft>
                          <a:spcPts val="0"/>
                        </a:spcAft>
                        <a:buNone/>
                      </a:pPr>
                      <a:r>
                        <a:rPr lang="en-CA" sz="1600" b="0" dirty="0">
                          <a:solidFill>
                            <a:schemeClr val="dk1"/>
                          </a:solidFill>
                          <a:latin typeface="Fredoka" panose="020B0604020202020204" charset="-79"/>
                          <a:ea typeface="Inter"/>
                          <a:cs typeface="Fredoka" panose="020B0604020202020204" charset="-79"/>
                          <a:sym typeface="Inter"/>
                        </a:rPr>
                        <a:t>0.15</a:t>
                      </a:r>
                      <a:endParaRPr sz="1600" b="0" dirty="0">
                        <a:solidFill>
                          <a:schemeClr val="dk1"/>
                        </a:solidFill>
                        <a:latin typeface="Fredoka" panose="020B0604020202020204" charset="-79"/>
                        <a:ea typeface="Inter"/>
                        <a:cs typeface="Fredoka" panose="020B0604020202020204" charset="-79"/>
                        <a:sym typeface="Inte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2">
                        <a:lumMod val="50000"/>
                      </a:schemeClr>
                    </a:solidFill>
                  </a:tcPr>
                </a:tc>
                <a:extLst>
                  <a:ext uri="{0D108BD9-81ED-4DB2-BD59-A6C34878D82A}">
                    <a16:rowId xmlns:a16="http://schemas.microsoft.com/office/drawing/2014/main" val="10001"/>
                  </a:ext>
                </a:extLst>
              </a:tr>
            </a:tbl>
          </a:graphicData>
        </a:graphic>
      </p:graphicFrame>
      <p:sp>
        <p:nvSpPr>
          <p:cNvPr id="5" name="TextBox 4">
            <a:extLst>
              <a:ext uri="{FF2B5EF4-FFF2-40B4-BE49-F238E27FC236}">
                <a16:creationId xmlns:a16="http://schemas.microsoft.com/office/drawing/2014/main" id="{C2E61EF3-A4B6-5C4F-C0A7-85C3CE7CEE40}"/>
              </a:ext>
            </a:extLst>
          </p:cNvPr>
          <p:cNvSpPr txBox="1"/>
          <p:nvPr/>
        </p:nvSpPr>
        <p:spPr>
          <a:xfrm>
            <a:off x="5556423" y="3156023"/>
            <a:ext cx="3068544" cy="338554"/>
          </a:xfrm>
          <a:prstGeom prst="rect">
            <a:avLst/>
          </a:prstGeom>
          <a:solidFill>
            <a:schemeClr val="accent1"/>
          </a:solidFill>
          <a:ln>
            <a:solidFill>
              <a:schemeClr val="accent3"/>
            </a:solidFill>
          </a:ln>
        </p:spPr>
        <p:txBody>
          <a:bodyPr wrap="square">
            <a:spAutoFit/>
          </a:bodyPr>
          <a:lstStyle/>
          <a:p>
            <a:pPr algn="ctr"/>
            <a:r>
              <a:rPr lang="en-US" sz="1600" dirty="0">
                <a:solidFill>
                  <a:schemeClr val="accent3"/>
                </a:solidFill>
                <a:latin typeface="Fredoka" panose="020B0604020202020204" charset="-79"/>
                <a:cs typeface="Fredoka" panose="020B0604020202020204" charset="-79"/>
              </a:rPr>
              <a:t>From parts A, B, and C</a:t>
            </a:r>
            <a:endParaRPr lang="en-CA" sz="1600" dirty="0">
              <a:solidFill>
                <a:schemeClr val="accent3"/>
              </a:solidFill>
              <a:latin typeface="Fredoka" panose="020B0604020202020204" charset="-79"/>
              <a:cs typeface="Fredoka" panose="020B0604020202020204" charset="-79"/>
            </a:endParaRPr>
          </a:p>
        </p:txBody>
      </p:sp>
      <p:cxnSp>
        <p:nvCxnSpPr>
          <p:cNvPr id="10" name="Straight Arrow Connector 9">
            <a:extLst>
              <a:ext uri="{FF2B5EF4-FFF2-40B4-BE49-F238E27FC236}">
                <a16:creationId xmlns:a16="http://schemas.microsoft.com/office/drawing/2014/main" id="{4B7DCA3D-F993-4CF5-F1BA-CF04104B34E0}"/>
              </a:ext>
            </a:extLst>
          </p:cNvPr>
          <p:cNvCxnSpPr/>
          <p:nvPr/>
        </p:nvCxnSpPr>
        <p:spPr>
          <a:xfrm flipH="1">
            <a:off x="4637314" y="3325300"/>
            <a:ext cx="718457" cy="0"/>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313A147-2A57-97F0-F847-529B72CD4301}"/>
              </a:ext>
            </a:extLst>
          </p:cNvPr>
          <p:cNvSpPr txBox="1"/>
          <p:nvPr/>
        </p:nvSpPr>
        <p:spPr>
          <a:xfrm>
            <a:off x="4085969" y="2317835"/>
            <a:ext cx="3068544" cy="338554"/>
          </a:xfrm>
          <a:prstGeom prst="rect">
            <a:avLst/>
          </a:prstGeom>
          <a:solidFill>
            <a:schemeClr val="accent1"/>
          </a:solidFill>
          <a:ln>
            <a:solidFill>
              <a:schemeClr val="accent3"/>
            </a:solidFill>
          </a:ln>
        </p:spPr>
        <p:txBody>
          <a:bodyPr wrap="square">
            <a:spAutoFit/>
          </a:bodyPr>
          <a:lstStyle/>
          <a:p>
            <a:pPr algn="ctr"/>
            <a:r>
              <a:rPr lang="en-US" sz="1600" dirty="0">
                <a:solidFill>
                  <a:schemeClr val="accent3"/>
                </a:solidFill>
                <a:latin typeface="Fredoka" panose="020B0604020202020204" charset="-79"/>
                <a:cs typeface="Fredoka" panose="020B0604020202020204" charset="-79"/>
              </a:rPr>
              <a:t>De Morgan’s Law</a:t>
            </a:r>
            <a:endParaRPr lang="en-CA" sz="1600" dirty="0">
              <a:solidFill>
                <a:schemeClr val="accent3"/>
              </a:solidFill>
              <a:latin typeface="Fredoka" panose="020B0604020202020204" charset="-79"/>
              <a:cs typeface="Fredoka" panose="020B0604020202020204" charset="-79"/>
            </a:endParaRPr>
          </a:p>
        </p:txBody>
      </p:sp>
      <p:cxnSp>
        <p:nvCxnSpPr>
          <p:cNvPr id="12" name="Straight Arrow Connector 11">
            <a:extLst>
              <a:ext uri="{FF2B5EF4-FFF2-40B4-BE49-F238E27FC236}">
                <a16:creationId xmlns:a16="http://schemas.microsoft.com/office/drawing/2014/main" id="{7F660917-F65A-34EC-B764-FEC48C77B24C}"/>
              </a:ext>
            </a:extLst>
          </p:cNvPr>
          <p:cNvCxnSpPr>
            <a:cxnSpLocks/>
          </p:cNvCxnSpPr>
          <p:nvPr/>
        </p:nvCxnSpPr>
        <p:spPr>
          <a:xfrm flipH="1">
            <a:off x="3166860" y="2487112"/>
            <a:ext cx="803778" cy="0"/>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A6A3330A-6424-8349-A8CD-A040933D61BA}"/>
              </a:ext>
            </a:extLst>
          </p:cNvPr>
          <p:cNvGrpSpPr/>
          <p:nvPr/>
        </p:nvGrpSpPr>
        <p:grpSpPr>
          <a:xfrm>
            <a:off x="8394461" y="659465"/>
            <a:ext cx="215065" cy="191069"/>
            <a:chOff x="8401880" y="657705"/>
            <a:chExt cx="215065" cy="191069"/>
          </a:xfrm>
          <a:solidFill>
            <a:schemeClr val="accent3"/>
          </a:solidFill>
        </p:grpSpPr>
        <p:sp>
          <p:nvSpPr>
            <p:cNvPr id="15" name="Isosceles Triangle 14">
              <a:hlinkClick r:id="rId3" action="ppaction://hlinksldjump"/>
              <a:extLst>
                <a:ext uri="{FF2B5EF4-FFF2-40B4-BE49-F238E27FC236}">
                  <a16:creationId xmlns:a16="http://schemas.microsoft.com/office/drawing/2014/main" id="{45FC7B0E-C4FA-11CC-8452-7AB4FBEFEC70}"/>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Isosceles Triangle 15">
              <a:hlinkClick r:id="rId3" action="ppaction://hlinksldjump"/>
              <a:extLst>
                <a:ext uri="{FF2B5EF4-FFF2-40B4-BE49-F238E27FC236}">
                  <a16:creationId xmlns:a16="http://schemas.microsoft.com/office/drawing/2014/main" id="{8E7F0692-FA85-6B95-4079-3C05790EA8F4}"/>
                </a:ext>
              </a:extLst>
            </p:cNvPr>
            <p:cNvSpPr/>
            <p:nvPr/>
          </p:nvSpPr>
          <p:spPr>
            <a:xfrm rot="5400000">
              <a:off x="8473639"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23080346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23-A68C-2AB3-82BA-14BAAC95694A}"/>
              </a:ext>
            </a:extLst>
          </p:cNvPr>
          <p:cNvSpPr>
            <a:spLocks noGrp="1"/>
          </p:cNvSpPr>
          <p:nvPr>
            <p:ph type="title"/>
          </p:nvPr>
        </p:nvSpPr>
        <p:spPr>
          <a:xfrm>
            <a:off x="434850" y="452000"/>
            <a:ext cx="8274300" cy="606000"/>
          </a:xfrm>
          <a:solidFill>
            <a:schemeClr val="accent2"/>
          </a:solidFill>
        </p:spPr>
        <p:txBody>
          <a:bodyPr/>
          <a:lstStyle/>
          <a:p>
            <a:r>
              <a:rPr lang="en-CA" dirty="0"/>
              <a:t>Conditional probability</a:t>
            </a:r>
          </a:p>
        </p:txBody>
      </p:sp>
      <p:grpSp>
        <p:nvGrpSpPr>
          <p:cNvPr id="3" name="Group 2">
            <a:extLst>
              <a:ext uri="{FF2B5EF4-FFF2-40B4-BE49-F238E27FC236}">
                <a16:creationId xmlns:a16="http://schemas.microsoft.com/office/drawing/2014/main" id="{33F6411B-3EFA-2FE8-D4FA-83C67DA15020}"/>
              </a:ext>
            </a:extLst>
          </p:cNvPr>
          <p:cNvGrpSpPr/>
          <p:nvPr/>
        </p:nvGrpSpPr>
        <p:grpSpPr>
          <a:xfrm>
            <a:off x="720000" y="1451981"/>
            <a:ext cx="3611369" cy="2865637"/>
            <a:chOff x="4812631" y="1527608"/>
            <a:chExt cx="3611369" cy="2865637"/>
          </a:xfrm>
        </p:grpSpPr>
        <p:sp>
          <p:nvSpPr>
            <p:cNvPr id="4" name="Title 1">
              <a:extLst>
                <a:ext uri="{FF2B5EF4-FFF2-40B4-BE49-F238E27FC236}">
                  <a16:creationId xmlns:a16="http://schemas.microsoft.com/office/drawing/2014/main" id="{D7CB78D5-4A39-69F6-2DF0-D34755098C50}"/>
                </a:ext>
              </a:extLst>
            </p:cNvPr>
            <p:cNvSpPr txBox="1">
              <a:spLocks/>
            </p:cNvSpPr>
            <p:nvPr/>
          </p:nvSpPr>
          <p:spPr>
            <a:xfrm>
              <a:off x="4812631" y="1527608"/>
              <a:ext cx="3611369" cy="606000"/>
            </a:xfrm>
            <a:prstGeom prst="rect">
              <a:avLst/>
            </a:prstGeom>
            <a:solidFill>
              <a:schemeClr val="accent1"/>
            </a:solidFill>
            <a:ln w="9525"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500"/>
                <a:buFont typeface="Staatliches"/>
                <a:buNone/>
                <a:defRPr sz="3000" b="0" i="0" u="none" strike="noStrike" cap="none">
                  <a:solidFill>
                    <a:schemeClr val="accent3"/>
                  </a:solidFill>
                  <a:latin typeface="Staatliches"/>
                  <a:ea typeface="Staatliches"/>
                  <a:cs typeface="Staatliches"/>
                  <a:sym typeface="Staatliches"/>
                </a:defRPr>
              </a:lvl1pPr>
              <a:lvl2pPr marR="0" lvl="1"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2pPr>
              <a:lvl3pPr marR="0" lvl="2"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3pPr>
              <a:lvl4pPr marR="0" lvl="3"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4pPr>
              <a:lvl5pPr marR="0" lvl="4"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5pPr>
              <a:lvl6pPr marR="0" lvl="5"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6pPr>
              <a:lvl7pPr marR="0" lvl="6"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7pPr>
              <a:lvl8pPr marR="0" lvl="7"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8pPr>
              <a:lvl9pPr marR="0" lvl="8"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9pPr>
            </a:lstStyle>
            <a:p>
              <a:r>
                <a:rPr lang="en-CA" sz="2800" dirty="0"/>
                <a:t>Conditional probability </a:t>
              </a:r>
            </a:p>
          </p:txBody>
        </p:sp>
        <mc:AlternateContent xmlns:mc="http://schemas.openxmlformats.org/markup-compatibility/2006" xmlns:a14="http://schemas.microsoft.com/office/drawing/2010/main">
          <mc:Choice Requires="a14">
            <p:sp>
              <p:nvSpPr>
                <p:cNvPr id="5" name="Subtitle 2">
                  <a:extLst>
                    <a:ext uri="{FF2B5EF4-FFF2-40B4-BE49-F238E27FC236}">
                      <a16:creationId xmlns:a16="http://schemas.microsoft.com/office/drawing/2014/main" id="{05220F45-3AD1-7684-7471-003706AE97D0}"/>
                    </a:ext>
                  </a:extLst>
                </p:cNvPr>
                <p:cNvSpPr txBox="1">
                  <a:spLocks/>
                </p:cNvSpPr>
                <p:nvPr/>
              </p:nvSpPr>
              <p:spPr>
                <a:xfrm>
                  <a:off x="4812631" y="2133609"/>
                  <a:ext cx="3611369" cy="2259636"/>
                </a:xfrm>
                <a:prstGeom prst="rect">
                  <a:avLst/>
                </a:prstGeom>
                <a:noFill/>
                <a:ln>
                  <a:solidFill>
                    <a:schemeClr val="accent4"/>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1pPr>
                  <a:lvl2pPr marL="914400" marR="0" lvl="1"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2pPr>
                  <a:lvl3pPr marL="1371600" marR="0" lvl="2"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3pPr>
                  <a:lvl4pPr marL="1828800" marR="0" lvl="3"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4pPr>
                  <a:lvl5pPr marL="2286000" marR="0" lvl="4"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5pPr>
                  <a:lvl6pPr marL="2743200" marR="0" lvl="5"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6pPr>
                  <a:lvl7pPr marL="3200400" marR="0" lvl="6"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7pPr>
                  <a:lvl8pPr marL="3657600" marR="0" lvl="7"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8pPr>
                  <a:lvl9pPr marL="4114800" marR="0" lvl="8"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9pPr>
                </a:lstStyle>
                <a:p>
                  <a:pPr marL="139700" indent="0">
                    <a:buNone/>
                  </a:pPr>
                  <a:r>
                    <a:rPr lang="en-CA" sz="1600" dirty="0"/>
                    <a:t>The conditional probability of event </a:t>
                  </a:r>
                  <a14:m>
                    <m:oMath xmlns:m="http://schemas.openxmlformats.org/officeDocument/2006/math">
                      <m:r>
                        <a:rPr lang="en-CA" sz="1600" b="0" i="1" smtClean="0">
                          <a:latin typeface="Cambria Math" panose="02040503050406030204" pitchFamily="18" charset="0"/>
                        </a:rPr>
                        <m:t>𝐴</m:t>
                      </m:r>
                    </m:oMath>
                  </a14:m>
                  <a:r>
                    <a:rPr lang="en-CA" sz="1600" dirty="0"/>
                    <a:t>, given event </a:t>
                  </a:r>
                  <a14:m>
                    <m:oMath xmlns:m="http://schemas.openxmlformats.org/officeDocument/2006/math">
                      <m:r>
                        <a:rPr lang="en-CA" sz="1600" b="0" i="1" smtClean="0">
                          <a:latin typeface="Cambria Math" panose="02040503050406030204" pitchFamily="18" charset="0"/>
                        </a:rPr>
                        <m:t>𝐵</m:t>
                      </m:r>
                    </m:oMath>
                  </a14:m>
                  <a:r>
                    <a:rPr lang="en-CA" sz="1600" dirty="0"/>
                    <a:t>, is </a:t>
                  </a:r>
                </a:p>
                <a:p>
                  <a:pPr marL="139700" indent="0">
                    <a:buNone/>
                  </a:pPr>
                  <a14:m>
                    <m:oMathPara xmlns:m="http://schemas.openxmlformats.org/officeDocument/2006/math">
                      <m:oMathParaPr>
                        <m:jc m:val="centerGroup"/>
                      </m:oMathParaPr>
                      <m:oMath xmlns:m="http://schemas.openxmlformats.org/officeDocument/2006/math">
                        <m:r>
                          <a:rPr lang="en-CA" sz="1600" b="0" i="1" smtClean="0">
                            <a:latin typeface="Cambria Math" panose="02040503050406030204" pitchFamily="18" charset="0"/>
                          </a:rPr>
                          <m:t>𝑃</m:t>
                        </m:r>
                        <m:d>
                          <m:dPr>
                            <m:ctrlPr>
                              <a:rPr lang="en-CA" sz="1600" b="0" i="1" smtClean="0">
                                <a:latin typeface="Cambria Math" panose="02040503050406030204" pitchFamily="18" charset="0"/>
                              </a:rPr>
                            </m:ctrlPr>
                          </m:dPr>
                          <m:e>
                            <m:r>
                              <a:rPr lang="en-CA" sz="1600" b="0" i="1" smtClean="0">
                                <a:latin typeface="Cambria Math" panose="02040503050406030204" pitchFamily="18" charset="0"/>
                              </a:rPr>
                              <m:t>𝐴</m:t>
                            </m:r>
                          </m:e>
                          <m:e>
                            <m:r>
                              <a:rPr lang="en-CA" sz="1600" b="0" i="1" smtClean="0">
                                <a:latin typeface="Cambria Math" panose="02040503050406030204" pitchFamily="18" charset="0"/>
                              </a:rPr>
                              <m:t>𝐵</m:t>
                            </m:r>
                          </m:e>
                        </m:d>
                        <m:r>
                          <a:rPr lang="en-CA" sz="1600" b="0" i="1" smtClean="0">
                            <a:latin typeface="Cambria Math" panose="02040503050406030204" pitchFamily="18" charset="0"/>
                          </a:rPr>
                          <m:t>=</m:t>
                        </m:r>
                        <m:f>
                          <m:fPr>
                            <m:ctrlPr>
                              <a:rPr lang="en-CA" sz="1600" b="0" i="1" smtClean="0">
                                <a:latin typeface="Cambria Math" panose="02040503050406030204" pitchFamily="18" charset="0"/>
                              </a:rPr>
                            </m:ctrlPr>
                          </m:fPr>
                          <m:num>
                            <m:r>
                              <a:rPr lang="en-CA" sz="1600" b="0" i="1" smtClean="0">
                                <a:latin typeface="Cambria Math" panose="02040503050406030204" pitchFamily="18" charset="0"/>
                              </a:rPr>
                              <m:t>𝑃</m:t>
                            </m:r>
                            <m:d>
                              <m:dPr>
                                <m:ctrlPr>
                                  <a:rPr lang="en-CA" sz="1600" b="0" i="1" smtClean="0">
                                    <a:latin typeface="Cambria Math" panose="02040503050406030204" pitchFamily="18" charset="0"/>
                                  </a:rPr>
                                </m:ctrlPr>
                              </m:dPr>
                              <m:e>
                                <m:r>
                                  <a:rPr lang="en-CA" sz="1600" b="0" i="1" smtClean="0">
                                    <a:latin typeface="Cambria Math" panose="02040503050406030204" pitchFamily="18" charset="0"/>
                                  </a:rPr>
                                  <m:t>𝐴𝐵</m:t>
                                </m:r>
                              </m:e>
                            </m:d>
                          </m:num>
                          <m:den>
                            <m:r>
                              <a:rPr lang="en-CA" sz="1600" b="0" i="1" smtClean="0">
                                <a:latin typeface="Cambria Math" panose="02040503050406030204" pitchFamily="18" charset="0"/>
                              </a:rPr>
                              <m:t>𝑃</m:t>
                            </m:r>
                            <m:r>
                              <a:rPr lang="en-CA" sz="1600" b="0" i="1" smtClean="0">
                                <a:latin typeface="Cambria Math" panose="02040503050406030204" pitchFamily="18" charset="0"/>
                              </a:rPr>
                              <m:t>(</m:t>
                            </m:r>
                            <m:r>
                              <a:rPr lang="en-CA" sz="1600" b="0" i="1" smtClean="0">
                                <a:latin typeface="Cambria Math" panose="02040503050406030204" pitchFamily="18" charset="0"/>
                              </a:rPr>
                              <m:t>𝐵</m:t>
                            </m:r>
                            <m:r>
                              <a:rPr lang="en-CA" sz="1600" b="0" i="1" smtClean="0">
                                <a:latin typeface="Cambria Math" panose="02040503050406030204" pitchFamily="18" charset="0"/>
                              </a:rPr>
                              <m:t>)</m:t>
                            </m:r>
                          </m:den>
                        </m:f>
                      </m:oMath>
                    </m:oMathPara>
                  </a14:m>
                  <a:endParaRPr lang="en-CA" sz="1600" dirty="0"/>
                </a:p>
                <a:p>
                  <a:pPr marL="139700" indent="0">
                    <a:buNone/>
                  </a:pPr>
                  <a:r>
                    <a:rPr lang="en-CA" sz="1600" dirty="0"/>
                    <a:t>Provided that </a:t>
                  </a:r>
                  <a14:m>
                    <m:oMath xmlns:m="http://schemas.openxmlformats.org/officeDocument/2006/math">
                      <m:r>
                        <a:rPr lang="en-CA" sz="1600" b="0" i="1" smtClean="0">
                          <a:latin typeface="Cambria Math" panose="02040503050406030204" pitchFamily="18" charset="0"/>
                        </a:rPr>
                        <m:t>𝑃</m:t>
                      </m:r>
                      <m:d>
                        <m:dPr>
                          <m:ctrlPr>
                            <a:rPr lang="en-CA" sz="1600" b="0" i="1" smtClean="0">
                              <a:latin typeface="Cambria Math" panose="02040503050406030204" pitchFamily="18" charset="0"/>
                            </a:rPr>
                          </m:ctrlPr>
                        </m:dPr>
                        <m:e>
                          <m:r>
                            <a:rPr lang="en-CA" sz="1600" b="0" i="1" smtClean="0">
                              <a:latin typeface="Cambria Math" panose="02040503050406030204" pitchFamily="18" charset="0"/>
                            </a:rPr>
                            <m:t>𝐵</m:t>
                          </m:r>
                        </m:e>
                      </m:d>
                      <m:r>
                        <a:rPr lang="en-CA" sz="1600" b="0" i="1" smtClean="0">
                          <a:latin typeface="Cambria Math" panose="02040503050406030204" pitchFamily="18" charset="0"/>
                        </a:rPr>
                        <m:t>=0</m:t>
                      </m:r>
                    </m:oMath>
                  </a14:m>
                  <a:endParaRPr lang="en-CA" sz="1600" dirty="0"/>
                </a:p>
                <a:p>
                  <a:pPr marL="139700" indent="0">
                    <a:buNone/>
                  </a:pPr>
                  <a:endParaRPr lang="en-CA" sz="1600" dirty="0"/>
                </a:p>
                <a:p>
                  <a:pPr marL="139700" indent="0">
                    <a:buNone/>
                  </a:pPr>
                  <a:r>
                    <a:rPr lang="en-CA" sz="1600" i="1" dirty="0">
                      <a:solidFill>
                        <a:schemeClr val="accent2">
                          <a:lumMod val="75000"/>
                        </a:schemeClr>
                      </a:solidFill>
                    </a:rPr>
                    <a:t>Note</a:t>
                  </a:r>
                  <a:r>
                    <a:rPr lang="en-CA" sz="1600" dirty="0"/>
                    <a:t>. If </a:t>
                  </a:r>
                  <a14:m>
                    <m:oMath xmlns:m="http://schemas.openxmlformats.org/officeDocument/2006/math">
                      <m:r>
                        <a:rPr lang="en-CA" sz="1600" b="0" i="1" smtClean="0">
                          <a:latin typeface="Cambria Math" panose="02040503050406030204" pitchFamily="18" charset="0"/>
                        </a:rPr>
                        <m:t>𝐴</m:t>
                      </m:r>
                    </m:oMath>
                  </a14:m>
                  <a:r>
                    <a:rPr lang="en-CA" sz="1600" dirty="0"/>
                    <a:t> and </a:t>
                  </a:r>
                  <a14:m>
                    <m:oMath xmlns:m="http://schemas.openxmlformats.org/officeDocument/2006/math">
                      <m:r>
                        <a:rPr lang="en-CA" sz="1600" b="0" i="1" smtClean="0">
                          <a:latin typeface="Cambria Math" panose="02040503050406030204" pitchFamily="18" charset="0"/>
                        </a:rPr>
                        <m:t>𝐵</m:t>
                      </m:r>
                    </m:oMath>
                  </a14:m>
                  <a:r>
                    <a:rPr lang="en-CA" sz="1600" dirty="0"/>
                    <a:t> are independent, then </a:t>
                  </a:r>
                  <a14:m>
                    <m:oMath xmlns:m="http://schemas.openxmlformats.org/officeDocument/2006/math">
                      <m:r>
                        <a:rPr lang="en-CA" sz="1600" b="0" i="1" smtClean="0">
                          <a:latin typeface="Cambria Math" panose="02040503050406030204" pitchFamily="18" charset="0"/>
                        </a:rPr>
                        <m:t>𝑃</m:t>
                      </m:r>
                      <m:d>
                        <m:dPr>
                          <m:ctrlPr>
                            <a:rPr lang="en-CA" sz="1600" b="0" i="1" smtClean="0">
                              <a:latin typeface="Cambria Math" panose="02040503050406030204" pitchFamily="18" charset="0"/>
                            </a:rPr>
                          </m:ctrlPr>
                        </m:dPr>
                        <m:e>
                          <m:r>
                            <a:rPr lang="en-CA" sz="1600" b="0" i="1" smtClean="0">
                              <a:latin typeface="Cambria Math" panose="02040503050406030204" pitchFamily="18" charset="0"/>
                            </a:rPr>
                            <m:t>𝐴</m:t>
                          </m:r>
                        </m:e>
                        <m:e>
                          <m:r>
                            <a:rPr lang="en-CA" sz="1600" b="0" i="1" smtClean="0">
                              <a:latin typeface="Cambria Math" panose="02040503050406030204" pitchFamily="18" charset="0"/>
                            </a:rPr>
                            <m:t>𝐵</m:t>
                          </m:r>
                        </m:e>
                      </m:d>
                      <m:r>
                        <a:rPr lang="en-CA" sz="1600" b="0" i="1" smtClean="0">
                          <a:latin typeface="Cambria Math" panose="02040503050406030204" pitchFamily="18" charset="0"/>
                        </a:rPr>
                        <m:t>=</m:t>
                      </m:r>
                      <m:r>
                        <a:rPr lang="en-CA" sz="1600" b="0" i="1" smtClean="0">
                          <a:latin typeface="Cambria Math" panose="02040503050406030204" pitchFamily="18" charset="0"/>
                        </a:rPr>
                        <m:t>𝑃</m:t>
                      </m:r>
                      <m:r>
                        <a:rPr lang="en-CA" sz="1600" b="0" i="1" smtClean="0">
                          <a:latin typeface="Cambria Math" panose="02040503050406030204" pitchFamily="18" charset="0"/>
                        </a:rPr>
                        <m:t>(</m:t>
                      </m:r>
                      <m:r>
                        <a:rPr lang="en-CA" sz="1600" b="0" i="1" smtClean="0">
                          <a:latin typeface="Cambria Math" panose="02040503050406030204" pitchFamily="18" charset="0"/>
                        </a:rPr>
                        <m:t>𝐴</m:t>
                      </m:r>
                      <m:r>
                        <a:rPr lang="en-CA" sz="1600" b="0" i="1" smtClean="0">
                          <a:latin typeface="Cambria Math" panose="02040503050406030204" pitchFamily="18" charset="0"/>
                        </a:rPr>
                        <m:t>)</m:t>
                      </m:r>
                    </m:oMath>
                  </a14:m>
                  <a:endParaRPr lang="en-CA" sz="1600" dirty="0"/>
                </a:p>
              </p:txBody>
            </p:sp>
          </mc:Choice>
          <mc:Fallback xmlns="">
            <p:sp>
              <p:nvSpPr>
                <p:cNvPr id="5" name="Subtitle 2">
                  <a:extLst>
                    <a:ext uri="{FF2B5EF4-FFF2-40B4-BE49-F238E27FC236}">
                      <a16:creationId xmlns:a16="http://schemas.microsoft.com/office/drawing/2014/main" id="{05220F45-3AD1-7684-7471-003706AE97D0}"/>
                    </a:ext>
                  </a:extLst>
                </p:cNvPr>
                <p:cNvSpPr txBox="1">
                  <a:spLocks noRot="1" noChangeAspect="1" noMove="1" noResize="1" noEditPoints="1" noAdjustHandles="1" noChangeArrowheads="1" noChangeShapeType="1" noTextEdit="1"/>
                </p:cNvSpPr>
                <p:nvPr/>
              </p:nvSpPr>
              <p:spPr>
                <a:xfrm>
                  <a:off x="4812631" y="2133609"/>
                  <a:ext cx="3611369" cy="2259636"/>
                </a:xfrm>
                <a:prstGeom prst="rect">
                  <a:avLst/>
                </a:prstGeom>
                <a:blipFill>
                  <a:blip r:embed="rId2"/>
                  <a:stretch>
                    <a:fillRect r="-2017"/>
                  </a:stretch>
                </a:blipFill>
                <a:ln>
                  <a:solidFill>
                    <a:schemeClr val="accent4"/>
                  </a:solidFill>
                </a:ln>
              </p:spPr>
              <p:txBody>
                <a:bodyPr/>
                <a:lstStyle/>
                <a:p>
                  <a:r>
                    <a:rPr lang="en-CA">
                      <a:noFill/>
                    </a:rPr>
                    <a:t> </a:t>
                  </a:r>
                </a:p>
              </p:txBody>
            </p:sp>
          </mc:Fallback>
        </mc:AlternateContent>
      </p:grpSp>
      <p:grpSp>
        <p:nvGrpSpPr>
          <p:cNvPr id="6" name="Group 5">
            <a:extLst>
              <a:ext uri="{FF2B5EF4-FFF2-40B4-BE49-F238E27FC236}">
                <a16:creationId xmlns:a16="http://schemas.microsoft.com/office/drawing/2014/main" id="{1D792D43-C2A3-521E-DC61-B65B19458DF9}"/>
              </a:ext>
            </a:extLst>
          </p:cNvPr>
          <p:cNvGrpSpPr/>
          <p:nvPr/>
        </p:nvGrpSpPr>
        <p:grpSpPr>
          <a:xfrm>
            <a:off x="4812630" y="1451980"/>
            <a:ext cx="3611370" cy="2865638"/>
            <a:chOff x="4812630" y="1527607"/>
            <a:chExt cx="3611370" cy="2865638"/>
          </a:xfrm>
        </p:grpSpPr>
        <p:sp>
          <p:nvSpPr>
            <p:cNvPr id="7" name="Title 1">
              <a:extLst>
                <a:ext uri="{FF2B5EF4-FFF2-40B4-BE49-F238E27FC236}">
                  <a16:creationId xmlns:a16="http://schemas.microsoft.com/office/drawing/2014/main" id="{565E4B82-D520-4C38-2052-FE71C19D87A3}"/>
                </a:ext>
              </a:extLst>
            </p:cNvPr>
            <p:cNvSpPr txBox="1">
              <a:spLocks/>
            </p:cNvSpPr>
            <p:nvPr/>
          </p:nvSpPr>
          <p:spPr>
            <a:xfrm>
              <a:off x="4812631" y="1527607"/>
              <a:ext cx="3611369" cy="606001"/>
            </a:xfrm>
            <a:prstGeom prst="rect">
              <a:avLst/>
            </a:prstGeom>
            <a:solidFill>
              <a:schemeClr val="accent1"/>
            </a:solidFill>
            <a:ln w="9525"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500"/>
                <a:buFont typeface="Staatliches"/>
                <a:buNone/>
                <a:defRPr sz="3000" b="0" i="0" u="none" strike="noStrike" cap="none">
                  <a:solidFill>
                    <a:schemeClr val="accent3"/>
                  </a:solidFill>
                  <a:latin typeface="Staatliches"/>
                  <a:ea typeface="Staatliches"/>
                  <a:cs typeface="Staatliches"/>
                  <a:sym typeface="Staatliches"/>
                </a:defRPr>
              </a:lvl1pPr>
              <a:lvl2pPr marR="0" lvl="1"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2pPr>
              <a:lvl3pPr marR="0" lvl="2"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3pPr>
              <a:lvl4pPr marR="0" lvl="3"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4pPr>
              <a:lvl5pPr marR="0" lvl="4"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5pPr>
              <a:lvl6pPr marR="0" lvl="5"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6pPr>
              <a:lvl7pPr marR="0" lvl="6"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7pPr>
              <a:lvl8pPr marR="0" lvl="7"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8pPr>
              <a:lvl9pPr marR="0" lvl="8"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9pPr>
            </a:lstStyle>
            <a:p>
              <a:r>
                <a:rPr lang="en-CA" sz="2800" dirty="0"/>
                <a:t>intersection of events</a:t>
              </a:r>
            </a:p>
          </p:txBody>
        </p:sp>
        <mc:AlternateContent xmlns:mc="http://schemas.openxmlformats.org/markup-compatibility/2006" xmlns:a14="http://schemas.microsoft.com/office/drawing/2010/main">
          <mc:Choice Requires="a14">
            <p:sp>
              <p:nvSpPr>
                <p:cNvPr id="8" name="Subtitle 2">
                  <a:extLst>
                    <a:ext uri="{FF2B5EF4-FFF2-40B4-BE49-F238E27FC236}">
                      <a16:creationId xmlns:a16="http://schemas.microsoft.com/office/drawing/2014/main" id="{99E0CFF7-EFB3-7485-EE70-7627CEFD0705}"/>
                    </a:ext>
                  </a:extLst>
                </p:cNvPr>
                <p:cNvSpPr txBox="1">
                  <a:spLocks/>
                </p:cNvSpPr>
                <p:nvPr/>
              </p:nvSpPr>
              <p:spPr>
                <a:xfrm>
                  <a:off x="4812630" y="2133609"/>
                  <a:ext cx="3611369" cy="2259636"/>
                </a:xfrm>
                <a:prstGeom prst="rect">
                  <a:avLst/>
                </a:prstGeom>
                <a:noFill/>
                <a:ln>
                  <a:solidFill>
                    <a:schemeClr val="accent4"/>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1pPr>
                  <a:lvl2pPr marL="914400" marR="0" lvl="1"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2pPr>
                  <a:lvl3pPr marL="1371600" marR="0" lvl="2"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3pPr>
                  <a:lvl4pPr marL="1828800" marR="0" lvl="3"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4pPr>
                  <a:lvl5pPr marL="2286000" marR="0" lvl="4"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5pPr>
                  <a:lvl6pPr marL="2743200" marR="0" lvl="5"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6pPr>
                  <a:lvl7pPr marL="3200400" marR="0" lvl="6"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7pPr>
                  <a:lvl8pPr marL="3657600" marR="0" lvl="7"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8pPr>
                  <a:lvl9pPr marL="4114800" marR="0" lvl="8"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9pPr>
                </a:lstStyle>
                <a:p>
                  <a:pPr marL="139700" indent="0">
                    <a:buNone/>
                  </a:pPr>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𝑃</m:t>
                        </m:r>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𝐴𝐵</m:t>
                            </m:r>
                          </m:e>
                        </m:d>
                        <m:r>
                          <a:rPr lang="en-CA" sz="2000" b="0" i="1" smtClean="0">
                            <a:latin typeface="Cambria Math" panose="02040503050406030204" pitchFamily="18" charset="0"/>
                          </a:rPr>
                          <m:t>=</m:t>
                        </m:r>
                        <m:r>
                          <a:rPr lang="en-CA" sz="2000" b="0" i="1" smtClean="0">
                            <a:latin typeface="Cambria Math" panose="02040503050406030204" pitchFamily="18" charset="0"/>
                          </a:rPr>
                          <m:t>𝑃</m:t>
                        </m:r>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𝐴</m:t>
                            </m:r>
                          </m:e>
                        </m:d>
                        <m:r>
                          <a:rPr lang="en-CA" sz="2000" b="0" i="1" smtClean="0">
                            <a:latin typeface="Cambria Math" panose="02040503050406030204" pitchFamily="18" charset="0"/>
                          </a:rPr>
                          <m:t>𝑃</m:t>
                        </m:r>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𝐵</m:t>
                            </m:r>
                          </m:e>
                          <m:e>
                            <m:r>
                              <a:rPr lang="en-CA" sz="2000" b="0" i="1" smtClean="0">
                                <a:latin typeface="Cambria Math" panose="02040503050406030204" pitchFamily="18" charset="0"/>
                              </a:rPr>
                              <m:t>𝐴</m:t>
                            </m:r>
                          </m:e>
                        </m:d>
                      </m:oMath>
                    </m:oMathPara>
                  </a14:m>
                  <a:endParaRPr lang="en-CA" sz="2000" b="0" dirty="0"/>
                </a:p>
                <a:p>
                  <a:pPr marL="139700" indent="0">
                    <a:buNone/>
                  </a:pPr>
                  <a:endParaRPr lang="en-CA" sz="1600" dirty="0"/>
                </a:p>
                <a:p>
                  <a:pPr marL="139700" indent="0">
                    <a:buNone/>
                  </a:pPr>
                  <a:endParaRPr lang="en-CA" sz="1600" dirty="0"/>
                </a:p>
                <a:p>
                  <a:pPr marL="139700" indent="0">
                    <a:buNone/>
                  </a:pPr>
                  <a14:m>
                    <m:oMathPara xmlns:m="http://schemas.openxmlformats.org/officeDocument/2006/math">
                      <m:oMathParaPr>
                        <m:jc m:val="centerGroup"/>
                      </m:oMathParaPr>
                      <m:oMath xmlns:m="http://schemas.openxmlformats.org/officeDocument/2006/math">
                        <m:r>
                          <a:rPr lang="en-CA" sz="1800" b="0" i="1" smtClean="0">
                            <a:latin typeface="Cambria Math" panose="02040503050406030204" pitchFamily="18" charset="0"/>
                          </a:rPr>
                          <m:t>𝑃</m:t>
                        </m:r>
                        <m:d>
                          <m:dPr>
                            <m:ctrlPr>
                              <a:rPr lang="en-CA" sz="1800" b="0" i="1" smtClean="0">
                                <a:latin typeface="Cambria Math" panose="02040503050406030204" pitchFamily="18" charset="0"/>
                              </a:rPr>
                            </m:ctrlPr>
                          </m:dPr>
                          <m:e>
                            <m:r>
                              <a:rPr lang="en-CA" sz="1800" b="0" i="1" smtClean="0">
                                <a:latin typeface="Cambria Math" panose="02040503050406030204" pitchFamily="18" charset="0"/>
                              </a:rPr>
                              <m:t>𝐴𝐵𝐶</m:t>
                            </m:r>
                          </m:e>
                        </m:d>
                        <m:r>
                          <a:rPr lang="en-CA" sz="1800" b="0" i="1" smtClean="0">
                            <a:latin typeface="Cambria Math" panose="02040503050406030204" pitchFamily="18" charset="0"/>
                          </a:rPr>
                          <m:t>=</m:t>
                        </m:r>
                        <m:r>
                          <a:rPr lang="en-CA" sz="1800" b="0" i="1" smtClean="0">
                            <a:latin typeface="Cambria Math" panose="02040503050406030204" pitchFamily="18" charset="0"/>
                          </a:rPr>
                          <m:t>𝑃</m:t>
                        </m:r>
                        <m:d>
                          <m:dPr>
                            <m:ctrlPr>
                              <a:rPr lang="en-CA" sz="1800" b="0" i="1" smtClean="0">
                                <a:latin typeface="Cambria Math" panose="02040503050406030204" pitchFamily="18" charset="0"/>
                              </a:rPr>
                            </m:ctrlPr>
                          </m:dPr>
                          <m:e>
                            <m:r>
                              <a:rPr lang="en-CA" sz="1800" b="0" i="1" smtClean="0">
                                <a:latin typeface="Cambria Math" panose="02040503050406030204" pitchFamily="18" charset="0"/>
                              </a:rPr>
                              <m:t>𝐴</m:t>
                            </m:r>
                          </m:e>
                        </m:d>
                        <m:r>
                          <a:rPr lang="en-CA" sz="1800" b="0" i="1" smtClean="0">
                            <a:latin typeface="Cambria Math" panose="02040503050406030204" pitchFamily="18" charset="0"/>
                          </a:rPr>
                          <m:t>𝑃</m:t>
                        </m:r>
                        <m:d>
                          <m:dPr>
                            <m:ctrlPr>
                              <a:rPr lang="en-CA" sz="1800" b="0" i="1" smtClean="0">
                                <a:latin typeface="Cambria Math" panose="02040503050406030204" pitchFamily="18" charset="0"/>
                              </a:rPr>
                            </m:ctrlPr>
                          </m:dPr>
                          <m:e>
                            <m:r>
                              <a:rPr lang="en-CA" sz="1800" b="0" i="1" smtClean="0">
                                <a:latin typeface="Cambria Math" panose="02040503050406030204" pitchFamily="18" charset="0"/>
                              </a:rPr>
                              <m:t>𝐵</m:t>
                            </m:r>
                          </m:e>
                          <m:e>
                            <m:r>
                              <a:rPr lang="en-CA" sz="1800" b="0" i="1" smtClean="0">
                                <a:latin typeface="Cambria Math" panose="02040503050406030204" pitchFamily="18" charset="0"/>
                              </a:rPr>
                              <m:t>𝐴</m:t>
                            </m:r>
                          </m:e>
                        </m:d>
                        <m:r>
                          <a:rPr lang="en-CA" sz="1800" b="0" i="1" smtClean="0">
                            <a:latin typeface="Cambria Math" panose="02040503050406030204" pitchFamily="18" charset="0"/>
                          </a:rPr>
                          <m:t>𝑃</m:t>
                        </m:r>
                        <m:r>
                          <a:rPr lang="en-CA" sz="1800" b="0" i="1" smtClean="0">
                            <a:latin typeface="Cambria Math" panose="02040503050406030204" pitchFamily="18" charset="0"/>
                          </a:rPr>
                          <m:t>(</m:t>
                        </m:r>
                        <m:r>
                          <a:rPr lang="en-CA" sz="1800" b="0" i="1" smtClean="0">
                            <a:latin typeface="Cambria Math" panose="02040503050406030204" pitchFamily="18" charset="0"/>
                          </a:rPr>
                          <m:t>𝐶</m:t>
                        </m:r>
                        <m:r>
                          <a:rPr lang="en-CA" sz="1800" b="0" i="1" smtClean="0">
                            <a:latin typeface="Cambria Math" panose="02040503050406030204" pitchFamily="18" charset="0"/>
                          </a:rPr>
                          <m:t>|</m:t>
                        </m:r>
                        <m:r>
                          <a:rPr lang="en-CA" sz="1800" b="0" i="1" smtClean="0">
                            <a:latin typeface="Cambria Math" panose="02040503050406030204" pitchFamily="18" charset="0"/>
                          </a:rPr>
                          <m:t>𝐴𝐵</m:t>
                        </m:r>
                        <m:r>
                          <a:rPr lang="en-CA" sz="1800" b="0" i="1" smtClean="0">
                            <a:latin typeface="Cambria Math" panose="02040503050406030204" pitchFamily="18" charset="0"/>
                          </a:rPr>
                          <m:t>)</m:t>
                        </m:r>
                      </m:oMath>
                    </m:oMathPara>
                  </a14:m>
                  <a:endParaRPr lang="en-CA" dirty="0"/>
                </a:p>
              </p:txBody>
            </p:sp>
          </mc:Choice>
          <mc:Fallback xmlns="">
            <p:sp>
              <p:nvSpPr>
                <p:cNvPr id="8" name="Subtitle 2">
                  <a:extLst>
                    <a:ext uri="{FF2B5EF4-FFF2-40B4-BE49-F238E27FC236}">
                      <a16:creationId xmlns:a16="http://schemas.microsoft.com/office/drawing/2014/main" id="{99E0CFF7-EFB3-7485-EE70-7627CEFD0705}"/>
                    </a:ext>
                  </a:extLst>
                </p:cNvPr>
                <p:cNvSpPr txBox="1">
                  <a:spLocks noRot="1" noChangeAspect="1" noMove="1" noResize="1" noEditPoints="1" noAdjustHandles="1" noChangeArrowheads="1" noChangeShapeType="1" noTextEdit="1"/>
                </p:cNvSpPr>
                <p:nvPr/>
              </p:nvSpPr>
              <p:spPr>
                <a:xfrm>
                  <a:off x="4812630" y="2133609"/>
                  <a:ext cx="3611369" cy="2259636"/>
                </a:xfrm>
                <a:prstGeom prst="rect">
                  <a:avLst/>
                </a:prstGeom>
                <a:blipFill>
                  <a:blip r:embed="rId3"/>
                  <a:stretch>
                    <a:fillRect/>
                  </a:stretch>
                </a:blipFill>
                <a:ln>
                  <a:solidFill>
                    <a:schemeClr val="accent4"/>
                  </a:solidFill>
                </a:ln>
              </p:spPr>
              <p:txBody>
                <a:bodyPr/>
                <a:lstStyle/>
                <a:p>
                  <a:r>
                    <a:rPr lang="en-CA">
                      <a:noFill/>
                    </a:rPr>
                    <a:t> </a:t>
                  </a:r>
                </a:p>
              </p:txBody>
            </p:sp>
          </mc:Fallback>
        </mc:AlternateContent>
      </p:grpSp>
      <p:grpSp>
        <p:nvGrpSpPr>
          <p:cNvPr id="11" name="Group 10">
            <a:extLst>
              <a:ext uri="{FF2B5EF4-FFF2-40B4-BE49-F238E27FC236}">
                <a16:creationId xmlns:a16="http://schemas.microsoft.com/office/drawing/2014/main" id="{A3901AD2-957B-9E3C-0165-D50934FE10EA}"/>
              </a:ext>
            </a:extLst>
          </p:cNvPr>
          <p:cNvGrpSpPr/>
          <p:nvPr/>
        </p:nvGrpSpPr>
        <p:grpSpPr>
          <a:xfrm>
            <a:off x="8394461" y="659465"/>
            <a:ext cx="191084" cy="191069"/>
            <a:chOff x="8401880" y="657705"/>
            <a:chExt cx="191084" cy="191069"/>
          </a:xfrm>
          <a:solidFill>
            <a:schemeClr val="accent3"/>
          </a:solidFill>
        </p:grpSpPr>
        <p:sp>
          <p:nvSpPr>
            <p:cNvPr id="12" name="Isosceles Triangle 11">
              <a:hlinkClick r:id="rId4" action="ppaction://hlinksldjump"/>
              <a:extLst>
                <a:ext uri="{FF2B5EF4-FFF2-40B4-BE49-F238E27FC236}">
                  <a16:creationId xmlns:a16="http://schemas.microsoft.com/office/drawing/2014/main" id="{A80B766C-0E96-F627-47CE-EFB67A396A2E}"/>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Isosceles Triangle 12">
              <a:hlinkClick r:id="rId4" action="ppaction://hlinksldjump"/>
              <a:extLst>
                <a:ext uri="{FF2B5EF4-FFF2-40B4-BE49-F238E27FC236}">
                  <a16:creationId xmlns:a16="http://schemas.microsoft.com/office/drawing/2014/main" id="{5F1ABF24-73F4-B88B-A11D-2EDF57105FFA}"/>
                </a:ext>
              </a:extLst>
            </p:cNvPr>
            <p:cNvSpPr/>
            <p:nvPr/>
          </p:nvSpPr>
          <p:spPr>
            <a:xfrm rot="5400000">
              <a:off x="8449658"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250618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23-A68C-2AB3-82BA-14BAAC95694A}"/>
              </a:ext>
            </a:extLst>
          </p:cNvPr>
          <p:cNvSpPr>
            <a:spLocks noGrp="1"/>
          </p:cNvSpPr>
          <p:nvPr>
            <p:ph type="title"/>
          </p:nvPr>
        </p:nvSpPr>
        <p:spPr>
          <a:solidFill>
            <a:schemeClr val="accent2"/>
          </a:solidFill>
        </p:spPr>
        <p:txBody>
          <a:bodyPr/>
          <a:lstStyle/>
          <a:p>
            <a:r>
              <a:rPr lang="en-CA" dirty="0"/>
              <a:t>Conditional probability</a:t>
            </a:r>
          </a:p>
        </p:txBody>
      </p:sp>
      <p:grpSp>
        <p:nvGrpSpPr>
          <p:cNvPr id="10" name="Group 9">
            <a:extLst>
              <a:ext uri="{FF2B5EF4-FFF2-40B4-BE49-F238E27FC236}">
                <a16:creationId xmlns:a16="http://schemas.microsoft.com/office/drawing/2014/main" id="{85C4C508-B36C-B355-4731-F0CC773C9BF3}"/>
              </a:ext>
            </a:extLst>
          </p:cNvPr>
          <p:cNvGrpSpPr/>
          <p:nvPr/>
        </p:nvGrpSpPr>
        <p:grpSpPr>
          <a:xfrm>
            <a:off x="4868562" y="1451981"/>
            <a:ext cx="3555388" cy="2865637"/>
            <a:chOff x="4812631" y="1527608"/>
            <a:chExt cx="3611369" cy="2865637"/>
          </a:xfrm>
        </p:grpSpPr>
        <p:sp>
          <p:nvSpPr>
            <p:cNvPr id="11" name="Title 1">
              <a:extLst>
                <a:ext uri="{FF2B5EF4-FFF2-40B4-BE49-F238E27FC236}">
                  <a16:creationId xmlns:a16="http://schemas.microsoft.com/office/drawing/2014/main" id="{3F4EAF4A-A3BF-98F8-6E9C-DB86A5D129BB}"/>
                </a:ext>
              </a:extLst>
            </p:cNvPr>
            <p:cNvSpPr txBox="1">
              <a:spLocks/>
            </p:cNvSpPr>
            <p:nvPr/>
          </p:nvSpPr>
          <p:spPr>
            <a:xfrm>
              <a:off x="4812631" y="1527608"/>
              <a:ext cx="3611369" cy="606000"/>
            </a:xfrm>
            <a:prstGeom prst="rect">
              <a:avLst/>
            </a:prstGeom>
            <a:solidFill>
              <a:schemeClr val="accent1"/>
            </a:solidFill>
            <a:ln w="9525"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500"/>
                <a:buFont typeface="Staatliches"/>
                <a:buNone/>
                <a:defRPr sz="3000" b="0" i="0" u="none" strike="noStrike" cap="none">
                  <a:solidFill>
                    <a:schemeClr val="accent3"/>
                  </a:solidFill>
                  <a:latin typeface="Staatliches"/>
                  <a:ea typeface="Staatliches"/>
                  <a:cs typeface="Staatliches"/>
                  <a:sym typeface="Staatliches"/>
                </a:defRPr>
              </a:lvl1pPr>
              <a:lvl2pPr marR="0" lvl="1"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2pPr>
              <a:lvl3pPr marR="0" lvl="2"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3pPr>
              <a:lvl4pPr marR="0" lvl="3"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4pPr>
              <a:lvl5pPr marR="0" lvl="4"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5pPr>
              <a:lvl6pPr marR="0" lvl="5"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6pPr>
              <a:lvl7pPr marR="0" lvl="6"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7pPr>
              <a:lvl8pPr marR="0" lvl="7"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8pPr>
              <a:lvl9pPr marR="0" lvl="8"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9pPr>
            </a:lstStyle>
            <a:p>
              <a:r>
                <a:rPr lang="en-CA" sz="2800" dirty="0"/>
                <a:t>Bayes’ Rule</a:t>
              </a:r>
            </a:p>
          </p:txBody>
        </p:sp>
        <mc:AlternateContent xmlns:mc="http://schemas.openxmlformats.org/markup-compatibility/2006" xmlns:a14="http://schemas.microsoft.com/office/drawing/2010/main">
          <mc:Choice Requires="a14">
            <p:sp>
              <p:nvSpPr>
                <p:cNvPr id="12" name="Subtitle 2">
                  <a:extLst>
                    <a:ext uri="{FF2B5EF4-FFF2-40B4-BE49-F238E27FC236}">
                      <a16:creationId xmlns:a16="http://schemas.microsoft.com/office/drawing/2014/main" id="{43E73D0D-7B53-4BA4-DB88-52732580F19D}"/>
                    </a:ext>
                  </a:extLst>
                </p:cNvPr>
                <p:cNvSpPr txBox="1">
                  <a:spLocks/>
                </p:cNvSpPr>
                <p:nvPr/>
              </p:nvSpPr>
              <p:spPr>
                <a:xfrm>
                  <a:off x="4812631" y="2133609"/>
                  <a:ext cx="3611369" cy="2259636"/>
                </a:xfrm>
                <a:prstGeom prst="rect">
                  <a:avLst/>
                </a:prstGeom>
                <a:noFill/>
                <a:ln>
                  <a:solidFill>
                    <a:schemeClr val="accent4"/>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1pPr>
                  <a:lvl2pPr marL="914400" marR="0" lvl="1"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2pPr>
                  <a:lvl3pPr marL="1371600" marR="0" lvl="2"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3pPr>
                  <a:lvl4pPr marL="1828800" marR="0" lvl="3"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4pPr>
                  <a:lvl5pPr marL="2286000" marR="0" lvl="4"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5pPr>
                  <a:lvl6pPr marL="2743200" marR="0" lvl="5"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6pPr>
                  <a:lvl7pPr marL="3200400" marR="0" lvl="6"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7pPr>
                  <a:lvl8pPr marL="3657600" marR="0" lvl="7"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8pPr>
                  <a:lvl9pPr marL="4114800" marR="0" lvl="8"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9pPr>
                </a:lstStyle>
                <a:p>
                  <a:pPr marL="139700" indent="0">
                    <a:buNone/>
                  </a:pPr>
                  <a:r>
                    <a:rPr lang="en-CA" sz="1600" dirty="0">
                      <a:latin typeface="Fredoka" panose="020B0604020202020204" charset="-79"/>
                      <a:cs typeface="Fredoka" panose="020B0604020202020204" charset="-79"/>
                    </a:rPr>
                    <a:t>Let </a:t>
                  </a:r>
                  <a14:m>
                    <m:oMath xmlns:m="http://schemas.openxmlformats.org/officeDocument/2006/math">
                      <m:sSubSup>
                        <m:sSubSupPr>
                          <m:ctrlPr>
                            <a:rPr lang="en-CA" sz="1600" i="1">
                              <a:latin typeface="Cambria Math" panose="02040503050406030204" pitchFamily="18" charset="0"/>
                            </a:rPr>
                          </m:ctrlPr>
                        </m:sSubSupPr>
                        <m:e>
                          <m:d>
                            <m:dPr>
                              <m:begChr m:val="{"/>
                              <m:endChr m:val="}"/>
                              <m:ctrlPr>
                                <a:rPr lang="en-CA" sz="1600" i="1">
                                  <a:latin typeface="Cambria Math" panose="02040503050406030204" pitchFamily="18" charset="0"/>
                                </a:rPr>
                              </m:ctrlPr>
                            </m:dPr>
                            <m:e>
                              <m:sSub>
                                <m:sSubPr>
                                  <m:ctrlPr>
                                    <a:rPr lang="en-CA" sz="1600" i="1">
                                      <a:latin typeface="Cambria Math" panose="02040503050406030204" pitchFamily="18" charset="0"/>
                                    </a:rPr>
                                  </m:ctrlPr>
                                </m:sSubPr>
                                <m:e>
                                  <m:r>
                                    <m:rPr>
                                      <m:sty m:val="p"/>
                                    </m:rPr>
                                    <a:rPr lang="en-CA" sz="1600" i="0">
                                      <a:latin typeface="Cambria Math" panose="02040503050406030204" pitchFamily="18" charset="0"/>
                                    </a:rPr>
                                    <m:t>A</m:t>
                                  </m:r>
                                </m:e>
                                <m:sub>
                                  <m:r>
                                    <m:rPr>
                                      <m:sty m:val="p"/>
                                    </m:rPr>
                                    <a:rPr lang="en-CA" sz="1600" i="0">
                                      <a:latin typeface="Cambria Math" panose="02040503050406030204" pitchFamily="18" charset="0"/>
                                    </a:rPr>
                                    <m:t>i</m:t>
                                  </m:r>
                                </m:sub>
                              </m:sSub>
                            </m:e>
                          </m:d>
                        </m:e>
                        <m:sub>
                          <m:r>
                            <m:rPr>
                              <m:sty m:val="p"/>
                            </m:rPr>
                            <a:rPr lang="en-CA" sz="1600" i="0">
                              <a:latin typeface="Cambria Math" panose="02040503050406030204" pitchFamily="18" charset="0"/>
                            </a:rPr>
                            <m:t>i</m:t>
                          </m:r>
                          <m:r>
                            <a:rPr lang="en-CA" sz="1600" i="0">
                              <a:latin typeface="Cambria Math" panose="02040503050406030204" pitchFamily="18" charset="0"/>
                            </a:rPr>
                            <m:t>=1</m:t>
                          </m:r>
                        </m:sub>
                        <m:sup>
                          <m:r>
                            <m:rPr>
                              <m:sty m:val="p"/>
                            </m:rPr>
                            <a:rPr lang="en-CA" sz="1600" i="0">
                              <a:latin typeface="Cambria Math" panose="02040503050406030204" pitchFamily="18" charset="0"/>
                            </a:rPr>
                            <m:t>n</m:t>
                          </m:r>
                        </m:sup>
                      </m:sSubSup>
                    </m:oMath>
                  </a14:m>
                  <a:r>
                    <a:rPr lang="en-CA" sz="1600" dirty="0">
                      <a:latin typeface="Fredoka" panose="020B0604020202020204" charset="-79"/>
                      <a:cs typeface="Fredoka" panose="020B0604020202020204" charset="-79"/>
                    </a:rPr>
                    <a:t> represent mutually exclusive events that make up sample space </a:t>
                  </a:r>
                  <a14:m>
                    <m:oMath xmlns:m="http://schemas.openxmlformats.org/officeDocument/2006/math">
                      <m:r>
                        <m:rPr>
                          <m:sty m:val="p"/>
                        </m:rPr>
                        <a:rPr lang="en-CA" sz="1600" i="0">
                          <a:latin typeface="Cambria Math" panose="02040503050406030204" pitchFamily="18" charset="0"/>
                        </a:rPr>
                        <m:t>S</m:t>
                      </m:r>
                    </m:oMath>
                  </a14:m>
                  <a:r>
                    <a:rPr lang="en-CA" sz="1600" dirty="0">
                      <a:latin typeface="Fredoka" panose="020B0604020202020204" charset="-79"/>
                      <a:cs typeface="Fredoka" panose="020B0604020202020204" charset="-79"/>
                    </a:rPr>
                    <a:t>. If </a:t>
                  </a:r>
                  <a14:m>
                    <m:oMath xmlns:m="http://schemas.openxmlformats.org/officeDocument/2006/math">
                      <m:r>
                        <m:rPr>
                          <m:sty m:val="p"/>
                        </m:rPr>
                        <a:rPr lang="en-CA" sz="1600" b="0" i="0" smtClean="0">
                          <a:latin typeface="Cambria Math" panose="02040503050406030204" pitchFamily="18" charset="0"/>
                        </a:rPr>
                        <m:t>B</m:t>
                      </m:r>
                    </m:oMath>
                  </a14:m>
                  <a:r>
                    <a:rPr lang="en-CA" sz="1600" b="0" dirty="0">
                      <a:latin typeface="Fredoka" panose="020B0604020202020204" charset="-79"/>
                      <a:cs typeface="Fredoka" panose="020B0604020202020204" charset="-79"/>
                    </a:rPr>
                    <a:t> </a:t>
                  </a:r>
                  <a:r>
                    <a:rPr lang="en-CA" sz="1600" dirty="0">
                      <a:latin typeface="Fredoka" panose="020B0604020202020204" charset="-79"/>
                      <a:cs typeface="Fredoka" panose="020B0604020202020204" charset="-79"/>
                    </a:rPr>
                    <a:t>is an arbitrary event in </a:t>
                  </a:r>
                  <a14:m>
                    <m:oMath xmlns:m="http://schemas.openxmlformats.org/officeDocument/2006/math">
                      <m:r>
                        <m:rPr>
                          <m:sty m:val="p"/>
                        </m:rPr>
                        <a:rPr lang="en-CA" sz="1600" i="0">
                          <a:latin typeface="Cambria Math" panose="02040503050406030204" pitchFamily="18" charset="0"/>
                        </a:rPr>
                        <m:t>S</m:t>
                      </m:r>
                    </m:oMath>
                  </a14:m>
                  <a:r>
                    <a:rPr lang="en-CA" sz="1600" b="0" dirty="0">
                      <a:latin typeface="Fredoka" panose="020B0604020202020204" charset="-79"/>
                      <a:cs typeface="Fredoka" panose="020B0604020202020204" charset="-79"/>
                    </a:rPr>
                    <a:t> and </a:t>
                  </a:r>
                  <a14:m>
                    <m:oMath xmlns:m="http://schemas.openxmlformats.org/officeDocument/2006/math">
                      <m:r>
                        <m:rPr>
                          <m:sty m:val="p"/>
                        </m:rPr>
                        <a:rPr lang="en-CA" sz="1600" b="0" i="0" smtClean="0">
                          <a:latin typeface="Cambria Math" panose="02040503050406030204" pitchFamily="18" charset="0"/>
                        </a:rPr>
                        <m:t>j</m:t>
                      </m:r>
                      <m:r>
                        <a:rPr lang="en-CA" sz="1600" b="0" i="0" smtClean="0">
                          <a:latin typeface="Cambria Math" panose="02040503050406030204" pitchFamily="18" charset="0"/>
                        </a:rPr>
                        <m:t>∈{1,2,…,</m:t>
                      </m:r>
                      <m:r>
                        <m:rPr>
                          <m:sty m:val="p"/>
                        </m:rPr>
                        <a:rPr lang="en-CA" sz="1600" b="0" i="0" smtClean="0">
                          <a:latin typeface="Cambria Math" panose="02040503050406030204" pitchFamily="18" charset="0"/>
                        </a:rPr>
                        <m:t>n</m:t>
                      </m:r>
                      <m:r>
                        <a:rPr lang="en-CA" sz="1600" b="0" i="0" smtClean="0">
                          <a:latin typeface="Cambria Math" panose="02040503050406030204" pitchFamily="18" charset="0"/>
                        </a:rPr>
                        <m:t>}</m:t>
                      </m:r>
                    </m:oMath>
                  </a14:m>
                  <a:r>
                    <a:rPr lang="en-CA" sz="1600" b="0" dirty="0">
                      <a:latin typeface="Fredoka" panose="020B0604020202020204" charset="-79"/>
                      <a:cs typeface="Fredoka" panose="020B0604020202020204" charset="-79"/>
                    </a:rPr>
                    <a:t>, then </a:t>
                  </a:r>
                </a:p>
                <a:p>
                  <a:pPr marL="139700" indent="0">
                    <a:buNone/>
                  </a:pPr>
                  <a:endParaRPr lang="en-CA" sz="1600" b="0" dirty="0">
                    <a:latin typeface="Fredoka" panose="020B0604020202020204" charset="-79"/>
                    <a:cs typeface="Fredoka" panose="020B0604020202020204" charset="-79"/>
                  </a:endParaRPr>
                </a:p>
                <a:p>
                  <a:pPr marL="139700" indent="0">
                    <a:buNone/>
                  </a:pPr>
                  <a14:m>
                    <m:oMathPara xmlns:m="http://schemas.openxmlformats.org/officeDocument/2006/math">
                      <m:oMathParaPr>
                        <m:jc m:val="centerGroup"/>
                      </m:oMathParaPr>
                      <m:oMath xmlns:m="http://schemas.openxmlformats.org/officeDocument/2006/math">
                        <m:r>
                          <a:rPr lang="en-CA" sz="1600" b="0" i="1" smtClean="0">
                            <a:latin typeface="Cambria Math" panose="02040503050406030204" pitchFamily="18" charset="0"/>
                          </a:rPr>
                          <m:t>𝑃</m:t>
                        </m:r>
                        <m:d>
                          <m:dPr>
                            <m:ctrlPr>
                              <a:rPr lang="en-CA" sz="1600" b="0" i="1" smtClean="0">
                                <a:latin typeface="Cambria Math" panose="02040503050406030204" pitchFamily="18" charset="0"/>
                              </a:rPr>
                            </m:ctrlPr>
                          </m:dPr>
                          <m:e>
                            <m:sSub>
                              <m:sSubPr>
                                <m:ctrlPr>
                                  <a:rPr lang="en-CA" sz="1600" b="0" i="1" smtClean="0">
                                    <a:latin typeface="Cambria Math" panose="02040503050406030204" pitchFamily="18" charset="0"/>
                                  </a:rPr>
                                </m:ctrlPr>
                              </m:sSubPr>
                              <m:e>
                                <m:r>
                                  <a:rPr lang="en-CA" sz="1600" b="0" i="1" smtClean="0">
                                    <a:latin typeface="Cambria Math" panose="02040503050406030204" pitchFamily="18" charset="0"/>
                                  </a:rPr>
                                  <m:t>𝐴</m:t>
                                </m:r>
                              </m:e>
                              <m:sub>
                                <m:r>
                                  <a:rPr lang="en-CA" sz="1600" b="0" i="1" smtClean="0">
                                    <a:latin typeface="Cambria Math" panose="02040503050406030204" pitchFamily="18" charset="0"/>
                                  </a:rPr>
                                  <m:t>𝑗</m:t>
                                </m:r>
                              </m:sub>
                            </m:sSub>
                          </m:e>
                          <m:e>
                            <m:r>
                              <a:rPr lang="en-CA" sz="1600" b="0" i="1" smtClean="0">
                                <a:latin typeface="Cambria Math" panose="02040503050406030204" pitchFamily="18" charset="0"/>
                              </a:rPr>
                              <m:t>𝐵</m:t>
                            </m:r>
                          </m:e>
                        </m:d>
                        <m:r>
                          <a:rPr lang="en-CA" sz="1600" b="0" i="1" smtClean="0">
                            <a:latin typeface="Cambria Math" panose="02040503050406030204" pitchFamily="18" charset="0"/>
                          </a:rPr>
                          <m:t>=</m:t>
                        </m:r>
                        <m:f>
                          <m:fPr>
                            <m:ctrlPr>
                              <a:rPr lang="en-CA" sz="1600" b="0" i="1" smtClean="0">
                                <a:latin typeface="Cambria Math" panose="02040503050406030204" pitchFamily="18" charset="0"/>
                              </a:rPr>
                            </m:ctrlPr>
                          </m:fPr>
                          <m:num>
                            <m:r>
                              <a:rPr lang="en-CA" sz="1600" b="0" i="1" smtClean="0">
                                <a:latin typeface="Cambria Math" panose="02040503050406030204" pitchFamily="18" charset="0"/>
                              </a:rPr>
                              <m:t>𝑃</m:t>
                            </m:r>
                            <m:d>
                              <m:dPr>
                                <m:ctrlPr>
                                  <a:rPr lang="en-CA" sz="1600" b="0" i="1" smtClean="0">
                                    <a:latin typeface="Cambria Math" panose="02040503050406030204" pitchFamily="18" charset="0"/>
                                  </a:rPr>
                                </m:ctrlPr>
                              </m:dPr>
                              <m:e>
                                <m:sSub>
                                  <m:sSubPr>
                                    <m:ctrlPr>
                                      <a:rPr lang="en-CA" sz="1600" b="0" i="1" smtClean="0">
                                        <a:latin typeface="Cambria Math" panose="02040503050406030204" pitchFamily="18" charset="0"/>
                                      </a:rPr>
                                    </m:ctrlPr>
                                  </m:sSubPr>
                                  <m:e>
                                    <m:r>
                                      <a:rPr lang="en-CA" sz="1600" b="0" i="1" smtClean="0">
                                        <a:latin typeface="Cambria Math" panose="02040503050406030204" pitchFamily="18" charset="0"/>
                                      </a:rPr>
                                      <m:t>𝐴</m:t>
                                    </m:r>
                                  </m:e>
                                  <m:sub>
                                    <m:r>
                                      <a:rPr lang="en-CA" sz="1600" b="0" i="1" smtClean="0">
                                        <a:latin typeface="Cambria Math" panose="02040503050406030204" pitchFamily="18" charset="0"/>
                                      </a:rPr>
                                      <m:t>𝑗</m:t>
                                    </m:r>
                                  </m:sub>
                                </m:sSub>
                              </m:e>
                            </m:d>
                            <m:r>
                              <a:rPr lang="en-CA" sz="1600" b="0" i="1" smtClean="0">
                                <a:latin typeface="Cambria Math" panose="02040503050406030204" pitchFamily="18" charset="0"/>
                              </a:rPr>
                              <m:t>𝑃</m:t>
                            </m:r>
                            <m:d>
                              <m:dPr>
                                <m:ctrlPr>
                                  <a:rPr lang="en-CA" sz="1600" b="0" i="1" smtClean="0">
                                    <a:latin typeface="Cambria Math" panose="02040503050406030204" pitchFamily="18" charset="0"/>
                                  </a:rPr>
                                </m:ctrlPr>
                              </m:dPr>
                              <m:e>
                                <m:r>
                                  <a:rPr lang="en-CA" sz="1600" b="0" i="1" smtClean="0">
                                    <a:latin typeface="Cambria Math" panose="02040503050406030204" pitchFamily="18" charset="0"/>
                                  </a:rPr>
                                  <m:t>𝐵</m:t>
                                </m:r>
                              </m:e>
                              <m:e>
                                <m:sSub>
                                  <m:sSubPr>
                                    <m:ctrlPr>
                                      <a:rPr lang="en-CA" sz="1600" b="0" i="1" smtClean="0">
                                        <a:latin typeface="Cambria Math" panose="02040503050406030204" pitchFamily="18" charset="0"/>
                                      </a:rPr>
                                    </m:ctrlPr>
                                  </m:sSubPr>
                                  <m:e>
                                    <m:r>
                                      <a:rPr lang="en-CA" sz="1600" b="0" i="1" smtClean="0">
                                        <a:latin typeface="Cambria Math" panose="02040503050406030204" pitchFamily="18" charset="0"/>
                                      </a:rPr>
                                      <m:t>𝐴</m:t>
                                    </m:r>
                                  </m:e>
                                  <m:sub>
                                    <m:r>
                                      <a:rPr lang="en-CA" sz="1600" b="0" i="1" smtClean="0">
                                        <a:latin typeface="Cambria Math" panose="02040503050406030204" pitchFamily="18" charset="0"/>
                                      </a:rPr>
                                      <m:t>𝑗</m:t>
                                    </m:r>
                                  </m:sub>
                                </m:sSub>
                              </m:e>
                            </m:d>
                          </m:num>
                          <m:den>
                            <m:nary>
                              <m:naryPr>
                                <m:chr m:val="∑"/>
                                <m:ctrlPr>
                                  <a:rPr lang="en-CA" sz="1600" b="0" i="1" smtClean="0">
                                    <a:latin typeface="Cambria Math" panose="02040503050406030204" pitchFamily="18" charset="0"/>
                                  </a:rPr>
                                </m:ctrlPr>
                              </m:naryPr>
                              <m:sub>
                                <m:r>
                                  <m:rPr>
                                    <m:brk m:alnAt="23"/>
                                  </m:rPr>
                                  <a:rPr lang="en-CA" sz="1600" b="0" i="1" smtClean="0">
                                    <a:latin typeface="Cambria Math" panose="02040503050406030204" pitchFamily="18" charset="0"/>
                                  </a:rPr>
                                  <m:t>𝑖</m:t>
                                </m:r>
                                <m:r>
                                  <a:rPr lang="en-CA" sz="1600" b="0" i="1" smtClean="0">
                                    <a:latin typeface="Cambria Math" panose="02040503050406030204" pitchFamily="18" charset="0"/>
                                  </a:rPr>
                                  <m:t>=1</m:t>
                                </m:r>
                              </m:sub>
                              <m:sup>
                                <m:r>
                                  <a:rPr lang="en-CA" sz="1600" b="0" i="1" smtClean="0">
                                    <a:latin typeface="Cambria Math" panose="02040503050406030204" pitchFamily="18" charset="0"/>
                                  </a:rPr>
                                  <m:t>𝑛</m:t>
                                </m:r>
                              </m:sup>
                              <m:e>
                                <m:r>
                                  <a:rPr lang="en-CA" sz="1600" b="0" i="1" smtClean="0">
                                    <a:latin typeface="Cambria Math" panose="02040503050406030204" pitchFamily="18" charset="0"/>
                                  </a:rPr>
                                  <m:t>𝑃</m:t>
                                </m:r>
                                <m:d>
                                  <m:dPr>
                                    <m:ctrlPr>
                                      <a:rPr lang="en-CA" sz="1600" b="0" i="1" smtClean="0">
                                        <a:latin typeface="Cambria Math" panose="02040503050406030204" pitchFamily="18" charset="0"/>
                                      </a:rPr>
                                    </m:ctrlPr>
                                  </m:dPr>
                                  <m:e>
                                    <m:sSub>
                                      <m:sSubPr>
                                        <m:ctrlPr>
                                          <a:rPr lang="en-CA" sz="1600" b="0" i="1" smtClean="0">
                                            <a:latin typeface="Cambria Math" panose="02040503050406030204" pitchFamily="18" charset="0"/>
                                          </a:rPr>
                                        </m:ctrlPr>
                                      </m:sSubPr>
                                      <m:e>
                                        <m:r>
                                          <a:rPr lang="en-CA" sz="1600" b="0" i="1" smtClean="0">
                                            <a:latin typeface="Cambria Math" panose="02040503050406030204" pitchFamily="18" charset="0"/>
                                          </a:rPr>
                                          <m:t>𝐴</m:t>
                                        </m:r>
                                      </m:e>
                                      <m:sub>
                                        <m:r>
                                          <a:rPr lang="en-CA" sz="1600" b="0" i="1" smtClean="0">
                                            <a:latin typeface="Cambria Math" panose="02040503050406030204" pitchFamily="18" charset="0"/>
                                          </a:rPr>
                                          <m:t>𝑖</m:t>
                                        </m:r>
                                      </m:sub>
                                    </m:sSub>
                                  </m:e>
                                </m:d>
                                <m:r>
                                  <a:rPr lang="en-CA" sz="1600" b="0" i="1" smtClean="0">
                                    <a:latin typeface="Cambria Math" panose="02040503050406030204" pitchFamily="18" charset="0"/>
                                  </a:rPr>
                                  <m:t>𝑃</m:t>
                                </m:r>
                                <m:r>
                                  <a:rPr lang="en-CA" sz="1600" b="0" i="1" smtClean="0">
                                    <a:latin typeface="Cambria Math" panose="02040503050406030204" pitchFamily="18" charset="0"/>
                                  </a:rPr>
                                  <m:t>(</m:t>
                                </m:r>
                                <m:r>
                                  <a:rPr lang="en-CA" sz="1600" b="0" i="1" smtClean="0">
                                    <a:latin typeface="Cambria Math" panose="02040503050406030204" pitchFamily="18" charset="0"/>
                                  </a:rPr>
                                  <m:t>𝐵</m:t>
                                </m:r>
                                <m:r>
                                  <a:rPr lang="en-CA" sz="1600" b="0" i="1" smtClean="0">
                                    <a:latin typeface="Cambria Math" panose="02040503050406030204" pitchFamily="18" charset="0"/>
                                  </a:rPr>
                                  <m:t>|</m:t>
                                </m:r>
                                <m:sSub>
                                  <m:sSubPr>
                                    <m:ctrlPr>
                                      <a:rPr lang="en-CA" sz="1600" b="0" i="1" smtClean="0">
                                        <a:latin typeface="Cambria Math" panose="02040503050406030204" pitchFamily="18" charset="0"/>
                                      </a:rPr>
                                    </m:ctrlPr>
                                  </m:sSubPr>
                                  <m:e>
                                    <m:r>
                                      <a:rPr lang="en-CA" sz="1600" b="0" i="1" smtClean="0">
                                        <a:latin typeface="Cambria Math" panose="02040503050406030204" pitchFamily="18" charset="0"/>
                                      </a:rPr>
                                      <m:t>𝐴</m:t>
                                    </m:r>
                                  </m:e>
                                  <m:sub>
                                    <m:r>
                                      <a:rPr lang="en-CA" sz="1600" b="0" i="1" smtClean="0">
                                        <a:latin typeface="Cambria Math" panose="02040503050406030204" pitchFamily="18" charset="0"/>
                                      </a:rPr>
                                      <m:t>𝑖</m:t>
                                    </m:r>
                                  </m:sub>
                                </m:sSub>
                                <m:r>
                                  <a:rPr lang="en-CA" sz="1600" b="0" i="1" smtClean="0">
                                    <a:latin typeface="Cambria Math" panose="02040503050406030204" pitchFamily="18" charset="0"/>
                                  </a:rPr>
                                  <m:t>)</m:t>
                                </m:r>
                              </m:e>
                            </m:nary>
                          </m:den>
                        </m:f>
                      </m:oMath>
                    </m:oMathPara>
                  </a14:m>
                  <a:endParaRPr lang="en-CA" sz="1600" i="1" dirty="0">
                    <a:latin typeface="Fredoka" panose="020B0604020202020204" charset="-79"/>
                    <a:cs typeface="Fredoka" panose="020B0604020202020204" charset="-79"/>
                  </a:endParaRPr>
                </a:p>
              </p:txBody>
            </p:sp>
          </mc:Choice>
          <mc:Fallback xmlns="">
            <p:sp>
              <p:nvSpPr>
                <p:cNvPr id="12" name="Subtitle 2">
                  <a:extLst>
                    <a:ext uri="{FF2B5EF4-FFF2-40B4-BE49-F238E27FC236}">
                      <a16:creationId xmlns:a16="http://schemas.microsoft.com/office/drawing/2014/main" id="{43E73D0D-7B53-4BA4-DB88-52732580F19D}"/>
                    </a:ext>
                  </a:extLst>
                </p:cNvPr>
                <p:cNvSpPr txBox="1">
                  <a:spLocks noRot="1" noChangeAspect="1" noMove="1" noResize="1" noEditPoints="1" noAdjustHandles="1" noChangeArrowheads="1" noChangeShapeType="1" noTextEdit="1"/>
                </p:cNvSpPr>
                <p:nvPr/>
              </p:nvSpPr>
              <p:spPr>
                <a:xfrm>
                  <a:off x="4812631" y="2133609"/>
                  <a:ext cx="3611369" cy="2259636"/>
                </a:xfrm>
                <a:prstGeom prst="rect">
                  <a:avLst/>
                </a:prstGeom>
                <a:blipFill>
                  <a:blip r:embed="rId2"/>
                  <a:stretch>
                    <a:fillRect/>
                  </a:stretch>
                </a:blipFill>
                <a:ln>
                  <a:solidFill>
                    <a:schemeClr val="accent4"/>
                  </a:solidFill>
                </a:ln>
              </p:spPr>
              <p:txBody>
                <a:bodyPr/>
                <a:lstStyle/>
                <a:p>
                  <a:r>
                    <a:rPr lang="en-CA">
                      <a:noFill/>
                    </a:rPr>
                    <a:t> </a:t>
                  </a:r>
                </a:p>
              </p:txBody>
            </p:sp>
          </mc:Fallback>
        </mc:AlternateContent>
      </p:grpSp>
      <p:grpSp>
        <p:nvGrpSpPr>
          <p:cNvPr id="13" name="Group 12">
            <a:extLst>
              <a:ext uri="{FF2B5EF4-FFF2-40B4-BE49-F238E27FC236}">
                <a16:creationId xmlns:a16="http://schemas.microsoft.com/office/drawing/2014/main" id="{216B168D-8567-FD99-B373-BC96F42CE28A}"/>
              </a:ext>
            </a:extLst>
          </p:cNvPr>
          <p:cNvGrpSpPr/>
          <p:nvPr/>
        </p:nvGrpSpPr>
        <p:grpSpPr>
          <a:xfrm>
            <a:off x="720000" y="1451981"/>
            <a:ext cx="3611369" cy="2865637"/>
            <a:chOff x="4812631" y="1527608"/>
            <a:chExt cx="3611369" cy="2865637"/>
          </a:xfrm>
        </p:grpSpPr>
        <p:sp>
          <p:nvSpPr>
            <p:cNvPr id="14" name="Title 1">
              <a:extLst>
                <a:ext uri="{FF2B5EF4-FFF2-40B4-BE49-F238E27FC236}">
                  <a16:creationId xmlns:a16="http://schemas.microsoft.com/office/drawing/2014/main" id="{9807117B-C36C-3EB8-CE92-788D5D782C8B}"/>
                </a:ext>
              </a:extLst>
            </p:cNvPr>
            <p:cNvSpPr txBox="1">
              <a:spLocks/>
            </p:cNvSpPr>
            <p:nvPr/>
          </p:nvSpPr>
          <p:spPr>
            <a:xfrm>
              <a:off x="4812631" y="1527608"/>
              <a:ext cx="3611369" cy="606000"/>
            </a:xfrm>
            <a:prstGeom prst="rect">
              <a:avLst/>
            </a:prstGeom>
            <a:solidFill>
              <a:schemeClr val="accent1"/>
            </a:solidFill>
            <a:ln w="9525"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500"/>
                <a:buFont typeface="Staatliches"/>
                <a:buNone/>
                <a:defRPr sz="3000" b="0" i="0" u="none" strike="noStrike" cap="none">
                  <a:solidFill>
                    <a:schemeClr val="accent3"/>
                  </a:solidFill>
                  <a:latin typeface="Staatliches"/>
                  <a:ea typeface="Staatliches"/>
                  <a:cs typeface="Staatliches"/>
                  <a:sym typeface="Staatliches"/>
                </a:defRPr>
              </a:lvl1pPr>
              <a:lvl2pPr marR="0" lvl="1"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2pPr>
              <a:lvl3pPr marR="0" lvl="2"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3pPr>
              <a:lvl4pPr marR="0" lvl="3"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4pPr>
              <a:lvl5pPr marR="0" lvl="4"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5pPr>
              <a:lvl6pPr marR="0" lvl="5"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6pPr>
              <a:lvl7pPr marR="0" lvl="6"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7pPr>
              <a:lvl8pPr marR="0" lvl="7"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8pPr>
              <a:lvl9pPr marR="0" lvl="8"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9pPr>
            </a:lstStyle>
            <a:p>
              <a:r>
                <a:rPr lang="en-CA" sz="2800" dirty="0"/>
                <a:t>Law of total probability</a:t>
              </a:r>
            </a:p>
          </p:txBody>
        </p:sp>
        <mc:AlternateContent xmlns:mc="http://schemas.openxmlformats.org/markup-compatibility/2006" xmlns:a14="http://schemas.microsoft.com/office/drawing/2010/main">
          <mc:Choice Requires="a14">
            <p:sp>
              <p:nvSpPr>
                <p:cNvPr id="15" name="Subtitle 2">
                  <a:extLst>
                    <a:ext uri="{FF2B5EF4-FFF2-40B4-BE49-F238E27FC236}">
                      <a16:creationId xmlns:a16="http://schemas.microsoft.com/office/drawing/2014/main" id="{35DABB08-2848-E15C-3BC4-2A16CA8E2387}"/>
                    </a:ext>
                  </a:extLst>
                </p:cNvPr>
                <p:cNvSpPr txBox="1">
                  <a:spLocks/>
                </p:cNvSpPr>
                <p:nvPr/>
              </p:nvSpPr>
              <p:spPr>
                <a:xfrm>
                  <a:off x="4812631" y="2133609"/>
                  <a:ext cx="3611369" cy="2259636"/>
                </a:xfrm>
                <a:prstGeom prst="rect">
                  <a:avLst/>
                </a:prstGeom>
                <a:noFill/>
                <a:ln>
                  <a:solidFill>
                    <a:schemeClr val="accent4"/>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1pPr>
                  <a:lvl2pPr marL="914400" marR="0" lvl="1"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2pPr>
                  <a:lvl3pPr marL="1371600" marR="0" lvl="2"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3pPr>
                  <a:lvl4pPr marL="1828800" marR="0" lvl="3"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4pPr>
                  <a:lvl5pPr marL="2286000" marR="0" lvl="4"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5pPr>
                  <a:lvl6pPr marL="2743200" marR="0" lvl="5"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6pPr>
                  <a:lvl7pPr marL="3200400" marR="0" lvl="6"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7pPr>
                  <a:lvl8pPr marL="3657600" marR="0" lvl="7"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8pPr>
                  <a:lvl9pPr marL="4114800" marR="0" lvl="8"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9pPr>
                </a:lstStyle>
                <a:p>
                  <a:pPr marL="139700" indent="0">
                    <a:buNone/>
                  </a:pPr>
                  <a:r>
                    <a:rPr lang="en-CA" sz="1600" dirty="0"/>
                    <a:t>Let </a:t>
                  </a:r>
                  <a14:m>
                    <m:oMath xmlns:m="http://schemas.openxmlformats.org/officeDocument/2006/math">
                      <m:sSubSup>
                        <m:sSubSupPr>
                          <m:ctrlPr>
                            <a:rPr lang="en-CA" sz="1600" i="1">
                              <a:latin typeface="Cambria Math" panose="02040503050406030204" pitchFamily="18" charset="0"/>
                            </a:rPr>
                          </m:ctrlPr>
                        </m:sSubSupPr>
                        <m:e>
                          <m:d>
                            <m:dPr>
                              <m:begChr m:val="{"/>
                              <m:endChr m:val="}"/>
                              <m:ctrlPr>
                                <a:rPr lang="en-CA" sz="1600" i="1">
                                  <a:latin typeface="Cambria Math" panose="02040503050406030204" pitchFamily="18" charset="0"/>
                                </a:rPr>
                              </m:ctrlPr>
                            </m:dPr>
                            <m:e>
                              <m:sSub>
                                <m:sSubPr>
                                  <m:ctrlPr>
                                    <a:rPr lang="en-CA" sz="1600" i="1">
                                      <a:latin typeface="Cambria Math" panose="02040503050406030204" pitchFamily="18" charset="0"/>
                                    </a:rPr>
                                  </m:ctrlPr>
                                </m:sSubPr>
                                <m:e>
                                  <m:r>
                                    <a:rPr lang="en-CA" sz="1600" i="1">
                                      <a:latin typeface="Cambria Math" panose="02040503050406030204" pitchFamily="18" charset="0"/>
                                    </a:rPr>
                                    <m:t>𝐴</m:t>
                                  </m:r>
                                </m:e>
                                <m:sub>
                                  <m:r>
                                    <a:rPr lang="en-CA" sz="1600" i="1">
                                      <a:latin typeface="Cambria Math" panose="02040503050406030204" pitchFamily="18" charset="0"/>
                                    </a:rPr>
                                    <m:t>𝑖</m:t>
                                  </m:r>
                                </m:sub>
                              </m:sSub>
                            </m:e>
                          </m:d>
                        </m:e>
                        <m:sub>
                          <m:r>
                            <a:rPr lang="en-CA" sz="1600" i="1">
                              <a:latin typeface="Cambria Math" panose="02040503050406030204" pitchFamily="18" charset="0"/>
                            </a:rPr>
                            <m:t>𝑖</m:t>
                          </m:r>
                          <m:r>
                            <a:rPr lang="en-CA" sz="1600" i="1">
                              <a:latin typeface="Cambria Math" panose="02040503050406030204" pitchFamily="18" charset="0"/>
                            </a:rPr>
                            <m:t>=1</m:t>
                          </m:r>
                        </m:sub>
                        <m:sup>
                          <m:r>
                            <a:rPr lang="en-CA" sz="1600" i="1">
                              <a:latin typeface="Cambria Math" panose="02040503050406030204" pitchFamily="18" charset="0"/>
                            </a:rPr>
                            <m:t>𝑛</m:t>
                          </m:r>
                        </m:sup>
                      </m:sSubSup>
                    </m:oMath>
                  </a14:m>
                  <a:r>
                    <a:rPr lang="en-CA" sz="1600" dirty="0"/>
                    <a:t> represent mutually exclusive events that make up sample space </a:t>
                  </a:r>
                  <a14:m>
                    <m:oMath xmlns:m="http://schemas.openxmlformats.org/officeDocument/2006/math">
                      <m:r>
                        <a:rPr lang="en-CA" sz="1600" i="1">
                          <a:latin typeface="Cambria Math" panose="02040503050406030204" pitchFamily="18" charset="0"/>
                        </a:rPr>
                        <m:t>𝑆</m:t>
                      </m:r>
                    </m:oMath>
                  </a14:m>
                  <a:r>
                    <a:rPr lang="en-CA" sz="1600" dirty="0"/>
                    <a:t>. Given complex event </a:t>
                  </a:r>
                  <a14:m>
                    <m:oMath xmlns:m="http://schemas.openxmlformats.org/officeDocument/2006/math">
                      <m:r>
                        <a:rPr lang="en-CA" sz="1600" i="1">
                          <a:latin typeface="Cambria Math" panose="02040503050406030204" pitchFamily="18" charset="0"/>
                        </a:rPr>
                        <m:t>𝐵</m:t>
                      </m:r>
                    </m:oMath>
                  </a14:m>
                  <a:r>
                    <a:rPr lang="en-CA" sz="1600" dirty="0"/>
                    <a:t>…</a:t>
                  </a:r>
                </a:p>
                <a:p>
                  <a:pPr marL="139700" indent="0">
                    <a:buNone/>
                  </a:pPr>
                  <a14:m>
                    <m:oMathPara xmlns:m="http://schemas.openxmlformats.org/officeDocument/2006/math">
                      <m:oMathParaPr>
                        <m:jc m:val="centerGroup"/>
                      </m:oMathParaPr>
                      <m:oMath xmlns:m="http://schemas.openxmlformats.org/officeDocument/2006/math">
                        <m:r>
                          <a:rPr lang="en-CA" sz="1600" i="1">
                            <a:latin typeface="Cambria Math" panose="02040503050406030204" pitchFamily="18" charset="0"/>
                          </a:rPr>
                          <m:t>𝑃</m:t>
                        </m:r>
                        <m:d>
                          <m:dPr>
                            <m:ctrlPr>
                              <a:rPr lang="en-CA" sz="1600" i="1">
                                <a:latin typeface="Cambria Math" panose="02040503050406030204" pitchFamily="18" charset="0"/>
                              </a:rPr>
                            </m:ctrlPr>
                          </m:dPr>
                          <m:e>
                            <m:r>
                              <a:rPr lang="en-CA" sz="1600" i="1">
                                <a:latin typeface="Cambria Math" panose="02040503050406030204" pitchFamily="18" charset="0"/>
                              </a:rPr>
                              <m:t>𝐵</m:t>
                            </m:r>
                          </m:e>
                        </m:d>
                        <m:r>
                          <a:rPr lang="en-CA" sz="1600" i="1">
                            <a:latin typeface="Cambria Math" panose="02040503050406030204" pitchFamily="18" charset="0"/>
                          </a:rPr>
                          <m:t>=</m:t>
                        </m:r>
                        <m:nary>
                          <m:naryPr>
                            <m:chr m:val="∑"/>
                            <m:ctrlPr>
                              <a:rPr lang="en-CA" sz="1600" i="1">
                                <a:latin typeface="Cambria Math" panose="02040503050406030204" pitchFamily="18" charset="0"/>
                              </a:rPr>
                            </m:ctrlPr>
                          </m:naryPr>
                          <m:sub>
                            <m:r>
                              <m:rPr>
                                <m:brk m:alnAt="23"/>
                              </m:rPr>
                              <a:rPr lang="en-CA" sz="1600" i="1">
                                <a:latin typeface="Cambria Math" panose="02040503050406030204" pitchFamily="18" charset="0"/>
                              </a:rPr>
                              <m:t>𝑖</m:t>
                            </m:r>
                            <m:r>
                              <a:rPr lang="en-CA" sz="1600" i="1">
                                <a:latin typeface="Cambria Math" panose="02040503050406030204" pitchFamily="18" charset="0"/>
                              </a:rPr>
                              <m:t>=1</m:t>
                            </m:r>
                          </m:sub>
                          <m:sup>
                            <m:r>
                              <a:rPr lang="en-CA" sz="1600" i="1">
                                <a:latin typeface="Cambria Math" panose="02040503050406030204" pitchFamily="18" charset="0"/>
                              </a:rPr>
                              <m:t>𝑛</m:t>
                            </m:r>
                          </m:sup>
                          <m:e>
                            <m:r>
                              <a:rPr lang="en-CA" sz="1600" i="1">
                                <a:latin typeface="Cambria Math" panose="02040503050406030204" pitchFamily="18" charset="0"/>
                              </a:rPr>
                              <m:t>𝑃</m:t>
                            </m:r>
                            <m:d>
                              <m:dPr>
                                <m:ctrlPr>
                                  <a:rPr lang="en-CA" sz="1600" i="1">
                                    <a:latin typeface="Cambria Math" panose="02040503050406030204" pitchFamily="18" charset="0"/>
                                  </a:rPr>
                                </m:ctrlPr>
                              </m:dPr>
                              <m:e>
                                <m:sSub>
                                  <m:sSubPr>
                                    <m:ctrlPr>
                                      <a:rPr lang="en-CA" sz="1600" i="1">
                                        <a:latin typeface="Cambria Math" panose="02040503050406030204" pitchFamily="18" charset="0"/>
                                      </a:rPr>
                                    </m:ctrlPr>
                                  </m:sSubPr>
                                  <m:e>
                                    <m:r>
                                      <a:rPr lang="en-CA" sz="1600" i="1">
                                        <a:latin typeface="Cambria Math" panose="02040503050406030204" pitchFamily="18" charset="0"/>
                                      </a:rPr>
                                      <m:t>𝐴</m:t>
                                    </m:r>
                                  </m:e>
                                  <m:sub>
                                    <m:r>
                                      <a:rPr lang="en-CA" sz="1600" i="1">
                                        <a:latin typeface="Cambria Math" panose="02040503050406030204" pitchFamily="18" charset="0"/>
                                      </a:rPr>
                                      <m:t>𝑖</m:t>
                                    </m:r>
                                  </m:sub>
                                </m:sSub>
                              </m:e>
                            </m:d>
                            <m:r>
                              <a:rPr lang="en-CA" sz="1600" i="1">
                                <a:latin typeface="Cambria Math" panose="02040503050406030204" pitchFamily="18" charset="0"/>
                              </a:rPr>
                              <m:t>𝑃</m:t>
                            </m:r>
                            <m:r>
                              <a:rPr lang="en-CA" sz="1600" i="1">
                                <a:latin typeface="Cambria Math" panose="02040503050406030204" pitchFamily="18" charset="0"/>
                              </a:rPr>
                              <m:t>(</m:t>
                            </m:r>
                            <m:r>
                              <a:rPr lang="en-CA" sz="1600" i="1">
                                <a:latin typeface="Cambria Math" panose="02040503050406030204" pitchFamily="18" charset="0"/>
                              </a:rPr>
                              <m:t>𝐵</m:t>
                            </m:r>
                            <m:r>
                              <a:rPr lang="en-CA" sz="1600" i="1">
                                <a:latin typeface="Cambria Math" panose="02040503050406030204" pitchFamily="18" charset="0"/>
                              </a:rPr>
                              <m:t>|</m:t>
                            </m:r>
                            <m:sSub>
                              <m:sSubPr>
                                <m:ctrlPr>
                                  <a:rPr lang="en-CA" sz="1600" i="1">
                                    <a:latin typeface="Cambria Math" panose="02040503050406030204" pitchFamily="18" charset="0"/>
                                  </a:rPr>
                                </m:ctrlPr>
                              </m:sSubPr>
                              <m:e>
                                <m:r>
                                  <a:rPr lang="en-CA" sz="1600" i="1">
                                    <a:latin typeface="Cambria Math" panose="02040503050406030204" pitchFamily="18" charset="0"/>
                                  </a:rPr>
                                  <m:t>𝐴</m:t>
                                </m:r>
                              </m:e>
                              <m:sub>
                                <m:r>
                                  <a:rPr lang="en-CA" sz="1600" i="1">
                                    <a:latin typeface="Cambria Math" panose="02040503050406030204" pitchFamily="18" charset="0"/>
                                  </a:rPr>
                                  <m:t>𝑖</m:t>
                                </m:r>
                              </m:sub>
                            </m:sSub>
                            <m:r>
                              <a:rPr lang="en-CA" sz="1600" i="1">
                                <a:latin typeface="Cambria Math" panose="02040503050406030204" pitchFamily="18" charset="0"/>
                              </a:rPr>
                              <m:t>)</m:t>
                            </m:r>
                          </m:e>
                        </m:nary>
                      </m:oMath>
                    </m:oMathPara>
                  </a14:m>
                  <a:endParaRPr lang="en-CA" sz="1600" dirty="0"/>
                </a:p>
              </p:txBody>
            </p:sp>
          </mc:Choice>
          <mc:Fallback xmlns="">
            <p:sp>
              <p:nvSpPr>
                <p:cNvPr id="15" name="Subtitle 2">
                  <a:extLst>
                    <a:ext uri="{FF2B5EF4-FFF2-40B4-BE49-F238E27FC236}">
                      <a16:creationId xmlns:a16="http://schemas.microsoft.com/office/drawing/2014/main" id="{35DABB08-2848-E15C-3BC4-2A16CA8E2387}"/>
                    </a:ext>
                  </a:extLst>
                </p:cNvPr>
                <p:cNvSpPr txBox="1">
                  <a:spLocks noRot="1" noChangeAspect="1" noMove="1" noResize="1" noEditPoints="1" noAdjustHandles="1" noChangeArrowheads="1" noChangeShapeType="1" noTextEdit="1"/>
                </p:cNvSpPr>
                <p:nvPr/>
              </p:nvSpPr>
              <p:spPr>
                <a:xfrm>
                  <a:off x="4812631" y="2133609"/>
                  <a:ext cx="3611369" cy="2259636"/>
                </a:xfrm>
                <a:prstGeom prst="rect">
                  <a:avLst/>
                </a:prstGeom>
                <a:blipFill>
                  <a:blip r:embed="rId3"/>
                  <a:stretch>
                    <a:fillRect/>
                  </a:stretch>
                </a:blipFill>
                <a:ln>
                  <a:solidFill>
                    <a:schemeClr val="accent4"/>
                  </a:solidFill>
                </a:ln>
              </p:spPr>
              <p:txBody>
                <a:bodyPr/>
                <a:lstStyle/>
                <a:p>
                  <a:r>
                    <a:rPr lang="en-CA">
                      <a:noFill/>
                    </a:rPr>
                    <a:t> </a:t>
                  </a:r>
                </a:p>
              </p:txBody>
            </p:sp>
          </mc:Fallback>
        </mc:AlternateContent>
      </p:gr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AD528663-3B05-9D0D-7107-404A61E42932}"/>
                  </a:ext>
                </a:extLst>
              </p:cNvPr>
              <p:cNvSpPr/>
              <p:nvPr/>
            </p:nvSpPr>
            <p:spPr>
              <a:xfrm>
                <a:off x="4868562" y="2057982"/>
                <a:ext cx="3555388" cy="2259636"/>
              </a:xfrm>
              <a:prstGeom prst="rect">
                <a:avLst/>
              </a:prstGeom>
              <a:solidFill>
                <a:schemeClr val="tx1"/>
              </a:solidFill>
              <a:ln w="95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600" b="0" i="1" smtClean="0">
                          <a:solidFill>
                            <a:schemeClr val="accent3"/>
                          </a:solidFill>
                          <a:latin typeface="Cambria Math" panose="02040503050406030204" pitchFamily="18" charset="0"/>
                        </a:rPr>
                        <m:t>𝑃</m:t>
                      </m:r>
                      <m:d>
                        <m:dPr>
                          <m:ctrlPr>
                            <a:rPr lang="en-CA" sz="1600" b="0" i="1" smtClean="0">
                              <a:solidFill>
                                <a:schemeClr val="accent3"/>
                              </a:solidFill>
                              <a:latin typeface="Cambria Math" panose="02040503050406030204" pitchFamily="18" charset="0"/>
                            </a:rPr>
                          </m:ctrlPr>
                        </m:dPr>
                        <m:e>
                          <m:r>
                            <a:rPr lang="en-CA" sz="1600" b="0" i="1" smtClean="0">
                              <a:solidFill>
                                <a:schemeClr val="accent3"/>
                              </a:solidFill>
                              <a:latin typeface="Cambria Math" panose="02040503050406030204" pitchFamily="18" charset="0"/>
                            </a:rPr>
                            <m:t>𝐴</m:t>
                          </m:r>
                        </m:e>
                        <m:e>
                          <m:r>
                            <a:rPr lang="en-CA" sz="1600" b="0" i="1" smtClean="0">
                              <a:solidFill>
                                <a:schemeClr val="accent3"/>
                              </a:solidFill>
                              <a:latin typeface="Cambria Math" panose="02040503050406030204" pitchFamily="18" charset="0"/>
                            </a:rPr>
                            <m:t>𝐵</m:t>
                          </m:r>
                        </m:e>
                      </m:d>
                      <m:r>
                        <a:rPr lang="en-CA" sz="1600" b="0" i="1" smtClean="0">
                          <a:solidFill>
                            <a:schemeClr val="accent3"/>
                          </a:solidFill>
                          <a:latin typeface="Cambria Math" panose="02040503050406030204" pitchFamily="18" charset="0"/>
                        </a:rPr>
                        <m:t>=</m:t>
                      </m:r>
                      <m:f>
                        <m:fPr>
                          <m:ctrlPr>
                            <a:rPr lang="en-CA" sz="1600" b="0" i="1" smtClean="0">
                              <a:solidFill>
                                <a:schemeClr val="accent3"/>
                              </a:solidFill>
                              <a:latin typeface="Cambria Math" panose="02040503050406030204" pitchFamily="18" charset="0"/>
                            </a:rPr>
                          </m:ctrlPr>
                        </m:fPr>
                        <m:num>
                          <m:r>
                            <a:rPr lang="en-CA" sz="1600" b="0" i="1" smtClean="0">
                              <a:solidFill>
                                <a:schemeClr val="accent3"/>
                              </a:solidFill>
                              <a:latin typeface="Cambria Math" panose="02040503050406030204" pitchFamily="18" charset="0"/>
                            </a:rPr>
                            <m:t>𝑃</m:t>
                          </m:r>
                          <m:d>
                            <m:dPr>
                              <m:ctrlPr>
                                <a:rPr lang="en-CA" sz="1600" b="0" i="1" smtClean="0">
                                  <a:solidFill>
                                    <a:schemeClr val="accent3"/>
                                  </a:solidFill>
                                  <a:latin typeface="Cambria Math" panose="02040503050406030204" pitchFamily="18" charset="0"/>
                                </a:rPr>
                              </m:ctrlPr>
                            </m:dPr>
                            <m:e>
                              <m:r>
                                <a:rPr lang="en-CA" sz="1600" b="0" i="1" smtClean="0">
                                  <a:solidFill>
                                    <a:schemeClr val="accent3"/>
                                  </a:solidFill>
                                  <a:latin typeface="Cambria Math" panose="02040503050406030204" pitchFamily="18" charset="0"/>
                                </a:rPr>
                                <m:t>𝐴</m:t>
                              </m:r>
                            </m:e>
                          </m:d>
                          <m:r>
                            <a:rPr lang="en-CA" sz="1600" b="0" i="1" smtClean="0">
                              <a:solidFill>
                                <a:schemeClr val="accent3"/>
                              </a:solidFill>
                              <a:latin typeface="Cambria Math" panose="02040503050406030204" pitchFamily="18" charset="0"/>
                            </a:rPr>
                            <m:t>𝑃</m:t>
                          </m:r>
                          <m:d>
                            <m:dPr>
                              <m:ctrlPr>
                                <a:rPr lang="en-CA" sz="1600" b="0" i="1" smtClean="0">
                                  <a:solidFill>
                                    <a:schemeClr val="accent3"/>
                                  </a:solidFill>
                                  <a:latin typeface="Cambria Math" panose="02040503050406030204" pitchFamily="18" charset="0"/>
                                </a:rPr>
                              </m:ctrlPr>
                            </m:dPr>
                            <m:e>
                              <m:r>
                                <a:rPr lang="en-CA" sz="1600" b="0" i="1" smtClean="0">
                                  <a:solidFill>
                                    <a:schemeClr val="accent3"/>
                                  </a:solidFill>
                                  <a:latin typeface="Cambria Math" panose="02040503050406030204" pitchFamily="18" charset="0"/>
                                </a:rPr>
                                <m:t>𝐵</m:t>
                              </m:r>
                            </m:e>
                            <m:e>
                              <m:r>
                                <a:rPr lang="en-CA" sz="1600" b="0" i="1" smtClean="0">
                                  <a:solidFill>
                                    <a:schemeClr val="accent3"/>
                                  </a:solidFill>
                                  <a:latin typeface="Cambria Math" panose="02040503050406030204" pitchFamily="18" charset="0"/>
                                </a:rPr>
                                <m:t>𝐴</m:t>
                              </m:r>
                            </m:e>
                          </m:d>
                        </m:num>
                        <m:den>
                          <m:r>
                            <a:rPr lang="en-CA" sz="1600" b="0" i="1" smtClean="0">
                              <a:solidFill>
                                <a:schemeClr val="accent3"/>
                              </a:solidFill>
                              <a:latin typeface="Cambria Math" panose="02040503050406030204" pitchFamily="18" charset="0"/>
                            </a:rPr>
                            <m:t>𝑃</m:t>
                          </m:r>
                          <m:d>
                            <m:dPr>
                              <m:ctrlPr>
                                <a:rPr lang="en-CA" sz="1600" b="0" i="1" smtClean="0">
                                  <a:solidFill>
                                    <a:schemeClr val="accent3"/>
                                  </a:solidFill>
                                  <a:latin typeface="Cambria Math" panose="02040503050406030204" pitchFamily="18" charset="0"/>
                                </a:rPr>
                              </m:ctrlPr>
                            </m:dPr>
                            <m:e>
                              <m:r>
                                <a:rPr lang="en-CA" sz="1600" b="0" i="1" smtClean="0">
                                  <a:solidFill>
                                    <a:schemeClr val="accent3"/>
                                  </a:solidFill>
                                  <a:latin typeface="Cambria Math" panose="02040503050406030204" pitchFamily="18" charset="0"/>
                                </a:rPr>
                                <m:t>𝐴</m:t>
                              </m:r>
                            </m:e>
                          </m:d>
                          <m:r>
                            <a:rPr lang="en-CA" sz="1600" b="0" i="1" smtClean="0">
                              <a:solidFill>
                                <a:schemeClr val="accent3"/>
                              </a:solidFill>
                              <a:latin typeface="Cambria Math" panose="02040503050406030204" pitchFamily="18" charset="0"/>
                            </a:rPr>
                            <m:t>𝑃</m:t>
                          </m:r>
                          <m:d>
                            <m:dPr>
                              <m:ctrlPr>
                                <a:rPr lang="en-CA" sz="1600" b="0" i="1" smtClean="0">
                                  <a:solidFill>
                                    <a:schemeClr val="accent3"/>
                                  </a:solidFill>
                                  <a:latin typeface="Cambria Math" panose="02040503050406030204" pitchFamily="18" charset="0"/>
                                </a:rPr>
                              </m:ctrlPr>
                            </m:dPr>
                            <m:e>
                              <m:r>
                                <a:rPr lang="en-CA" sz="1600" b="0" i="1" smtClean="0">
                                  <a:solidFill>
                                    <a:schemeClr val="accent3"/>
                                  </a:solidFill>
                                  <a:latin typeface="Cambria Math" panose="02040503050406030204" pitchFamily="18" charset="0"/>
                                </a:rPr>
                                <m:t>𝐵</m:t>
                              </m:r>
                            </m:e>
                            <m:e>
                              <m:r>
                                <a:rPr lang="en-CA" sz="1600" b="0" i="1" smtClean="0">
                                  <a:solidFill>
                                    <a:schemeClr val="accent3"/>
                                  </a:solidFill>
                                  <a:latin typeface="Cambria Math" panose="02040503050406030204" pitchFamily="18" charset="0"/>
                                </a:rPr>
                                <m:t>𝐴</m:t>
                              </m:r>
                            </m:e>
                          </m:d>
                          <m:r>
                            <a:rPr lang="en-CA" sz="1600" b="0" i="1" smtClean="0">
                              <a:solidFill>
                                <a:schemeClr val="accent3"/>
                              </a:solidFill>
                              <a:latin typeface="Cambria Math" panose="02040503050406030204" pitchFamily="18" charset="0"/>
                            </a:rPr>
                            <m:t>+</m:t>
                          </m:r>
                          <m:r>
                            <a:rPr lang="en-CA" sz="1600" b="0" i="1" smtClean="0">
                              <a:solidFill>
                                <a:schemeClr val="accent3"/>
                              </a:solidFill>
                              <a:latin typeface="Cambria Math" panose="02040503050406030204" pitchFamily="18" charset="0"/>
                            </a:rPr>
                            <m:t>𝑃</m:t>
                          </m:r>
                          <m:d>
                            <m:dPr>
                              <m:ctrlPr>
                                <a:rPr lang="en-CA" sz="1600" b="0" i="1" smtClean="0">
                                  <a:solidFill>
                                    <a:schemeClr val="accent3"/>
                                  </a:solidFill>
                                  <a:latin typeface="Cambria Math" panose="02040503050406030204" pitchFamily="18" charset="0"/>
                                </a:rPr>
                              </m:ctrlPr>
                            </m:dPr>
                            <m:e>
                              <m:acc>
                                <m:accPr>
                                  <m:chr m:val="̅"/>
                                  <m:ctrlPr>
                                    <a:rPr lang="en-CA" sz="1600" b="0" i="1" smtClean="0">
                                      <a:solidFill>
                                        <a:schemeClr val="accent3"/>
                                      </a:solidFill>
                                      <a:latin typeface="Cambria Math" panose="02040503050406030204" pitchFamily="18" charset="0"/>
                                    </a:rPr>
                                  </m:ctrlPr>
                                </m:accPr>
                                <m:e>
                                  <m:r>
                                    <a:rPr lang="en-CA" sz="1600" b="0" i="1" smtClean="0">
                                      <a:solidFill>
                                        <a:schemeClr val="accent3"/>
                                      </a:solidFill>
                                      <a:latin typeface="Cambria Math" panose="02040503050406030204" pitchFamily="18" charset="0"/>
                                    </a:rPr>
                                    <m:t>𝐴</m:t>
                                  </m:r>
                                </m:e>
                              </m:acc>
                            </m:e>
                          </m:d>
                          <m:r>
                            <a:rPr lang="en-CA" sz="1600" b="0" i="1" smtClean="0">
                              <a:solidFill>
                                <a:schemeClr val="accent3"/>
                              </a:solidFill>
                              <a:latin typeface="Cambria Math" panose="02040503050406030204" pitchFamily="18" charset="0"/>
                            </a:rPr>
                            <m:t>𝑃</m:t>
                          </m:r>
                          <m:r>
                            <a:rPr lang="en-CA" sz="1600" b="0" i="1" smtClean="0">
                              <a:solidFill>
                                <a:schemeClr val="accent3"/>
                              </a:solidFill>
                              <a:latin typeface="Cambria Math" panose="02040503050406030204" pitchFamily="18" charset="0"/>
                            </a:rPr>
                            <m:t>(</m:t>
                          </m:r>
                          <m:r>
                            <a:rPr lang="en-CA" sz="1600" b="0" i="1" smtClean="0">
                              <a:solidFill>
                                <a:schemeClr val="accent3"/>
                              </a:solidFill>
                              <a:latin typeface="Cambria Math" panose="02040503050406030204" pitchFamily="18" charset="0"/>
                            </a:rPr>
                            <m:t>𝐵</m:t>
                          </m:r>
                          <m:r>
                            <a:rPr lang="en-CA" sz="1600" b="0" i="1" smtClean="0">
                              <a:solidFill>
                                <a:schemeClr val="accent3"/>
                              </a:solidFill>
                              <a:latin typeface="Cambria Math" panose="02040503050406030204" pitchFamily="18" charset="0"/>
                            </a:rPr>
                            <m:t>|</m:t>
                          </m:r>
                          <m:acc>
                            <m:accPr>
                              <m:chr m:val="̅"/>
                              <m:ctrlPr>
                                <a:rPr lang="en-CA" sz="1600" b="0" i="1" smtClean="0">
                                  <a:solidFill>
                                    <a:schemeClr val="accent3"/>
                                  </a:solidFill>
                                  <a:latin typeface="Cambria Math" panose="02040503050406030204" pitchFamily="18" charset="0"/>
                                </a:rPr>
                              </m:ctrlPr>
                            </m:accPr>
                            <m:e>
                              <m:r>
                                <a:rPr lang="en-CA" sz="1600" b="0" i="1" smtClean="0">
                                  <a:solidFill>
                                    <a:schemeClr val="accent3"/>
                                  </a:solidFill>
                                  <a:latin typeface="Cambria Math" panose="02040503050406030204" pitchFamily="18" charset="0"/>
                                </a:rPr>
                                <m:t>𝐴</m:t>
                              </m:r>
                            </m:e>
                          </m:acc>
                          <m:r>
                            <a:rPr lang="en-CA" sz="1600" b="0" i="1" smtClean="0">
                              <a:solidFill>
                                <a:schemeClr val="accent3"/>
                              </a:solidFill>
                              <a:latin typeface="Cambria Math" panose="02040503050406030204" pitchFamily="18" charset="0"/>
                            </a:rPr>
                            <m:t>)</m:t>
                          </m:r>
                        </m:den>
                      </m:f>
                    </m:oMath>
                  </m:oMathPara>
                </a14:m>
                <a:endParaRPr lang="en-CA" sz="1600" dirty="0">
                  <a:solidFill>
                    <a:schemeClr val="accent3"/>
                  </a:solidFill>
                </a:endParaRPr>
              </a:p>
            </p:txBody>
          </p:sp>
        </mc:Choice>
        <mc:Fallback xmlns="">
          <p:sp>
            <p:nvSpPr>
              <p:cNvPr id="16" name="Rectangle 15">
                <a:extLst>
                  <a:ext uri="{FF2B5EF4-FFF2-40B4-BE49-F238E27FC236}">
                    <a16:creationId xmlns:a16="http://schemas.microsoft.com/office/drawing/2014/main" id="{AD528663-3B05-9D0D-7107-404A61E42932}"/>
                  </a:ext>
                </a:extLst>
              </p:cNvPr>
              <p:cNvSpPr>
                <a:spLocks noRot="1" noChangeAspect="1" noMove="1" noResize="1" noEditPoints="1" noAdjustHandles="1" noChangeArrowheads="1" noChangeShapeType="1" noTextEdit="1"/>
              </p:cNvSpPr>
              <p:nvPr/>
            </p:nvSpPr>
            <p:spPr>
              <a:xfrm>
                <a:off x="4868562" y="2057982"/>
                <a:ext cx="3555388" cy="2259636"/>
              </a:xfrm>
              <a:prstGeom prst="rect">
                <a:avLst/>
              </a:prstGeom>
              <a:blipFill>
                <a:blip r:embed="rId4"/>
                <a:stretch>
                  <a:fillRect/>
                </a:stretch>
              </a:blipFill>
              <a:ln w="9525">
                <a:solidFill>
                  <a:schemeClr val="accent3"/>
                </a:solidFill>
              </a:ln>
            </p:spPr>
            <p:txBody>
              <a:bodyPr/>
              <a:lstStyle/>
              <a:p>
                <a:r>
                  <a:rPr lang="en-CA">
                    <a:noFill/>
                  </a:rPr>
                  <a:t> </a:t>
                </a:r>
              </a:p>
            </p:txBody>
          </p:sp>
        </mc:Fallback>
      </mc:AlternateContent>
      <p:grpSp>
        <p:nvGrpSpPr>
          <p:cNvPr id="17" name="Group 16">
            <a:extLst>
              <a:ext uri="{FF2B5EF4-FFF2-40B4-BE49-F238E27FC236}">
                <a16:creationId xmlns:a16="http://schemas.microsoft.com/office/drawing/2014/main" id="{158AA5A9-EAE9-5C86-5010-DD5ACB50A6E3}"/>
              </a:ext>
            </a:extLst>
          </p:cNvPr>
          <p:cNvGrpSpPr/>
          <p:nvPr/>
        </p:nvGrpSpPr>
        <p:grpSpPr>
          <a:xfrm>
            <a:off x="8394461" y="659465"/>
            <a:ext cx="191084" cy="191069"/>
            <a:chOff x="8401880" y="657705"/>
            <a:chExt cx="191084" cy="191069"/>
          </a:xfrm>
          <a:solidFill>
            <a:schemeClr val="accent3"/>
          </a:solidFill>
        </p:grpSpPr>
        <p:sp>
          <p:nvSpPr>
            <p:cNvPr id="18" name="Isosceles Triangle 17">
              <a:hlinkClick r:id="rId5" action="ppaction://hlinksldjump"/>
              <a:extLst>
                <a:ext uri="{FF2B5EF4-FFF2-40B4-BE49-F238E27FC236}">
                  <a16:creationId xmlns:a16="http://schemas.microsoft.com/office/drawing/2014/main" id="{DEA9ED9F-1827-0BDF-FF8C-5AF850363956}"/>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Isosceles Triangle 18">
              <a:hlinkClick r:id="rId5" action="ppaction://hlinksldjump"/>
              <a:extLst>
                <a:ext uri="{FF2B5EF4-FFF2-40B4-BE49-F238E27FC236}">
                  <a16:creationId xmlns:a16="http://schemas.microsoft.com/office/drawing/2014/main" id="{C4AE4F93-4EF4-0D0B-523C-35FC9A4070CA}"/>
                </a:ext>
              </a:extLst>
            </p:cNvPr>
            <p:cNvSpPr/>
            <p:nvPr/>
          </p:nvSpPr>
          <p:spPr>
            <a:xfrm rot="5400000">
              <a:off x="8449658"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403781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F633970-E75A-0AA0-EBCA-17F3CF701B40}"/>
              </a:ext>
            </a:extLst>
          </p:cNvPr>
          <p:cNvSpPr txBox="1">
            <a:spLocks/>
          </p:cNvSpPr>
          <p:nvPr/>
        </p:nvSpPr>
        <p:spPr>
          <a:xfrm>
            <a:off x="434800" y="452000"/>
            <a:ext cx="8274300" cy="606000"/>
          </a:xfrm>
          <a:prstGeom prst="rect">
            <a:avLst/>
          </a:prstGeom>
          <a:solidFill>
            <a:schemeClr val="accent2"/>
          </a:solidFill>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CA" sz="3000" dirty="0">
                <a:solidFill>
                  <a:schemeClr val="accent3"/>
                </a:solidFill>
                <a:latin typeface="Staatliches" pitchFamily="2" charset="0"/>
              </a:rPr>
              <a:t>Example - Conditional probability</a:t>
            </a:r>
          </a:p>
        </p:txBody>
      </p:sp>
      <mc:AlternateContent xmlns:mc="http://schemas.openxmlformats.org/markup-compatibility/2006" xmlns:a14="http://schemas.microsoft.com/office/drawing/2010/main">
        <mc:Choice Requires="a14">
          <p:sp>
            <p:nvSpPr>
              <p:cNvPr id="4" name="Text Placeholder 2">
                <a:extLst>
                  <a:ext uri="{FF2B5EF4-FFF2-40B4-BE49-F238E27FC236}">
                    <a16:creationId xmlns:a16="http://schemas.microsoft.com/office/drawing/2014/main" id="{1941FB68-005C-30B2-216B-E0897E41B243}"/>
                  </a:ext>
                </a:extLst>
              </p:cNvPr>
              <p:cNvSpPr txBox="1">
                <a:spLocks/>
              </p:cNvSpPr>
              <p:nvPr/>
            </p:nvSpPr>
            <p:spPr>
              <a:xfrm>
                <a:off x="720000" y="1134098"/>
                <a:ext cx="7704000" cy="35574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1pPr>
                <a:lvl2pPr marL="914400" marR="0" lvl="1"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2pPr>
                <a:lvl3pPr marL="1371600" marR="0" lvl="2"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3pPr>
                <a:lvl4pPr marL="1828800" marR="0" lvl="3"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4pPr>
                <a:lvl5pPr marL="2286000" marR="0" lvl="4"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5pPr>
                <a:lvl6pPr marL="2743200" marR="0" lvl="5"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6pPr>
                <a:lvl7pPr marL="3200400" marR="0" lvl="6"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7pPr>
                <a:lvl8pPr marL="3657600" marR="0" lvl="7"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8pPr>
                <a:lvl9pPr marL="4114800" marR="0" lvl="8"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9pPr>
              </a:lstStyle>
              <a:p>
                <a:pPr marL="139700" indent="0" algn="l"/>
                <a:r>
                  <a:rPr lang="en-US" sz="2000" dirty="0"/>
                  <a:t>Let </a:t>
                </a:r>
                <a14:m>
                  <m:oMath xmlns:m="http://schemas.openxmlformats.org/officeDocument/2006/math">
                    <m:r>
                      <a:rPr lang="en-US" sz="2000" i="1" dirty="0" smtClean="0">
                        <a:latin typeface="Cambria Math" panose="02040503050406030204" pitchFamily="18" charset="0"/>
                      </a:rPr>
                      <m:t>𝐴</m:t>
                    </m:r>
                  </m:oMath>
                </a14:m>
                <a:r>
                  <a:rPr lang="en-US" sz="2000" dirty="0"/>
                  <a:t> and </a:t>
                </a:r>
                <a14:m>
                  <m:oMath xmlns:m="http://schemas.openxmlformats.org/officeDocument/2006/math">
                    <m:r>
                      <a:rPr lang="en-US" sz="2000" i="1" dirty="0" smtClean="0">
                        <a:latin typeface="Cambria Math" panose="02040503050406030204" pitchFamily="18" charset="0"/>
                      </a:rPr>
                      <m:t>𝐵</m:t>
                    </m:r>
                  </m:oMath>
                </a14:m>
                <a:r>
                  <a:rPr lang="en-US" sz="2000" dirty="0"/>
                  <a:t> be events defined on a sample space with </a:t>
                </a:r>
                <a14:m>
                  <m:oMath xmlns:m="http://schemas.openxmlformats.org/officeDocument/2006/math">
                    <m:r>
                      <a:rPr lang="en-US" sz="2000" i="1" dirty="0" smtClean="0">
                        <a:latin typeface="Cambria Math" panose="02040503050406030204" pitchFamily="18" charset="0"/>
                      </a:rPr>
                      <m:t>𝑃</m:t>
                    </m:r>
                    <m:r>
                      <a:rPr lang="en-US" sz="2000" i="1" dirty="0" smtClean="0">
                        <a:latin typeface="Cambria Math" panose="02040503050406030204" pitchFamily="18" charset="0"/>
                      </a:rPr>
                      <m:t>(</m:t>
                    </m:r>
                    <m:r>
                      <a:rPr lang="en-US" sz="2000" i="1" dirty="0" smtClean="0">
                        <a:latin typeface="Cambria Math" panose="02040503050406030204" pitchFamily="18" charset="0"/>
                      </a:rPr>
                      <m:t>𝐴</m:t>
                    </m:r>
                    <m:r>
                      <a:rPr lang="en-US" sz="2000" i="1" dirty="0" smtClean="0">
                        <a:latin typeface="Cambria Math" panose="02040503050406030204" pitchFamily="18" charset="0"/>
                      </a:rPr>
                      <m:t>) = 0.3</m:t>
                    </m:r>
                  </m:oMath>
                </a14:m>
                <a:r>
                  <a:rPr lang="en-US" sz="2000" dirty="0"/>
                  <a:t>, </a:t>
                </a:r>
                <a14:m>
                  <m:oMath xmlns:m="http://schemas.openxmlformats.org/officeDocument/2006/math">
                    <m:r>
                      <a:rPr lang="en-US" sz="2000" i="1" dirty="0" smtClean="0">
                        <a:latin typeface="Cambria Math" panose="02040503050406030204" pitchFamily="18" charset="0"/>
                      </a:rPr>
                      <m:t>𝑃</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 = 0.4</m:t>
                    </m:r>
                  </m:oMath>
                </a14:m>
                <a:r>
                  <a:rPr lang="en-US" sz="2000" dirty="0"/>
                  <a:t>, and </a:t>
                </a:r>
                <a14:m>
                  <m:oMath xmlns:m="http://schemas.openxmlformats.org/officeDocument/2006/math">
                    <m:r>
                      <a:rPr lang="en-US" sz="2000" i="1" dirty="0" smtClean="0">
                        <a:latin typeface="Cambria Math" panose="02040503050406030204" pitchFamily="18" charset="0"/>
                      </a:rPr>
                      <m:t>𝑃</m:t>
                    </m:r>
                    <m:r>
                      <a:rPr lang="en-US" sz="2000" i="1" dirty="0" smtClean="0">
                        <a:latin typeface="Cambria Math" panose="02040503050406030204" pitchFamily="18" charset="0"/>
                      </a:rPr>
                      <m:t>(</m:t>
                    </m:r>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 = 0.5</m:t>
                    </m:r>
                  </m:oMath>
                </a14:m>
                <a:r>
                  <a:rPr lang="en-US" sz="2000" dirty="0"/>
                  <a:t>. Given that event B does not occur, what is the probability of event A? </a:t>
                </a:r>
              </a:p>
              <a:p>
                <a:pPr marL="139700" indent="0" algn="l"/>
                <a:endParaRPr lang="en-US" sz="2000" dirty="0"/>
              </a:p>
              <a:p>
                <a:pPr marL="139700" indent="0" algn="l"/>
                <a:r>
                  <a:rPr lang="en-CA" sz="2000" dirty="0">
                    <a:solidFill>
                      <a:schemeClr val="accent2">
                        <a:lumMod val="50000"/>
                      </a:schemeClr>
                    </a:solidFill>
                  </a:rPr>
                  <a:t>How should we start solving this problem</a:t>
                </a:r>
                <a:r>
                  <a:rPr lang="en-CA" sz="2000" dirty="0"/>
                  <a:t>?</a:t>
                </a:r>
              </a:p>
              <a:p>
                <a:pPr marL="139700" indent="0" algn="l"/>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𝑃</m:t>
                      </m:r>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𝐴</m:t>
                          </m:r>
                        </m:e>
                        <m:e>
                          <m:acc>
                            <m:accPr>
                              <m:chr m:val="̅"/>
                              <m:ctrlPr>
                                <a:rPr lang="en-CA" sz="2000" b="0" i="1" smtClean="0">
                                  <a:latin typeface="Cambria Math" panose="02040503050406030204" pitchFamily="18" charset="0"/>
                                </a:rPr>
                              </m:ctrlPr>
                            </m:accPr>
                            <m:e>
                              <m:r>
                                <a:rPr lang="en-CA" sz="2000" b="0" i="1" smtClean="0">
                                  <a:latin typeface="Cambria Math" panose="02040503050406030204" pitchFamily="18" charset="0"/>
                                </a:rPr>
                                <m:t>𝐵</m:t>
                              </m:r>
                            </m:e>
                          </m:acc>
                        </m:e>
                      </m:d>
                      <m:r>
                        <a:rPr lang="en-CA" sz="2000" b="0" i="1" smtClean="0">
                          <a:latin typeface="Cambria Math" panose="02040503050406030204" pitchFamily="18" charset="0"/>
                        </a:rPr>
                        <m:t>=</m:t>
                      </m:r>
                      <m:f>
                        <m:fPr>
                          <m:ctrlPr>
                            <a:rPr lang="en-CA" sz="2000" b="0" i="1" smtClean="0">
                              <a:latin typeface="Cambria Math" panose="02040503050406030204" pitchFamily="18" charset="0"/>
                            </a:rPr>
                          </m:ctrlPr>
                        </m:fPr>
                        <m:num>
                          <m:r>
                            <a:rPr lang="en-CA" sz="2000" b="0" i="1" smtClean="0">
                              <a:latin typeface="Cambria Math" panose="02040503050406030204" pitchFamily="18" charset="0"/>
                            </a:rPr>
                            <m:t>𝑃</m:t>
                          </m:r>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𝐴</m:t>
                              </m:r>
                              <m:acc>
                                <m:accPr>
                                  <m:chr m:val="̅"/>
                                  <m:ctrlPr>
                                    <a:rPr lang="en-CA" sz="2000" i="1">
                                      <a:latin typeface="Cambria Math" panose="02040503050406030204" pitchFamily="18" charset="0"/>
                                    </a:rPr>
                                  </m:ctrlPr>
                                </m:accPr>
                                <m:e>
                                  <m:r>
                                    <a:rPr lang="en-CA" sz="2000" i="1">
                                      <a:latin typeface="Cambria Math" panose="02040503050406030204" pitchFamily="18" charset="0"/>
                                    </a:rPr>
                                    <m:t>𝐵</m:t>
                                  </m:r>
                                </m:e>
                              </m:acc>
                            </m:e>
                          </m:d>
                        </m:num>
                        <m:den>
                          <m:r>
                            <a:rPr lang="en-CA" sz="2000" b="0" i="1" smtClean="0">
                              <a:latin typeface="Cambria Math" panose="02040503050406030204" pitchFamily="18" charset="0"/>
                            </a:rPr>
                            <m:t>𝑃</m:t>
                          </m:r>
                          <m:r>
                            <a:rPr lang="en-CA" sz="2000" b="0" i="1" smtClean="0">
                              <a:latin typeface="Cambria Math" panose="02040503050406030204" pitchFamily="18" charset="0"/>
                            </a:rPr>
                            <m:t>(</m:t>
                          </m:r>
                          <m:acc>
                            <m:accPr>
                              <m:chr m:val="̅"/>
                              <m:ctrlPr>
                                <a:rPr lang="en-CA" sz="2000" i="1">
                                  <a:latin typeface="Cambria Math" panose="02040503050406030204" pitchFamily="18" charset="0"/>
                                </a:rPr>
                              </m:ctrlPr>
                            </m:accPr>
                            <m:e>
                              <m:r>
                                <a:rPr lang="en-CA" sz="2000" i="1">
                                  <a:latin typeface="Cambria Math" panose="02040503050406030204" pitchFamily="18" charset="0"/>
                                </a:rPr>
                                <m:t>𝐵</m:t>
                              </m:r>
                            </m:e>
                          </m:acc>
                          <m:r>
                            <a:rPr lang="en-CA" sz="2000" b="0" i="1" smtClean="0">
                              <a:latin typeface="Cambria Math" panose="02040503050406030204" pitchFamily="18" charset="0"/>
                            </a:rPr>
                            <m:t>)</m:t>
                          </m:r>
                        </m:den>
                      </m:f>
                    </m:oMath>
                  </m:oMathPara>
                </a14:m>
                <a:endParaRPr lang="en-US" sz="2000" dirty="0"/>
              </a:p>
            </p:txBody>
          </p:sp>
        </mc:Choice>
        <mc:Fallback xmlns="">
          <p:sp>
            <p:nvSpPr>
              <p:cNvPr id="4" name="Text Placeholder 2">
                <a:extLst>
                  <a:ext uri="{FF2B5EF4-FFF2-40B4-BE49-F238E27FC236}">
                    <a16:creationId xmlns:a16="http://schemas.microsoft.com/office/drawing/2014/main" id="{1941FB68-005C-30B2-216B-E0897E41B243}"/>
                  </a:ext>
                </a:extLst>
              </p:cNvPr>
              <p:cNvSpPr txBox="1">
                <a:spLocks noRot="1" noChangeAspect="1" noMove="1" noResize="1" noEditPoints="1" noAdjustHandles="1" noChangeArrowheads="1" noChangeShapeType="1" noTextEdit="1"/>
              </p:cNvSpPr>
              <p:nvPr/>
            </p:nvSpPr>
            <p:spPr>
              <a:xfrm>
                <a:off x="720000" y="1134098"/>
                <a:ext cx="7704000" cy="3557402"/>
              </a:xfrm>
              <a:prstGeom prst="rect">
                <a:avLst/>
              </a:prstGeom>
              <a:blipFill>
                <a:blip r:embed="rId2"/>
                <a:stretch>
                  <a:fillRect r="-949"/>
                </a:stretch>
              </a:blipFill>
              <a:ln>
                <a:noFill/>
              </a:ln>
            </p:spPr>
            <p:txBody>
              <a:bodyPr/>
              <a:lstStyle/>
              <a:p>
                <a:r>
                  <a:rPr lang="en-CA">
                    <a:noFill/>
                  </a:rPr>
                  <a:t> </a:t>
                </a:r>
              </a:p>
            </p:txBody>
          </p:sp>
        </mc:Fallback>
      </mc:AlternateContent>
      <p:grpSp>
        <p:nvGrpSpPr>
          <p:cNvPr id="5" name="Group 4">
            <a:extLst>
              <a:ext uri="{FF2B5EF4-FFF2-40B4-BE49-F238E27FC236}">
                <a16:creationId xmlns:a16="http://schemas.microsoft.com/office/drawing/2014/main" id="{A2575704-84F9-01CA-1C04-CE0ABC524BAF}"/>
              </a:ext>
            </a:extLst>
          </p:cNvPr>
          <p:cNvGrpSpPr/>
          <p:nvPr/>
        </p:nvGrpSpPr>
        <p:grpSpPr>
          <a:xfrm>
            <a:off x="8394461" y="659465"/>
            <a:ext cx="191084" cy="191069"/>
            <a:chOff x="8401880" y="657705"/>
            <a:chExt cx="191084" cy="191069"/>
          </a:xfrm>
          <a:solidFill>
            <a:schemeClr val="accent3"/>
          </a:solidFill>
        </p:grpSpPr>
        <p:sp>
          <p:nvSpPr>
            <p:cNvPr id="6" name="Isosceles Triangle 5">
              <a:hlinkClick r:id="rId3" action="ppaction://hlinksldjump"/>
              <a:extLst>
                <a:ext uri="{FF2B5EF4-FFF2-40B4-BE49-F238E27FC236}">
                  <a16:creationId xmlns:a16="http://schemas.microsoft.com/office/drawing/2014/main" id="{74341ED5-AC6D-3717-C05B-23B4EAB03DBD}"/>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Isosceles Triangle 6">
              <a:hlinkClick r:id="rId3" action="ppaction://hlinksldjump"/>
              <a:extLst>
                <a:ext uri="{FF2B5EF4-FFF2-40B4-BE49-F238E27FC236}">
                  <a16:creationId xmlns:a16="http://schemas.microsoft.com/office/drawing/2014/main" id="{C83CFB28-EB1C-4F44-C8BB-75DD97613314}"/>
                </a:ext>
              </a:extLst>
            </p:cNvPr>
            <p:cNvSpPr/>
            <p:nvPr/>
          </p:nvSpPr>
          <p:spPr>
            <a:xfrm rot="5400000">
              <a:off x="8449658"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53022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F633970-E75A-0AA0-EBCA-17F3CF701B40}"/>
              </a:ext>
            </a:extLst>
          </p:cNvPr>
          <p:cNvSpPr txBox="1">
            <a:spLocks/>
          </p:cNvSpPr>
          <p:nvPr/>
        </p:nvSpPr>
        <p:spPr>
          <a:xfrm>
            <a:off x="434800" y="452000"/>
            <a:ext cx="8274300" cy="606000"/>
          </a:xfrm>
          <a:prstGeom prst="rect">
            <a:avLst/>
          </a:prstGeom>
          <a:solidFill>
            <a:schemeClr val="accent2"/>
          </a:solidFill>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CA" sz="3000" dirty="0">
                <a:solidFill>
                  <a:schemeClr val="accent3"/>
                </a:solidFill>
                <a:latin typeface="Staatliches" pitchFamily="2" charset="0"/>
              </a:rPr>
              <a:t>Example - Conditional probability</a:t>
            </a:r>
          </a:p>
        </p:txBody>
      </p:sp>
      <mc:AlternateContent xmlns:mc="http://schemas.openxmlformats.org/markup-compatibility/2006" xmlns:a14="http://schemas.microsoft.com/office/drawing/2010/main">
        <mc:Choice Requires="a14">
          <p:sp>
            <p:nvSpPr>
              <p:cNvPr id="4" name="Text Placeholder 2">
                <a:extLst>
                  <a:ext uri="{FF2B5EF4-FFF2-40B4-BE49-F238E27FC236}">
                    <a16:creationId xmlns:a16="http://schemas.microsoft.com/office/drawing/2014/main" id="{1941FB68-005C-30B2-216B-E0897E41B243}"/>
                  </a:ext>
                </a:extLst>
              </p:cNvPr>
              <p:cNvSpPr txBox="1">
                <a:spLocks/>
              </p:cNvSpPr>
              <p:nvPr/>
            </p:nvSpPr>
            <p:spPr>
              <a:xfrm>
                <a:off x="720000" y="1134098"/>
                <a:ext cx="7704000" cy="35574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1pPr>
                <a:lvl2pPr marL="914400" marR="0" lvl="1"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2pPr>
                <a:lvl3pPr marL="1371600" marR="0" lvl="2"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3pPr>
                <a:lvl4pPr marL="1828800" marR="0" lvl="3"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4pPr>
                <a:lvl5pPr marL="2286000" marR="0" lvl="4"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5pPr>
                <a:lvl6pPr marL="2743200" marR="0" lvl="5"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6pPr>
                <a:lvl7pPr marL="3200400" marR="0" lvl="6"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7pPr>
                <a:lvl8pPr marL="3657600" marR="0" lvl="7"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8pPr>
                <a:lvl9pPr marL="4114800" marR="0" lvl="8"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9pPr>
              </a:lstStyle>
              <a:p>
                <a:pPr marL="139700" indent="0" algn="l"/>
                <a:r>
                  <a:rPr lang="en-US" sz="2000" dirty="0"/>
                  <a:t>Let </a:t>
                </a:r>
                <a14:m>
                  <m:oMath xmlns:m="http://schemas.openxmlformats.org/officeDocument/2006/math">
                    <m:r>
                      <a:rPr lang="en-US" sz="2000" i="1" dirty="0" smtClean="0">
                        <a:latin typeface="Cambria Math" panose="02040503050406030204" pitchFamily="18" charset="0"/>
                      </a:rPr>
                      <m:t>𝐴</m:t>
                    </m:r>
                  </m:oMath>
                </a14:m>
                <a:r>
                  <a:rPr lang="en-US" sz="2000" dirty="0"/>
                  <a:t> and </a:t>
                </a:r>
                <a14:m>
                  <m:oMath xmlns:m="http://schemas.openxmlformats.org/officeDocument/2006/math">
                    <m:r>
                      <a:rPr lang="en-US" sz="2000" i="1" dirty="0" smtClean="0">
                        <a:latin typeface="Cambria Math" panose="02040503050406030204" pitchFamily="18" charset="0"/>
                      </a:rPr>
                      <m:t>𝐵</m:t>
                    </m:r>
                  </m:oMath>
                </a14:m>
                <a:r>
                  <a:rPr lang="en-US" sz="2000" dirty="0"/>
                  <a:t> be events defined on a sample space with </a:t>
                </a:r>
                <a14:m>
                  <m:oMath xmlns:m="http://schemas.openxmlformats.org/officeDocument/2006/math">
                    <m:r>
                      <a:rPr lang="en-US" sz="2000" i="1" dirty="0" smtClean="0">
                        <a:latin typeface="Cambria Math" panose="02040503050406030204" pitchFamily="18" charset="0"/>
                      </a:rPr>
                      <m:t>𝑃</m:t>
                    </m:r>
                    <m:r>
                      <a:rPr lang="en-US" sz="2000" i="1" dirty="0" smtClean="0">
                        <a:latin typeface="Cambria Math" panose="02040503050406030204" pitchFamily="18" charset="0"/>
                      </a:rPr>
                      <m:t>(</m:t>
                    </m:r>
                    <m:r>
                      <a:rPr lang="en-US" sz="2000" i="1" dirty="0" smtClean="0">
                        <a:latin typeface="Cambria Math" panose="02040503050406030204" pitchFamily="18" charset="0"/>
                      </a:rPr>
                      <m:t>𝐴</m:t>
                    </m:r>
                    <m:r>
                      <a:rPr lang="en-US" sz="2000" i="1" dirty="0" smtClean="0">
                        <a:latin typeface="Cambria Math" panose="02040503050406030204" pitchFamily="18" charset="0"/>
                      </a:rPr>
                      <m:t>) = 0.3</m:t>
                    </m:r>
                  </m:oMath>
                </a14:m>
                <a:r>
                  <a:rPr lang="en-US" sz="2000" dirty="0"/>
                  <a:t>, </a:t>
                </a:r>
                <a14:m>
                  <m:oMath xmlns:m="http://schemas.openxmlformats.org/officeDocument/2006/math">
                    <m:r>
                      <a:rPr lang="en-US" sz="2000" i="1" dirty="0" smtClean="0">
                        <a:latin typeface="Cambria Math" panose="02040503050406030204" pitchFamily="18" charset="0"/>
                      </a:rPr>
                      <m:t>𝑃</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 = 0.4</m:t>
                    </m:r>
                  </m:oMath>
                </a14:m>
                <a:r>
                  <a:rPr lang="en-US" sz="2000" dirty="0"/>
                  <a:t>, and </a:t>
                </a:r>
                <a14:m>
                  <m:oMath xmlns:m="http://schemas.openxmlformats.org/officeDocument/2006/math">
                    <m:r>
                      <a:rPr lang="en-US" sz="2000" i="1" dirty="0" smtClean="0">
                        <a:latin typeface="Cambria Math" panose="02040503050406030204" pitchFamily="18" charset="0"/>
                      </a:rPr>
                      <m:t>𝑃</m:t>
                    </m:r>
                    <m:r>
                      <a:rPr lang="en-US" sz="2000" i="1" dirty="0" smtClean="0">
                        <a:latin typeface="Cambria Math" panose="02040503050406030204" pitchFamily="18" charset="0"/>
                      </a:rPr>
                      <m:t>(</m:t>
                    </m:r>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 = 0.5</m:t>
                    </m:r>
                  </m:oMath>
                </a14:m>
                <a:r>
                  <a:rPr lang="en-US" sz="2000" dirty="0"/>
                  <a:t>. Given that event B does not occur, what is the probability of event A? </a:t>
                </a:r>
              </a:p>
              <a:p>
                <a:pPr marL="139700" indent="0" algn="l"/>
                <a:endParaRPr lang="en-US" sz="2000" dirty="0"/>
              </a:p>
              <a:p>
                <a:pPr marL="139700" indent="0" algn="l"/>
                <a:r>
                  <a:rPr lang="en-CA" sz="2000" dirty="0">
                    <a:solidFill>
                      <a:schemeClr val="accent2">
                        <a:lumMod val="50000"/>
                      </a:schemeClr>
                    </a:solidFill>
                  </a:rPr>
                  <a:t>How should we start solving this problem</a:t>
                </a:r>
                <a:r>
                  <a:rPr lang="en-CA" sz="2000" dirty="0"/>
                  <a:t>?</a:t>
                </a:r>
              </a:p>
              <a:p>
                <a:pPr marL="139700" indent="0" algn="l"/>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𝑃</m:t>
                      </m:r>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𝐴</m:t>
                          </m:r>
                        </m:e>
                        <m:e>
                          <m:acc>
                            <m:accPr>
                              <m:chr m:val="̅"/>
                              <m:ctrlPr>
                                <a:rPr lang="en-CA" sz="2000" b="0" i="1" smtClean="0">
                                  <a:latin typeface="Cambria Math" panose="02040503050406030204" pitchFamily="18" charset="0"/>
                                </a:rPr>
                              </m:ctrlPr>
                            </m:accPr>
                            <m:e>
                              <m:r>
                                <a:rPr lang="en-CA" sz="2000" b="0" i="1" smtClean="0">
                                  <a:latin typeface="Cambria Math" panose="02040503050406030204" pitchFamily="18" charset="0"/>
                                </a:rPr>
                                <m:t>𝐵</m:t>
                              </m:r>
                            </m:e>
                          </m:acc>
                        </m:e>
                      </m:d>
                      <m:r>
                        <a:rPr lang="en-CA" sz="2000" b="0" i="1" smtClean="0">
                          <a:latin typeface="Cambria Math" panose="02040503050406030204" pitchFamily="18" charset="0"/>
                        </a:rPr>
                        <m:t>=</m:t>
                      </m:r>
                      <m:f>
                        <m:fPr>
                          <m:ctrlPr>
                            <a:rPr lang="en-CA" sz="2000" b="0" i="1" smtClean="0">
                              <a:latin typeface="Cambria Math" panose="02040503050406030204" pitchFamily="18" charset="0"/>
                            </a:rPr>
                          </m:ctrlPr>
                        </m:fPr>
                        <m:num>
                          <m:r>
                            <a:rPr lang="en-CA" sz="2000" b="0" i="1" smtClean="0">
                              <a:solidFill>
                                <a:schemeClr val="accent1">
                                  <a:lumMod val="50000"/>
                                </a:schemeClr>
                              </a:solidFill>
                              <a:latin typeface="Cambria Math" panose="02040503050406030204" pitchFamily="18" charset="0"/>
                            </a:rPr>
                            <m:t>𝑃</m:t>
                          </m:r>
                          <m:d>
                            <m:dPr>
                              <m:ctrlPr>
                                <a:rPr lang="en-CA" sz="2000" b="0" i="1" smtClean="0">
                                  <a:solidFill>
                                    <a:schemeClr val="accent1">
                                      <a:lumMod val="50000"/>
                                    </a:schemeClr>
                                  </a:solidFill>
                                  <a:latin typeface="Cambria Math" panose="02040503050406030204" pitchFamily="18" charset="0"/>
                                </a:rPr>
                              </m:ctrlPr>
                            </m:dPr>
                            <m:e>
                              <m:r>
                                <a:rPr lang="en-CA" sz="2000" b="0" i="1" smtClean="0">
                                  <a:solidFill>
                                    <a:schemeClr val="accent1">
                                      <a:lumMod val="50000"/>
                                    </a:schemeClr>
                                  </a:solidFill>
                                  <a:latin typeface="Cambria Math" panose="02040503050406030204" pitchFamily="18" charset="0"/>
                                </a:rPr>
                                <m:t>𝐴</m:t>
                              </m:r>
                              <m:acc>
                                <m:accPr>
                                  <m:chr m:val="̅"/>
                                  <m:ctrlPr>
                                    <a:rPr lang="en-CA" sz="2000" i="1">
                                      <a:solidFill>
                                        <a:schemeClr val="accent1">
                                          <a:lumMod val="50000"/>
                                        </a:schemeClr>
                                      </a:solidFill>
                                      <a:latin typeface="Cambria Math" panose="02040503050406030204" pitchFamily="18" charset="0"/>
                                    </a:rPr>
                                  </m:ctrlPr>
                                </m:accPr>
                                <m:e>
                                  <m:r>
                                    <a:rPr lang="en-CA" sz="2000" i="1">
                                      <a:solidFill>
                                        <a:schemeClr val="accent1">
                                          <a:lumMod val="50000"/>
                                        </a:schemeClr>
                                      </a:solidFill>
                                      <a:latin typeface="Cambria Math" panose="02040503050406030204" pitchFamily="18" charset="0"/>
                                    </a:rPr>
                                    <m:t>𝐵</m:t>
                                  </m:r>
                                </m:e>
                              </m:acc>
                            </m:e>
                          </m:d>
                        </m:num>
                        <m:den>
                          <m:r>
                            <a:rPr lang="en-CA" sz="2000" b="0" i="1" smtClean="0">
                              <a:latin typeface="Cambria Math" panose="02040503050406030204" pitchFamily="18" charset="0"/>
                            </a:rPr>
                            <m:t>𝑃</m:t>
                          </m:r>
                          <m:r>
                            <a:rPr lang="en-CA" sz="2000" b="0" i="1" smtClean="0">
                              <a:latin typeface="Cambria Math" panose="02040503050406030204" pitchFamily="18" charset="0"/>
                            </a:rPr>
                            <m:t>(</m:t>
                          </m:r>
                          <m:acc>
                            <m:accPr>
                              <m:chr m:val="̅"/>
                              <m:ctrlPr>
                                <a:rPr lang="en-CA" sz="2000" i="1">
                                  <a:latin typeface="Cambria Math" panose="02040503050406030204" pitchFamily="18" charset="0"/>
                                </a:rPr>
                              </m:ctrlPr>
                            </m:accPr>
                            <m:e>
                              <m:r>
                                <a:rPr lang="en-CA" sz="2000" i="1">
                                  <a:latin typeface="Cambria Math" panose="02040503050406030204" pitchFamily="18" charset="0"/>
                                </a:rPr>
                                <m:t>𝐵</m:t>
                              </m:r>
                            </m:e>
                          </m:acc>
                          <m:r>
                            <a:rPr lang="en-CA" sz="2000" b="0" i="1" smtClean="0">
                              <a:latin typeface="Cambria Math" panose="02040503050406030204" pitchFamily="18" charset="0"/>
                            </a:rPr>
                            <m:t>)</m:t>
                          </m:r>
                        </m:den>
                      </m:f>
                    </m:oMath>
                  </m:oMathPara>
                </a14:m>
                <a:endParaRPr lang="en-US" sz="2000" dirty="0"/>
              </a:p>
              <a:p>
                <a:pPr marL="139700" indent="0" algn="l"/>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𝑃</m:t>
                      </m:r>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𝐴</m:t>
                          </m:r>
                        </m:e>
                      </m:d>
                      <m:r>
                        <a:rPr lang="en-CA" sz="2000" b="0" i="1" smtClean="0">
                          <a:latin typeface="Cambria Math" panose="02040503050406030204" pitchFamily="18" charset="0"/>
                        </a:rPr>
                        <m:t>=</m:t>
                      </m:r>
                      <m:r>
                        <a:rPr lang="en-CA" sz="2000" b="0" i="1" smtClean="0">
                          <a:latin typeface="Cambria Math" panose="02040503050406030204" pitchFamily="18" charset="0"/>
                        </a:rPr>
                        <m:t>𝑃</m:t>
                      </m:r>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𝐴𝐵</m:t>
                          </m:r>
                        </m:e>
                      </m:d>
                      <m:r>
                        <a:rPr lang="en-CA" sz="2000" b="0" i="1" smtClean="0">
                          <a:latin typeface="Cambria Math" panose="02040503050406030204" pitchFamily="18" charset="0"/>
                        </a:rPr>
                        <m:t>+</m:t>
                      </m:r>
                      <m:r>
                        <a:rPr lang="en-CA" sz="2000" b="0" i="1" smtClean="0">
                          <a:latin typeface="Cambria Math" panose="02040503050406030204" pitchFamily="18" charset="0"/>
                        </a:rPr>
                        <m:t>𝑃</m:t>
                      </m:r>
                      <m:r>
                        <a:rPr lang="en-CA" sz="2000" b="0" i="1" smtClean="0">
                          <a:latin typeface="Cambria Math" panose="02040503050406030204" pitchFamily="18" charset="0"/>
                        </a:rPr>
                        <m:t>(</m:t>
                      </m:r>
                      <m:r>
                        <a:rPr lang="en-CA" sz="2000" b="0" i="1" smtClean="0">
                          <a:latin typeface="Cambria Math" panose="02040503050406030204" pitchFamily="18" charset="0"/>
                        </a:rPr>
                        <m:t>𝐴</m:t>
                      </m:r>
                      <m:acc>
                        <m:accPr>
                          <m:chr m:val="̅"/>
                          <m:ctrlPr>
                            <a:rPr lang="en-CA" sz="2000" i="1">
                              <a:latin typeface="Cambria Math" panose="02040503050406030204" pitchFamily="18" charset="0"/>
                            </a:rPr>
                          </m:ctrlPr>
                        </m:accPr>
                        <m:e>
                          <m:r>
                            <a:rPr lang="en-CA" sz="2000" i="1">
                              <a:latin typeface="Cambria Math" panose="02040503050406030204" pitchFamily="18" charset="0"/>
                            </a:rPr>
                            <m:t>𝐵</m:t>
                          </m:r>
                        </m:e>
                      </m:acc>
                      <m:r>
                        <a:rPr lang="en-CA" sz="2000" b="0" i="0" smtClean="0">
                          <a:latin typeface="Cambria Math" panose="02040503050406030204" pitchFamily="18" charset="0"/>
                        </a:rPr>
                        <m:t>)</m:t>
                      </m:r>
                    </m:oMath>
                  </m:oMathPara>
                </a14:m>
                <a:endParaRPr lang="en-US" sz="2000" dirty="0"/>
              </a:p>
              <a:p>
                <a:pPr marL="139700" indent="0" algn="l"/>
                <a14:m>
                  <m:oMathPara xmlns:m="http://schemas.openxmlformats.org/officeDocument/2006/math">
                    <m:oMathParaPr>
                      <m:jc m:val="centerGroup"/>
                    </m:oMathParaPr>
                    <m:oMath xmlns:m="http://schemas.openxmlformats.org/officeDocument/2006/math">
                      <m:r>
                        <a:rPr lang="en-CA" sz="2000" i="1">
                          <a:latin typeface="Cambria Math" panose="02040503050406030204" pitchFamily="18" charset="0"/>
                        </a:rPr>
                        <m:t>𝑃</m:t>
                      </m:r>
                      <m:d>
                        <m:dPr>
                          <m:ctrlPr>
                            <a:rPr lang="en-CA" sz="2000" i="1">
                              <a:latin typeface="Cambria Math" panose="02040503050406030204" pitchFamily="18" charset="0"/>
                            </a:rPr>
                          </m:ctrlPr>
                        </m:dPr>
                        <m:e>
                          <m:r>
                            <a:rPr lang="en-CA" sz="2000" i="1">
                              <a:latin typeface="Cambria Math" panose="02040503050406030204" pitchFamily="18" charset="0"/>
                            </a:rPr>
                            <m:t>𝐴</m:t>
                          </m:r>
                        </m:e>
                        <m:e>
                          <m:acc>
                            <m:accPr>
                              <m:chr m:val="̅"/>
                              <m:ctrlPr>
                                <a:rPr lang="en-CA" sz="2000" i="1">
                                  <a:latin typeface="Cambria Math" panose="02040503050406030204" pitchFamily="18" charset="0"/>
                                </a:rPr>
                              </m:ctrlPr>
                            </m:accPr>
                            <m:e>
                              <m:r>
                                <a:rPr lang="en-CA" sz="2000" i="1">
                                  <a:latin typeface="Cambria Math" panose="02040503050406030204" pitchFamily="18" charset="0"/>
                                </a:rPr>
                                <m:t>𝐵</m:t>
                              </m:r>
                            </m:e>
                          </m:acc>
                        </m:e>
                      </m:d>
                      <m:r>
                        <a:rPr lang="en-CA" sz="2000" i="1">
                          <a:latin typeface="Cambria Math" panose="02040503050406030204" pitchFamily="18" charset="0"/>
                        </a:rPr>
                        <m:t>=</m:t>
                      </m:r>
                      <m:f>
                        <m:fPr>
                          <m:ctrlPr>
                            <a:rPr lang="en-CA" sz="2000" i="1">
                              <a:latin typeface="Cambria Math" panose="02040503050406030204" pitchFamily="18" charset="0"/>
                            </a:rPr>
                          </m:ctrlPr>
                        </m:fPr>
                        <m:num>
                          <m:r>
                            <a:rPr lang="en-CA" sz="2000" b="0" i="1" smtClean="0">
                              <a:latin typeface="Cambria Math" panose="02040503050406030204" pitchFamily="18" charset="0"/>
                            </a:rPr>
                            <m:t>𝑃</m:t>
                          </m:r>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𝐴</m:t>
                              </m:r>
                            </m:e>
                          </m:d>
                          <m:r>
                            <a:rPr lang="en-CA" sz="2000" b="0" i="1" smtClean="0">
                              <a:latin typeface="Cambria Math" panose="02040503050406030204" pitchFamily="18" charset="0"/>
                            </a:rPr>
                            <m:t>−</m:t>
                          </m:r>
                          <m:r>
                            <a:rPr lang="en-CA" sz="2000" b="0" i="1" smtClean="0">
                              <a:latin typeface="Cambria Math" panose="02040503050406030204" pitchFamily="18" charset="0"/>
                            </a:rPr>
                            <m:t>𝑃</m:t>
                          </m:r>
                          <m:r>
                            <a:rPr lang="en-CA" sz="2000" b="0" i="1" smtClean="0">
                              <a:latin typeface="Cambria Math" panose="02040503050406030204" pitchFamily="18" charset="0"/>
                            </a:rPr>
                            <m:t>(</m:t>
                          </m:r>
                          <m:r>
                            <a:rPr lang="en-CA" sz="2000" b="0" i="1" smtClean="0">
                              <a:latin typeface="Cambria Math" panose="02040503050406030204" pitchFamily="18" charset="0"/>
                            </a:rPr>
                            <m:t>𝐴𝐵</m:t>
                          </m:r>
                          <m:r>
                            <a:rPr lang="en-CA" sz="2000" b="0" i="1" smtClean="0">
                              <a:latin typeface="Cambria Math" panose="02040503050406030204" pitchFamily="18" charset="0"/>
                            </a:rPr>
                            <m:t>)</m:t>
                          </m:r>
                        </m:num>
                        <m:den>
                          <m:r>
                            <a:rPr lang="en-CA" sz="2000" i="1">
                              <a:latin typeface="Cambria Math" panose="02040503050406030204" pitchFamily="18" charset="0"/>
                            </a:rPr>
                            <m:t>𝑃</m:t>
                          </m:r>
                          <m:r>
                            <a:rPr lang="en-CA" sz="2000" i="1">
                              <a:latin typeface="Cambria Math" panose="02040503050406030204" pitchFamily="18" charset="0"/>
                            </a:rPr>
                            <m:t>(</m:t>
                          </m:r>
                          <m:acc>
                            <m:accPr>
                              <m:chr m:val="̅"/>
                              <m:ctrlPr>
                                <a:rPr lang="en-CA" sz="2000" i="1">
                                  <a:latin typeface="Cambria Math" panose="02040503050406030204" pitchFamily="18" charset="0"/>
                                </a:rPr>
                              </m:ctrlPr>
                            </m:accPr>
                            <m:e>
                              <m:r>
                                <a:rPr lang="en-CA" sz="2000" i="1">
                                  <a:latin typeface="Cambria Math" panose="02040503050406030204" pitchFamily="18" charset="0"/>
                                </a:rPr>
                                <m:t>𝐵</m:t>
                              </m:r>
                            </m:e>
                          </m:acc>
                          <m:r>
                            <a:rPr lang="en-CA" sz="2000" i="1">
                              <a:latin typeface="Cambria Math" panose="02040503050406030204" pitchFamily="18" charset="0"/>
                            </a:rPr>
                            <m:t>)</m:t>
                          </m:r>
                        </m:den>
                      </m:f>
                    </m:oMath>
                  </m:oMathPara>
                </a14:m>
                <a:endParaRPr lang="en-US" sz="2000" dirty="0"/>
              </a:p>
            </p:txBody>
          </p:sp>
        </mc:Choice>
        <mc:Fallback xmlns="">
          <p:sp>
            <p:nvSpPr>
              <p:cNvPr id="4" name="Text Placeholder 2">
                <a:extLst>
                  <a:ext uri="{FF2B5EF4-FFF2-40B4-BE49-F238E27FC236}">
                    <a16:creationId xmlns:a16="http://schemas.microsoft.com/office/drawing/2014/main" id="{1941FB68-005C-30B2-216B-E0897E41B243}"/>
                  </a:ext>
                </a:extLst>
              </p:cNvPr>
              <p:cNvSpPr txBox="1">
                <a:spLocks noRot="1" noChangeAspect="1" noMove="1" noResize="1" noEditPoints="1" noAdjustHandles="1" noChangeArrowheads="1" noChangeShapeType="1" noTextEdit="1"/>
              </p:cNvSpPr>
              <p:nvPr/>
            </p:nvSpPr>
            <p:spPr>
              <a:xfrm>
                <a:off x="720000" y="1134098"/>
                <a:ext cx="7704000" cy="3557402"/>
              </a:xfrm>
              <a:prstGeom prst="rect">
                <a:avLst/>
              </a:prstGeom>
              <a:blipFill>
                <a:blip r:embed="rId2"/>
                <a:stretch>
                  <a:fillRect r="-949"/>
                </a:stretch>
              </a:blipFill>
              <a:ln>
                <a:noFill/>
              </a:ln>
            </p:spPr>
            <p:txBody>
              <a:bodyPr/>
              <a:lstStyle/>
              <a:p>
                <a:r>
                  <a:rPr lang="en-CA">
                    <a:noFill/>
                  </a:rPr>
                  <a:t> </a:t>
                </a:r>
              </a:p>
            </p:txBody>
          </p:sp>
        </mc:Fallback>
      </mc:AlternateContent>
      <p:grpSp>
        <p:nvGrpSpPr>
          <p:cNvPr id="2" name="Group 1">
            <a:extLst>
              <a:ext uri="{FF2B5EF4-FFF2-40B4-BE49-F238E27FC236}">
                <a16:creationId xmlns:a16="http://schemas.microsoft.com/office/drawing/2014/main" id="{53E32BAC-8F0B-FEBA-0635-8ACF844245FC}"/>
              </a:ext>
            </a:extLst>
          </p:cNvPr>
          <p:cNvGrpSpPr/>
          <p:nvPr/>
        </p:nvGrpSpPr>
        <p:grpSpPr>
          <a:xfrm>
            <a:off x="8394461" y="659465"/>
            <a:ext cx="191084" cy="191069"/>
            <a:chOff x="8401880" y="657705"/>
            <a:chExt cx="191084" cy="191069"/>
          </a:xfrm>
          <a:solidFill>
            <a:schemeClr val="accent3"/>
          </a:solidFill>
        </p:grpSpPr>
        <p:sp>
          <p:nvSpPr>
            <p:cNvPr id="5" name="Isosceles Triangle 4">
              <a:hlinkClick r:id="rId3" action="ppaction://hlinksldjump"/>
              <a:extLst>
                <a:ext uri="{FF2B5EF4-FFF2-40B4-BE49-F238E27FC236}">
                  <a16:creationId xmlns:a16="http://schemas.microsoft.com/office/drawing/2014/main" id="{A5E42E4B-C47B-4C9D-1B2E-F7F2DC69DC92}"/>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Isosceles Triangle 5">
              <a:hlinkClick r:id="rId3" action="ppaction://hlinksldjump"/>
              <a:extLst>
                <a:ext uri="{FF2B5EF4-FFF2-40B4-BE49-F238E27FC236}">
                  <a16:creationId xmlns:a16="http://schemas.microsoft.com/office/drawing/2014/main" id="{A29F6E49-ACCD-EEC7-582E-AE1DAB98EEAA}"/>
                </a:ext>
              </a:extLst>
            </p:cNvPr>
            <p:cNvSpPr/>
            <p:nvPr/>
          </p:nvSpPr>
          <p:spPr>
            <a:xfrm rot="5400000">
              <a:off x="8449658"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241741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F633970-E75A-0AA0-EBCA-17F3CF701B40}"/>
              </a:ext>
            </a:extLst>
          </p:cNvPr>
          <p:cNvSpPr txBox="1">
            <a:spLocks/>
          </p:cNvSpPr>
          <p:nvPr/>
        </p:nvSpPr>
        <p:spPr>
          <a:xfrm>
            <a:off x="434800" y="452000"/>
            <a:ext cx="8274300" cy="606000"/>
          </a:xfrm>
          <a:prstGeom prst="rect">
            <a:avLst/>
          </a:prstGeom>
          <a:solidFill>
            <a:schemeClr val="accent2"/>
          </a:solidFill>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CA" sz="3000" dirty="0">
                <a:solidFill>
                  <a:schemeClr val="accent3"/>
                </a:solidFill>
                <a:latin typeface="Staatliches" pitchFamily="2" charset="0"/>
              </a:rPr>
              <a:t>Example - Conditional probability</a:t>
            </a:r>
          </a:p>
        </p:txBody>
      </p:sp>
      <mc:AlternateContent xmlns:mc="http://schemas.openxmlformats.org/markup-compatibility/2006" xmlns:a14="http://schemas.microsoft.com/office/drawing/2010/main">
        <mc:Choice Requires="a14">
          <p:sp>
            <p:nvSpPr>
              <p:cNvPr id="4" name="Text Placeholder 2">
                <a:extLst>
                  <a:ext uri="{FF2B5EF4-FFF2-40B4-BE49-F238E27FC236}">
                    <a16:creationId xmlns:a16="http://schemas.microsoft.com/office/drawing/2014/main" id="{1941FB68-005C-30B2-216B-E0897E41B243}"/>
                  </a:ext>
                </a:extLst>
              </p:cNvPr>
              <p:cNvSpPr txBox="1">
                <a:spLocks/>
              </p:cNvSpPr>
              <p:nvPr/>
            </p:nvSpPr>
            <p:spPr>
              <a:xfrm>
                <a:off x="720000" y="1134098"/>
                <a:ext cx="7704000" cy="35574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1pPr>
                <a:lvl2pPr marL="914400" marR="0" lvl="1"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2pPr>
                <a:lvl3pPr marL="1371600" marR="0" lvl="2"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3pPr>
                <a:lvl4pPr marL="1828800" marR="0" lvl="3"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4pPr>
                <a:lvl5pPr marL="2286000" marR="0" lvl="4"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5pPr>
                <a:lvl6pPr marL="2743200" marR="0" lvl="5"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6pPr>
                <a:lvl7pPr marL="3200400" marR="0" lvl="6"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7pPr>
                <a:lvl8pPr marL="3657600" marR="0" lvl="7"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8pPr>
                <a:lvl9pPr marL="4114800" marR="0" lvl="8"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9pPr>
              </a:lstStyle>
              <a:p>
                <a:pPr marL="139700" indent="0" algn="l"/>
                <a:r>
                  <a:rPr lang="en-CA" sz="2000" dirty="0">
                    <a:solidFill>
                      <a:schemeClr val="accent2">
                        <a:lumMod val="50000"/>
                      </a:schemeClr>
                    </a:solidFill>
                  </a:rPr>
                  <a:t>How should we start solving this problem</a:t>
                </a:r>
                <a:r>
                  <a:rPr lang="en-CA" sz="2000" dirty="0"/>
                  <a:t>?</a:t>
                </a:r>
              </a:p>
              <a:p>
                <a:pPr marL="139700" indent="0" algn="l"/>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𝑃</m:t>
                      </m:r>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𝐴</m:t>
                          </m:r>
                        </m:e>
                        <m:e>
                          <m:acc>
                            <m:accPr>
                              <m:chr m:val="̅"/>
                              <m:ctrlPr>
                                <a:rPr lang="en-CA" sz="2000" b="0" i="1" smtClean="0">
                                  <a:latin typeface="Cambria Math" panose="02040503050406030204" pitchFamily="18" charset="0"/>
                                </a:rPr>
                              </m:ctrlPr>
                            </m:accPr>
                            <m:e>
                              <m:r>
                                <a:rPr lang="en-CA" sz="2000" b="0" i="1" smtClean="0">
                                  <a:latin typeface="Cambria Math" panose="02040503050406030204" pitchFamily="18" charset="0"/>
                                </a:rPr>
                                <m:t>𝐵</m:t>
                              </m:r>
                            </m:e>
                          </m:acc>
                        </m:e>
                      </m:d>
                      <m:r>
                        <a:rPr lang="en-CA" sz="2000" b="0" i="1" smtClean="0">
                          <a:latin typeface="Cambria Math" panose="02040503050406030204" pitchFamily="18" charset="0"/>
                        </a:rPr>
                        <m:t>=</m:t>
                      </m:r>
                      <m:f>
                        <m:fPr>
                          <m:ctrlPr>
                            <a:rPr lang="en-CA" sz="2000" b="0" i="1" smtClean="0">
                              <a:latin typeface="Cambria Math" panose="02040503050406030204" pitchFamily="18" charset="0"/>
                            </a:rPr>
                          </m:ctrlPr>
                        </m:fPr>
                        <m:num>
                          <m:r>
                            <a:rPr lang="en-CA" sz="2000" b="0" i="1" smtClean="0">
                              <a:solidFill>
                                <a:schemeClr val="accent1">
                                  <a:lumMod val="50000"/>
                                </a:schemeClr>
                              </a:solidFill>
                              <a:latin typeface="Cambria Math" panose="02040503050406030204" pitchFamily="18" charset="0"/>
                            </a:rPr>
                            <m:t>𝑃</m:t>
                          </m:r>
                          <m:d>
                            <m:dPr>
                              <m:ctrlPr>
                                <a:rPr lang="en-CA" sz="2000" b="0" i="1" smtClean="0">
                                  <a:solidFill>
                                    <a:schemeClr val="accent1">
                                      <a:lumMod val="50000"/>
                                    </a:schemeClr>
                                  </a:solidFill>
                                  <a:latin typeface="Cambria Math" panose="02040503050406030204" pitchFamily="18" charset="0"/>
                                </a:rPr>
                              </m:ctrlPr>
                            </m:dPr>
                            <m:e>
                              <m:r>
                                <a:rPr lang="en-CA" sz="2000" b="0" i="1" smtClean="0">
                                  <a:solidFill>
                                    <a:schemeClr val="accent1">
                                      <a:lumMod val="50000"/>
                                    </a:schemeClr>
                                  </a:solidFill>
                                  <a:latin typeface="Cambria Math" panose="02040503050406030204" pitchFamily="18" charset="0"/>
                                </a:rPr>
                                <m:t>𝐴</m:t>
                              </m:r>
                              <m:acc>
                                <m:accPr>
                                  <m:chr m:val="̅"/>
                                  <m:ctrlPr>
                                    <a:rPr lang="en-CA" sz="2000" i="1">
                                      <a:solidFill>
                                        <a:schemeClr val="accent1">
                                          <a:lumMod val="50000"/>
                                        </a:schemeClr>
                                      </a:solidFill>
                                      <a:latin typeface="Cambria Math" panose="02040503050406030204" pitchFamily="18" charset="0"/>
                                    </a:rPr>
                                  </m:ctrlPr>
                                </m:accPr>
                                <m:e>
                                  <m:r>
                                    <a:rPr lang="en-CA" sz="2000" i="1">
                                      <a:solidFill>
                                        <a:schemeClr val="accent1">
                                          <a:lumMod val="50000"/>
                                        </a:schemeClr>
                                      </a:solidFill>
                                      <a:latin typeface="Cambria Math" panose="02040503050406030204" pitchFamily="18" charset="0"/>
                                    </a:rPr>
                                    <m:t>𝐵</m:t>
                                  </m:r>
                                </m:e>
                              </m:acc>
                            </m:e>
                          </m:d>
                        </m:num>
                        <m:den>
                          <m:r>
                            <a:rPr lang="en-CA" sz="2000" b="0" i="1" smtClean="0">
                              <a:latin typeface="Cambria Math" panose="02040503050406030204" pitchFamily="18" charset="0"/>
                            </a:rPr>
                            <m:t>𝑃</m:t>
                          </m:r>
                          <m:r>
                            <a:rPr lang="en-CA" sz="2000" b="0" i="1" smtClean="0">
                              <a:latin typeface="Cambria Math" panose="02040503050406030204" pitchFamily="18" charset="0"/>
                            </a:rPr>
                            <m:t>(</m:t>
                          </m:r>
                          <m:acc>
                            <m:accPr>
                              <m:chr m:val="̅"/>
                              <m:ctrlPr>
                                <a:rPr lang="en-CA" sz="2000" i="1">
                                  <a:latin typeface="Cambria Math" panose="02040503050406030204" pitchFamily="18" charset="0"/>
                                </a:rPr>
                              </m:ctrlPr>
                            </m:accPr>
                            <m:e>
                              <m:r>
                                <a:rPr lang="en-CA" sz="2000" i="1">
                                  <a:latin typeface="Cambria Math" panose="02040503050406030204" pitchFamily="18" charset="0"/>
                                </a:rPr>
                                <m:t>𝐵</m:t>
                              </m:r>
                            </m:e>
                          </m:acc>
                          <m:r>
                            <a:rPr lang="en-CA" sz="2000" b="0" i="1" smtClean="0">
                              <a:latin typeface="Cambria Math" panose="02040503050406030204" pitchFamily="18" charset="0"/>
                            </a:rPr>
                            <m:t>)</m:t>
                          </m:r>
                        </m:den>
                      </m:f>
                    </m:oMath>
                  </m:oMathPara>
                </a14:m>
                <a:endParaRPr lang="en-US" sz="2000" dirty="0"/>
              </a:p>
              <a:p>
                <a:pPr marL="139700" indent="0" algn="l"/>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𝑃</m:t>
                      </m:r>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𝐴</m:t>
                          </m:r>
                        </m:e>
                      </m:d>
                      <m:r>
                        <a:rPr lang="en-CA" sz="2000" b="0" i="1" smtClean="0">
                          <a:latin typeface="Cambria Math" panose="02040503050406030204" pitchFamily="18" charset="0"/>
                        </a:rPr>
                        <m:t>=</m:t>
                      </m:r>
                      <m:r>
                        <a:rPr lang="en-CA" sz="2000" b="0" i="1" smtClean="0">
                          <a:latin typeface="Cambria Math" panose="02040503050406030204" pitchFamily="18" charset="0"/>
                        </a:rPr>
                        <m:t>𝑃</m:t>
                      </m:r>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𝐴𝐵</m:t>
                          </m:r>
                        </m:e>
                      </m:d>
                      <m:r>
                        <a:rPr lang="en-CA" sz="2000" b="0" i="1" smtClean="0">
                          <a:latin typeface="Cambria Math" panose="02040503050406030204" pitchFamily="18" charset="0"/>
                        </a:rPr>
                        <m:t>+</m:t>
                      </m:r>
                      <m:r>
                        <a:rPr lang="en-CA" sz="2000" b="0" i="1" smtClean="0">
                          <a:latin typeface="Cambria Math" panose="02040503050406030204" pitchFamily="18" charset="0"/>
                        </a:rPr>
                        <m:t>𝑃</m:t>
                      </m:r>
                      <m:r>
                        <a:rPr lang="en-CA" sz="2000" b="0" i="1" smtClean="0">
                          <a:latin typeface="Cambria Math" panose="02040503050406030204" pitchFamily="18" charset="0"/>
                        </a:rPr>
                        <m:t>(</m:t>
                      </m:r>
                      <m:r>
                        <a:rPr lang="en-CA" sz="2000" b="0" i="1" smtClean="0">
                          <a:latin typeface="Cambria Math" panose="02040503050406030204" pitchFamily="18" charset="0"/>
                        </a:rPr>
                        <m:t>𝐴</m:t>
                      </m:r>
                      <m:acc>
                        <m:accPr>
                          <m:chr m:val="̅"/>
                          <m:ctrlPr>
                            <a:rPr lang="en-CA" sz="2000" i="1">
                              <a:latin typeface="Cambria Math" panose="02040503050406030204" pitchFamily="18" charset="0"/>
                            </a:rPr>
                          </m:ctrlPr>
                        </m:accPr>
                        <m:e>
                          <m:r>
                            <a:rPr lang="en-CA" sz="2000" i="1">
                              <a:latin typeface="Cambria Math" panose="02040503050406030204" pitchFamily="18" charset="0"/>
                            </a:rPr>
                            <m:t>𝐵</m:t>
                          </m:r>
                        </m:e>
                      </m:acc>
                      <m:r>
                        <a:rPr lang="en-CA" sz="2000" b="0" i="0" smtClean="0">
                          <a:latin typeface="Cambria Math" panose="02040503050406030204" pitchFamily="18" charset="0"/>
                        </a:rPr>
                        <m:t>)</m:t>
                      </m:r>
                    </m:oMath>
                  </m:oMathPara>
                </a14:m>
                <a:endParaRPr lang="en-US" sz="2000" dirty="0"/>
              </a:p>
              <a:p>
                <a:pPr marL="139700" indent="0" algn="l"/>
                <a14:m>
                  <m:oMathPara xmlns:m="http://schemas.openxmlformats.org/officeDocument/2006/math">
                    <m:oMathParaPr>
                      <m:jc m:val="centerGroup"/>
                    </m:oMathParaPr>
                    <m:oMath xmlns:m="http://schemas.openxmlformats.org/officeDocument/2006/math">
                      <m:r>
                        <a:rPr lang="en-CA" sz="2000" i="1">
                          <a:latin typeface="Cambria Math" panose="02040503050406030204" pitchFamily="18" charset="0"/>
                        </a:rPr>
                        <m:t>𝑃</m:t>
                      </m:r>
                      <m:d>
                        <m:dPr>
                          <m:ctrlPr>
                            <a:rPr lang="en-CA" sz="2000" i="1">
                              <a:latin typeface="Cambria Math" panose="02040503050406030204" pitchFamily="18" charset="0"/>
                            </a:rPr>
                          </m:ctrlPr>
                        </m:dPr>
                        <m:e>
                          <m:r>
                            <a:rPr lang="en-CA" sz="2000" i="1">
                              <a:latin typeface="Cambria Math" panose="02040503050406030204" pitchFamily="18" charset="0"/>
                            </a:rPr>
                            <m:t>𝐴</m:t>
                          </m:r>
                        </m:e>
                        <m:e>
                          <m:acc>
                            <m:accPr>
                              <m:chr m:val="̅"/>
                              <m:ctrlPr>
                                <a:rPr lang="en-CA" sz="2000" i="1">
                                  <a:latin typeface="Cambria Math" panose="02040503050406030204" pitchFamily="18" charset="0"/>
                                </a:rPr>
                              </m:ctrlPr>
                            </m:accPr>
                            <m:e>
                              <m:r>
                                <a:rPr lang="en-CA" sz="2000" i="1">
                                  <a:latin typeface="Cambria Math" panose="02040503050406030204" pitchFamily="18" charset="0"/>
                                </a:rPr>
                                <m:t>𝐵</m:t>
                              </m:r>
                            </m:e>
                          </m:acc>
                        </m:e>
                      </m:d>
                      <m:r>
                        <a:rPr lang="en-CA" sz="2000" i="1">
                          <a:latin typeface="Cambria Math" panose="02040503050406030204" pitchFamily="18" charset="0"/>
                        </a:rPr>
                        <m:t>=</m:t>
                      </m:r>
                      <m:f>
                        <m:fPr>
                          <m:ctrlPr>
                            <a:rPr lang="en-CA" sz="2000" i="1">
                              <a:latin typeface="Cambria Math" panose="02040503050406030204" pitchFamily="18" charset="0"/>
                            </a:rPr>
                          </m:ctrlPr>
                        </m:fPr>
                        <m:num>
                          <m:r>
                            <a:rPr lang="en-CA" sz="2000" b="0" i="1" smtClean="0">
                              <a:latin typeface="Cambria Math" panose="02040503050406030204" pitchFamily="18" charset="0"/>
                            </a:rPr>
                            <m:t>𝑃</m:t>
                          </m:r>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𝐴</m:t>
                              </m:r>
                            </m:e>
                          </m:d>
                          <m:r>
                            <a:rPr lang="en-CA" sz="2000" b="0" i="1" smtClean="0">
                              <a:latin typeface="Cambria Math" panose="02040503050406030204" pitchFamily="18" charset="0"/>
                            </a:rPr>
                            <m:t>−</m:t>
                          </m:r>
                          <m:r>
                            <a:rPr lang="en-CA" sz="2000" b="0" i="1" smtClean="0">
                              <a:solidFill>
                                <a:schemeClr val="accent1">
                                  <a:lumMod val="50000"/>
                                </a:schemeClr>
                              </a:solidFill>
                              <a:latin typeface="Cambria Math" panose="02040503050406030204" pitchFamily="18" charset="0"/>
                            </a:rPr>
                            <m:t>𝑃</m:t>
                          </m:r>
                          <m:r>
                            <a:rPr lang="en-CA" sz="2000" b="0" i="1" smtClean="0">
                              <a:solidFill>
                                <a:schemeClr val="accent1">
                                  <a:lumMod val="50000"/>
                                </a:schemeClr>
                              </a:solidFill>
                              <a:latin typeface="Cambria Math" panose="02040503050406030204" pitchFamily="18" charset="0"/>
                            </a:rPr>
                            <m:t>(</m:t>
                          </m:r>
                          <m:r>
                            <a:rPr lang="en-CA" sz="2000" b="0" i="1" smtClean="0">
                              <a:solidFill>
                                <a:schemeClr val="accent1">
                                  <a:lumMod val="50000"/>
                                </a:schemeClr>
                              </a:solidFill>
                              <a:latin typeface="Cambria Math" panose="02040503050406030204" pitchFamily="18" charset="0"/>
                            </a:rPr>
                            <m:t>𝐴𝐵</m:t>
                          </m:r>
                          <m:r>
                            <a:rPr lang="en-CA" sz="2000" b="0" i="1" smtClean="0">
                              <a:solidFill>
                                <a:schemeClr val="accent1">
                                  <a:lumMod val="50000"/>
                                </a:schemeClr>
                              </a:solidFill>
                              <a:latin typeface="Cambria Math" panose="02040503050406030204" pitchFamily="18" charset="0"/>
                            </a:rPr>
                            <m:t>)</m:t>
                          </m:r>
                        </m:num>
                        <m:den>
                          <m:r>
                            <a:rPr lang="en-CA" sz="2000" i="1">
                              <a:latin typeface="Cambria Math" panose="02040503050406030204" pitchFamily="18" charset="0"/>
                            </a:rPr>
                            <m:t>𝑃</m:t>
                          </m:r>
                          <m:r>
                            <a:rPr lang="en-CA" sz="2000" i="1">
                              <a:latin typeface="Cambria Math" panose="02040503050406030204" pitchFamily="18" charset="0"/>
                            </a:rPr>
                            <m:t>(</m:t>
                          </m:r>
                          <m:acc>
                            <m:accPr>
                              <m:chr m:val="̅"/>
                              <m:ctrlPr>
                                <a:rPr lang="en-CA" sz="2000" i="1">
                                  <a:latin typeface="Cambria Math" panose="02040503050406030204" pitchFamily="18" charset="0"/>
                                </a:rPr>
                              </m:ctrlPr>
                            </m:accPr>
                            <m:e>
                              <m:r>
                                <a:rPr lang="en-CA" sz="2000" i="1">
                                  <a:latin typeface="Cambria Math" panose="02040503050406030204" pitchFamily="18" charset="0"/>
                                </a:rPr>
                                <m:t>𝐵</m:t>
                              </m:r>
                            </m:e>
                          </m:acc>
                          <m:r>
                            <a:rPr lang="en-CA" sz="2000" i="1">
                              <a:latin typeface="Cambria Math" panose="02040503050406030204" pitchFamily="18" charset="0"/>
                            </a:rPr>
                            <m:t>)</m:t>
                          </m:r>
                        </m:den>
                      </m:f>
                    </m:oMath>
                  </m:oMathPara>
                </a14:m>
                <a:endParaRPr lang="en-US" sz="2000" dirty="0"/>
              </a:p>
              <a:p>
                <a:pPr marL="139700" indent="0" algn="l"/>
                <a14:m>
                  <m:oMathPara xmlns:m="http://schemas.openxmlformats.org/officeDocument/2006/math">
                    <m:oMathParaPr>
                      <m:jc m:val="centerGroup"/>
                    </m:oMathParaPr>
                    <m:oMath xmlns:m="http://schemas.openxmlformats.org/officeDocument/2006/math">
                      <m:r>
                        <a:rPr lang="en-CA" sz="2000" i="1" smtClean="0">
                          <a:latin typeface="Cambria Math" panose="02040503050406030204" pitchFamily="18" charset="0"/>
                        </a:rPr>
                        <m:t>𝑃</m:t>
                      </m:r>
                      <m:d>
                        <m:dPr>
                          <m:ctrlPr>
                            <a:rPr lang="en-CA" sz="2000" i="1">
                              <a:latin typeface="Cambria Math" panose="02040503050406030204" pitchFamily="18" charset="0"/>
                            </a:rPr>
                          </m:ctrlPr>
                        </m:dPr>
                        <m:e>
                          <m:r>
                            <a:rPr lang="en-CA" sz="2000" i="1">
                              <a:latin typeface="Cambria Math" panose="02040503050406030204" pitchFamily="18" charset="0"/>
                            </a:rPr>
                            <m:t>𝐴</m:t>
                          </m:r>
                        </m:e>
                        <m:e>
                          <m:acc>
                            <m:accPr>
                              <m:chr m:val="̅"/>
                              <m:ctrlPr>
                                <a:rPr lang="en-CA" sz="2000" i="1">
                                  <a:latin typeface="Cambria Math" panose="02040503050406030204" pitchFamily="18" charset="0"/>
                                </a:rPr>
                              </m:ctrlPr>
                            </m:accPr>
                            <m:e>
                              <m:r>
                                <a:rPr lang="en-CA" sz="2000" i="1">
                                  <a:latin typeface="Cambria Math" panose="02040503050406030204" pitchFamily="18" charset="0"/>
                                </a:rPr>
                                <m:t>𝐵</m:t>
                              </m:r>
                            </m:e>
                          </m:acc>
                        </m:e>
                      </m:d>
                      <m:r>
                        <a:rPr lang="en-CA" sz="2000" i="1">
                          <a:latin typeface="Cambria Math" panose="02040503050406030204" pitchFamily="18" charset="0"/>
                        </a:rPr>
                        <m:t>=</m:t>
                      </m:r>
                      <m:f>
                        <m:fPr>
                          <m:ctrlPr>
                            <a:rPr lang="en-CA" sz="2000" i="1">
                              <a:latin typeface="Cambria Math" panose="02040503050406030204" pitchFamily="18" charset="0"/>
                            </a:rPr>
                          </m:ctrlPr>
                        </m:fPr>
                        <m:num>
                          <m:r>
                            <a:rPr lang="en-CA" sz="2000" b="0" i="1" smtClean="0">
                              <a:latin typeface="Cambria Math" panose="02040503050406030204" pitchFamily="18" charset="0"/>
                            </a:rPr>
                            <m:t>𝑃</m:t>
                          </m:r>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𝐴</m:t>
                              </m:r>
                            </m:e>
                          </m:d>
                          <m:r>
                            <a:rPr lang="en-CA" sz="2000" b="0" i="1" smtClean="0">
                              <a:latin typeface="Cambria Math" panose="02040503050406030204" pitchFamily="18" charset="0"/>
                            </a:rPr>
                            <m:t>−</m:t>
                          </m:r>
                          <m:r>
                            <a:rPr lang="en-CA" sz="2000" b="0" i="1" smtClean="0">
                              <a:latin typeface="Cambria Math" panose="02040503050406030204" pitchFamily="18" charset="0"/>
                            </a:rPr>
                            <m:t>𝑃</m:t>
                          </m:r>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𝐵</m:t>
                              </m:r>
                            </m:e>
                          </m:d>
                          <m:r>
                            <a:rPr lang="en-CA" sz="2000" b="0" i="1" smtClean="0">
                              <a:latin typeface="Cambria Math" panose="02040503050406030204" pitchFamily="18" charset="0"/>
                            </a:rPr>
                            <m:t>𝑃</m:t>
                          </m:r>
                          <m:r>
                            <a:rPr lang="en-CA" sz="2000" b="0" i="1" smtClean="0">
                              <a:latin typeface="Cambria Math" panose="02040503050406030204" pitchFamily="18" charset="0"/>
                            </a:rPr>
                            <m:t>(</m:t>
                          </m:r>
                          <m:r>
                            <a:rPr lang="en-CA" sz="2000" b="0" i="1" smtClean="0">
                              <a:latin typeface="Cambria Math" panose="02040503050406030204" pitchFamily="18" charset="0"/>
                            </a:rPr>
                            <m:t>𝐴</m:t>
                          </m:r>
                          <m:r>
                            <a:rPr lang="en-CA" sz="2000" b="0" i="1" smtClean="0">
                              <a:latin typeface="Cambria Math" panose="02040503050406030204" pitchFamily="18" charset="0"/>
                            </a:rPr>
                            <m:t>|</m:t>
                          </m:r>
                          <m:r>
                            <a:rPr lang="en-CA" sz="2000" b="0" i="1" smtClean="0">
                              <a:latin typeface="Cambria Math" panose="02040503050406030204" pitchFamily="18" charset="0"/>
                            </a:rPr>
                            <m:t>𝐵</m:t>
                          </m:r>
                          <m:r>
                            <a:rPr lang="en-CA" sz="2000" b="0" i="1" smtClean="0">
                              <a:latin typeface="Cambria Math" panose="02040503050406030204" pitchFamily="18" charset="0"/>
                            </a:rPr>
                            <m:t>)</m:t>
                          </m:r>
                        </m:num>
                        <m:den>
                          <m:r>
                            <a:rPr lang="en-CA" sz="2000" i="1">
                              <a:latin typeface="Cambria Math" panose="02040503050406030204" pitchFamily="18" charset="0"/>
                            </a:rPr>
                            <m:t>𝑃</m:t>
                          </m:r>
                          <m:r>
                            <a:rPr lang="en-CA" sz="2000" i="1">
                              <a:latin typeface="Cambria Math" panose="02040503050406030204" pitchFamily="18" charset="0"/>
                            </a:rPr>
                            <m:t>(</m:t>
                          </m:r>
                          <m:acc>
                            <m:accPr>
                              <m:chr m:val="̅"/>
                              <m:ctrlPr>
                                <a:rPr lang="en-CA" sz="2000" i="1">
                                  <a:latin typeface="Cambria Math" panose="02040503050406030204" pitchFamily="18" charset="0"/>
                                </a:rPr>
                              </m:ctrlPr>
                            </m:accPr>
                            <m:e>
                              <m:r>
                                <a:rPr lang="en-CA" sz="2000" i="1">
                                  <a:latin typeface="Cambria Math" panose="02040503050406030204" pitchFamily="18" charset="0"/>
                                </a:rPr>
                                <m:t>𝐵</m:t>
                              </m:r>
                            </m:e>
                          </m:acc>
                          <m:r>
                            <a:rPr lang="en-CA" sz="2000" i="1">
                              <a:latin typeface="Cambria Math" panose="02040503050406030204" pitchFamily="18" charset="0"/>
                            </a:rPr>
                            <m:t>)</m:t>
                          </m:r>
                        </m:den>
                      </m:f>
                    </m:oMath>
                  </m:oMathPara>
                </a14:m>
                <a:endParaRPr lang="en-US" sz="2000" dirty="0"/>
              </a:p>
              <a:p>
                <a:pPr marL="139700" indent="0" algn="l"/>
                <a14:m>
                  <m:oMathPara xmlns:m="http://schemas.openxmlformats.org/officeDocument/2006/math">
                    <m:oMathParaPr>
                      <m:jc m:val="centerGroup"/>
                    </m:oMathParaPr>
                    <m:oMath xmlns:m="http://schemas.openxmlformats.org/officeDocument/2006/math">
                      <m:r>
                        <a:rPr lang="en-CA" sz="2000" i="1" smtClean="0">
                          <a:latin typeface="Cambria Math" panose="02040503050406030204" pitchFamily="18" charset="0"/>
                        </a:rPr>
                        <m:t>𝑃</m:t>
                      </m:r>
                      <m:d>
                        <m:dPr>
                          <m:ctrlPr>
                            <a:rPr lang="en-CA" sz="2000" i="1">
                              <a:latin typeface="Cambria Math" panose="02040503050406030204" pitchFamily="18" charset="0"/>
                            </a:rPr>
                          </m:ctrlPr>
                        </m:dPr>
                        <m:e>
                          <m:r>
                            <a:rPr lang="en-CA" sz="2000" i="1">
                              <a:latin typeface="Cambria Math" panose="02040503050406030204" pitchFamily="18" charset="0"/>
                            </a:rPr>
                            <m:t>𝐴</m:t>
                          </m:r>
                        </m:e>
                        <m:e>
                          <m:acc>
                            <m:accPr>
                              <m:chr m:val="̅"/>
                              <m:ctrlPr>
                                <a:rPr lang="en-CA" sz="2000" i="1">
                                  <a:latin typeface="Cambria Math" panose="02040503050406030204" pitchFamily="18" charset="0"/>
                                </a:rPr>
                              </m:ctrlPr>
                            </m:accPr>
                            <m:e>
                              <m:r>
                                <a:rPr lang="en-CA" sz="2000" i="1">
                                  <a:latin typeface="Cambria Math" panose="02040503050406030204" pitchFamily="18" charset="0"/>
                                </a:rPr>
                                <m:t>𝐵</m:t>
                              </m:r>
                            </m:e>
                          </m:acc>
                        </m:e>
                      </m:d>
                      <m:r>
                        <a:rPr lang="en-CA" sz="2000" i="1">
                          <a:latin typeface="Cambria Math" panose="02040503050406030204" pitchFamily="18" charset="0"/>
                        </a:rPr>
                        <m:t>=</m:t>
                      </m:r>
                      <m:f>
                        <m:fPr>
                          <m:ctrlPr>
                            <a:rPr lang="en-CA" sz="2000" i="1">
                              <a:latin typeface="Cambria Math" panose="02040503050406030204" pitchFamily="18" charset="0"/>
                            </a:rPr>
                          </m:ctrlPr>
                        </m:fPr>
                        <m:num>
                          <m:r>
                            <a:rPr lang="en-CA" sz="2000" b="0" i="1" smtClean="0">
                              <a:latin typeface="Cambria Math" panose="02040503050406030204" pitchFamily="18" charset="0"/>
                            </a:rPr>
                            <m:t>0.3−(0.4×0.5)</m:t>
                          </m:r>
                        </m:num>
                        <m:den>
                          <m:r>
                            <a:rPr lang="en-CA" sz="2000" b="0" i="1" smtClean="0">
                              <a:latin typeface="Cambria Math" panose="02040503050406030204" pitchFamily="18" charset="0"/>
                            </a:rPr>
                            <m:t>1−0.6</m:t>
                          </m:r>
                        </m:den>
                      </m:f>
                      <m:r>
                        <a:rPr lang="en-CA" sz="2000" b="0" i="1" smtClean="0">
                          <a:latin typeface="Cambria Math" panose="02040503050406030204" pitchFamily="18" charset="0"/>
                        </a:rPr>
                        <m:t>=</m:t>
                      </m:r>
                      <m:f>
                        <m:fPr>
                          <m:ctrlPr>
                            <a:rPr lang="en-CA" sz="2000" b="0" i="1" smtClean="0">
                              <a:latin typeface="Cambria Math" panose="02040503050406030204" pitchFamily="18" charset="0"/>
                            </a:rPr>
                          </m:ctrlPr>
                        </m:fPr>
                        <m:num>
                          <m:r>
                            <a:rPr lang="en-CA" sz="2000" b="0" i="1" smtClean="0">
                              <a:latin typeface="Cambria Math" panose="02040503050406030204" pitchFamily="18" charset="0"/>
                            </a:rPr>
                            <m:t>1</m:t>
                          </m:r>
                        </m:num>
                        <m:den>
                          <m:r>
                            <a:rPr lang="en-CA" sz="2000" b="0" i="1" smtClean="0">
                              <a:latin typeface="Cambria Math" panose="02040503050406030204" pitchFamily="18" charset="0"/>
                            </a:rPr>
                            <m:t>6</m:t>
                          </m:r>
                        </m:den>
                      </m:f>
                    </m:oMath>
                  </m:oMathPara>
                </a14:m>
                <a:endParaRPr lang="en-US" sz="2000" dirty="0"/>
              </a:p>
              <a:p>
                <a:pPr marL="139700" indent="0" algn="l"/>
                <a:endParaRPr lang="en-US" sz="2000" dirty="0"/>
              </a:p>
              <a:p>
                <a:pPr marL="139700" indent="0" algn="l"/>
                <a:endParaRPr lang="en-US" sz="2000" dirty="0"/>
              </a:p>
            </p:txBody>
          </p:sp>
        </mc:Choice>
        <mc:Fallback xmlns="">
          <p:sp>
            <p:nvSpPr>
              <p:cNvPr id="4" name="Text Placeholder 2">
                <a:extLst>
                  <a:ext uri="{FF2B5EF4-FFF2-40B4-BE49-F238E27FC236}">
                    <a16:creationId xmlns:a16="http://schemas.microsoft.com/office/drawing/2014/main" id="{1941FB68-005C-30B2-216B-E0897E41B243}"/>
                  </a:ext>
                </a:extLst>
              </p:cNvPr>
              <p:cNvSpPr txBox="1">
                <a:spLocks noRot="1" noChangeAspect="1" noMove="1" noResize="1" noEditPoints="1" noAdjustHandles="1" noChangeArrowheads="1" noChangeShapeType="1" noTextEdit="1"/>
              </p:cNvSpPr>
              <p:nvPr/>
            </p:nvSpPr>
            <p:spPr>
              <a:xfrm>
                <a:off x="720000" y="1134098"/>
                <a:ext cx="7704000" cy="3557402"/>
              </a:xfrm>
              <a:prstGeom prst="rect">
                <a:avLst/>
              </a:prstGeom>
              <a:blipFill>
                <a:blip r:embed="rId2"/>
                <a:stretch>
                  <a:fillRect/>
                </a:stretch>
              </a:blipFill>
              <a:ln>
                <a:noFill/>
              </a:ln>
            </p:spPr>
            <p:txBody>
              <a:bodyPr/>
              <a:lstStyle/>
              <a:p>
                <a:r>
                  <a:rPr lang="en-CA">
                    <a:noFill/>
                  </a:rPr>
                  <a:t> </a:t>
                </a:r>
              </a:p>
            </p:txBody>
          </p:sp>
        </mc:Fallback>
      </mc:AlternateContent>
      <p:cxnSp>
        <p:nvCxnSpPr>
          <p:cNvPr id="5" name="Connector: Elbow 4">
            <a:extLst>
              <a:ext uri="{FF2B5EF4-FFF2-40B4-BE49-F238E27FC236}">
                <a16:creationId xmlns:a16="http://schemas.microsoft.com/office/drawing/2014/main" id="{E96F7186-D69C-2B43-D8BC-15EF8C8C31E8}"/>
              </a:ext>
            </a:extLst>
          </p:cNvPr>
          <p:cNvCxnSpPr>
            <a:cxnSpLocks/>
          </p:cNvCxnSpPr>
          <p:nvPr/>
        </p:nvCxnSpPr>
        <p:spPr>
          <a:xfrm flipV="1">
            <a:off x="5886228" y="2232453"/>
            <a:ext cx="555764" cy="412775"/>
          </a:xfrm>
          <a:prstGeom prst="bentConnector3">
            <a:avLst/>
          </a:prstGeom>
          <a:ln w="190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AA98F23-BA1E-2AD5-B3CF-5B82A71C945E}"/>
                  </a:ext>
                </a:extLst>
              </p:cNvPr>
              <p:cNvSpPr txBox="1"/>
              <p:nvPr/>
            </p:nvSpPr>
            <p:spPr>
              <a:xfrm>
                <a:off x="6565558" y="1570734"/>
                <a:ext cx="2059458" cy="1323439"/>
              </a:xfrm>
              <a:prstGeom prst="rect">
                <a:avLst/>
              </a:prstGeom>
              <a:solidFill>
                <a:schemeClr val="accent1"/>
              </a:solidFill>
              <a:ln>
                <a:solidFill>
                  <a:schemeClr val="accent3"/>
                </a:solidFill>
              </a:ln>
            </p:spPr>
            <p:txBody>
              <a:bodyPr wrap="square">
                <a:spAutoFit/>
              </a:bodyPr>
              <a:lstStyle/>
              <a:p>
                <a:pPr algn="ctr"/>
                <a:r>
                  <a:rPr lang="en-US" sz="1600" dirty="0">
                    <a:solidFill>
                      <a:schemeClr val="accent3"/>
                    </a:solidFill>
                    <a:latin typeface="Fredoka" panose="020B0604020202020204" charset="-79"/>
                    <a:cs typeface="Fredoka" panose="020B0604020202020204" charset="-79"/>
                  </a:rPr>
                  <a:t>We can’t use </a:t>
                </a:r>
                <a14:m>
                  <m:oMath xmlns:m="http://schemas.openxmlformats.org/officeDocument/2006/math">
                    <m:r>
                      <a:rPr lang="en-CA" sz="1600" b="0" i="1" smtClean="0">
                        <a:solidFill>
                          <a:schemeClr val="accent3"/>
                        </a:solidFill>
                        <a:latin typeface="Cambria Math" panose="02040503050406030204" pitchFamily="18" charset="0"/>
                        <a:cs typeface="Fredoka" panose="020B0604020202020204" charset="-79"/>
                      </a:rPr>
                      <m:t>𝑃</m:t>
                    </m:r>
                    <m:d>
                      <m:dPr>
                        <m:ctrlPr>
                          <a:rPr lang="en-CA" sz="1600" b="0" i="1" smtClean="0">
                            <a:solidFill>
                              <a:schemeClr val="accent3"/>
                            </a:solidFill>
                            <a:latin typeface="Cambria Math" panose="02040503050406030204" pitchFamily="18" charset="0"/>
                            <a:cs typeface="Fredoka" panose="020B0604020202020204" charset="-79"/>
                          </a:rPr>
                        </m:ctrlPr>
                      </m:dPr>
                      <m:e>
                        <m:r>
                          <a:rPr lang="en-CA" sz="1600" b="0" i="1" smtClean="0">
                            <a:solidFill>
                              <a:schemeClr val="accent3"/>
                            </a:solidFill>
                            <a:latin typeface="Cambria Math" panose="02040503050406030204" pitchFamily="18" charset="0"/>
                            <a:cs typeface="Fredoka" panose="020B0604020202020204" charset="-79"/>
                          </a:rPr>
                          <m:t>𝐴𝐵</m:t>
                        </m:r>
                      </m:e>
                    </m:d>
                    <m:r>
                      <a:rPr lang="en-CA" sz="1600" b="0" i="1" smtClean="0">
                        <a:solidFill>
                          <a:schemeClr val="accent3"/>
                        </a:solidFill>
                        <a:latin typeface="Cambria Math" panose="02040503050406030204" pitchFamily="18" charset="0"/>
                        <a:cs typeface="Fredoka" panose="020B0604020202020204" charset="-79"/>
                      </a:rPr>
                      <m:t>=</m:t>
                    </m:r>
                    <m:r>
                      <a:rPr lang="en-CA" sz="1600" b="0" i="1" smtClean="0">
                        <a:solidFill>
                          <a:schemeClr val="accent3"/>
                        </a:solidFill>
                        <a:latin typeface="Cambria Math" panose="02040503050406030204" pitchFamily="18" charset="0"/>
                        <a:cs typeface="Fredoka" panose="020B0604020202020204" charset="-79"/>
                      </a:rPr>
                      <m:t>𝑃</m:t>
                    </m:r>
                    <m:d>
                      <m:dPr>
                        <m:ctrlPr>
                          <a:rPr lang="en-CA" sz="1600" b="0" i="1" smtClean="0">
                            <a:solidFill>
                              <a:schemeClr val="accent3"/>
                            </a:solidFill>
                            <a:latin typeface="Cambria Math" panose="02040503050406030204" pitchFamily="18" charset="0"/>
                            <a:cs typeface="Fredoka" panose="020B0604020202020204" charset="-79"/>
                          </a:rPr>
                        </m:ctrlPr>
                      </m:dPr>
                      <m:e>
                        <m:r>
                          <a:rPr lang="en-CA" sz="1600" b="0" i="1" smtClean="0">
                            <a:solidFill>
                              <a:schemeClr val="accent3"/>
                            </a:solidFill>
                            <a:latin typeface="Cambria Math" panose="02040503050406030204" pitchFamily="18" charset="0"/>
                            <a:cs typeface="Fredoka" panose="020B0604020202020204" charset="-79"/>
                          </a:rPr>
                          <m:t>𝐴</m:t>
                        </m:r>
                      </m:e>
                    </m:d>
                    <m:r>
                      <a:rPr lang="en-CA" sz="1600" b="0" i="1" smtClean="0">
                        <a:solidFill>
                          <a:schemeClr val="accent3"/>
                        </a:solidFill>
                        <a:latin typeface="Cambria Math" panose="02040503050406030204" pitchFamily="18" charset="0"/>
                        <a:cs typeface="Fredoka" panose="020B0604020202020204" charset="-79"/>
                      </a:rPr>
                      <m:t>𝑃</m:t>
                    </m:r>
                    <m:r>
                      <a:rPr lang="en-CA" sz="1600" b="0" i="1" smtClean="0">
                        <a:solidFill>
                          <a:schemeClr val="accent3"/>
                        </a:solidFill>
                        <a:latin typeface="Cambria Math" panose="02040503050406030204" pitchFamily="18" charset="0"/>
                        <a:cs typeface="Fredoka" panose="020B0604020202020204" charset="-79"/>
                      </a:rPr>
                      <m:t>(</m:t>
                    </m:r>
                    <m:r>
                      <a:rPr lang="en-CA" sz="1600" b="0" i="1" smtClean="0">
                        <a:solidFill>
                          <a:schemeClr val="accent3"/>
                        </a:solidFill>
                        <a:latin typeface="Cambria Math" panose="02040503050406030204" pitchFamily="18" charset="0"/>
                        <a:cs typeface="Fredoka" panose="020B0604020202020204" charset="-79"/>
                      </a:rPr>
                      <m:t>𝐵</m:t>
                    </m:r>
                    <m:r>
                      <a:rPr lang="en-CA" sz="1600" b="0" i="1" smtClean="0">
                        <a:solidFill>
                          <a:schemeClr val="accent3"/>
                        </a:solidFill>
                        <a:latin typeface="Cambria Math" panose="02040503050406030204" pitchFamily="18" charset="0"/>
                        <a:cs typeface="Fredoka" panose="020B0604020202020204" charset="-79"/>
                      </a:rPr>
                      <m:t>)</m:t>
                    </m:r>
                  </m:oMath>
                </a14:m>
                <a:r>
                  <a:rPr lang="en-CA" sz="1600" dirty="0">
                    <a:solidFill>
                      <a:schemeClr val="accent3"/>
                    </a:solidFill>
                    <a:latin typeface="Fredoka" panose="020B0604020202020204" charset="-79"/>
                    <a:cs typeface="Fredoka" panose="020B0604020202020204" charset="-79"/>
                  </a:rPr>
                  <a:t> since we don’t know if the events are independent </a:t>
                </a:r>
              </a:p>
            </p:txBody>
          </p:sp>
        </mc:Choice>
        <mc:Fallback xmlns="">
          <p:sp>
            <p:nvSpPr>
              <p:cNvPr id="9" name="TextBox 8">
                <a:extLst>
                  <a:ext uri="{FF2B5EF4-FFF2-40B4-BE49-F238E27FC236}">
                    <a16:creationId xmlns:a16="http://schemas.microsoft.com/office/drawing/2014/main" id="{AAA98F23-BA1E-2AD5-B3CF-5B82A71C945E}"/>
                  </a:ext>
                </a:extLst>
              </p:cNvPr>
              <p:cNvSpPr txBox="1">
                <a:spLocks noRot="1" noChangeAspect="1" noMove="1" noResize="1" noEditPoints="1" noAdjustHandles="1" noChangeArrowheads="1" noChangeShapeType="1" noTextEdit="1"/>
              </p:cNvSpPr>
              <p:nvPr/>
            </p:nvSpPr>
            <p:spPr>
              <a:xfrm>
                <a:off x="6565558" y="1570734"/>
                <a:ext cx="2059458" cy="1323439"/>
              </a:xfrm>
              <a:prstGeom prst="rect">
                <a:avLst/>
              </a:prstGeom>
              <a:blipFill>
                <a:blip r:embed="rId3"/>
                <a:stretch>
                  <a:fillRect t="-913" r="-2941" b="-4566"/>
                </a:stretch>
              </a:blipFill>
              <a:ln>
                <a:solidFill>
                  <a:schemeClr val="accent3"/>
                </a:solidFill>
              </a:ln>
            </p:spPr>
            <p:txBody>
              <a:bodyPr/>
              <a:lstStyle/>
              <a:p>
                <a:r>
                  <a:rPr lang="en-CA">
                    <a:noFill/>
                  </a:rPr>
                  <a:t> </a:t>
                </a:r>
              </a:p>
            </p:txBody>
          </p:sp>
        </mc:Fallback>
      </mc:AlternateContent>
      <p:cxnSp>
        <p:nvCxnSpPr>
          <p:cNvPr id="10" name="Connector: Elbow 9">
            <a:extLst>
              <a:ext uri="{FF2B5EF4-FFF2-40B4-BE49-F238E27FC236}">
                <a16:creationId xmlns:a16="http://schemas.microsoft.com/office/drawing/2014/main" id="{A3EADC06-796C-1E9A-8C82-D6FD565B58DE}"/>
              </a:ext>
            </a:extLst>
          </p:cNvPr>
          <p:cNvCxnSpPr>
            <a:cxnSpLocks/>
          </p:cNvCxnSpPr>
          <p:nvPr/>
        </p:nvCxnSpPr>
        <p:spPr>
          <a:xfrm>
            <a:off x="6287676" y="3368557"/>
            <a:ext cx="368497" cy="354946"/>
          </a:xfrm>
          <a:prstGeom prst="bentConnector3">
            <a:avLst/>
          </a:prstGeom>
          <a:ln w="190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D569B13-1D17-E22E-511F-9C3AEDC0FEEC}"/>
              </a:ext>
            </a:extLst>
          </p:cNvPr>
          <p:cNvSpPr txBox="1"/>
          <p:nvPr/>
        </p:nvSpPr>
        <p:spPr>
          <a:xfrm>
            <a:off x="6759147" y="3294061"/>
            <a:ext cx="1865869" cy="830997"/>
          </a:xfrm>
          <a:prstGeom prst="rect">
            <a:avLst/>
          </a:prstGeom>
          <a:solidFill>
            <a:schemeClr val="accent1"/>
          </a:solidFill>
          <a:ln>
            <a:solidFill>
              <a:schemeClr val="accent3"/>
            </a:solidFill>
          </a:ln>
        </p:spPr>
        <p:txBody>
          <a:bodyPr wrap="square">
            <a:spAutoFit/>
          </a:bodyPr>
          <a:lstStyle/>
          <a:p>
            <a:pPr algn="ctr"/>
            <a:r>
              <a:rPr lang="en-CA" sz="1600" dirty="0" err="1">
                <a:solidFill>
                  <a:schemeClr val="accent3"/>
                </a:solidFill>
                <a:latin typeface="Fredoka" panose="020B0604020202020204" charset="-79"/>
                <a:cs typeface="Fredoka" panose="020B0604020202020204" charset="-79"/>
              </a:rPr>
              <a:t>Defn</a:t>
            </a:r>
            <a:r>
              <a:rPr lang="en-CA" sz="1600" dirty="0">
                <a:solidFill>
                  <a:schemeClr val="accent3"/>
                </a:solidFill>
                <a:latin typeface="Fredoka" panose="020B0604020202020204" charset="-79"/>
                <a:cs typeface="Fredoka" panose="020B0604020202020204" charset="-79"/>
              </a:rPr>
              <a:t>. of conditional probability </a:t>
            </a:r>
          </a:p>
        </p:txBody>
      </p:sp>
      <p:grpSp>
        <p:nvGrpSpPr>
          <p:cNvPr id="15" name="Group 14">
            <a:extLst>
              <a:ext uri="{FF2B5EF4-FFF2-40B4-BE49-F238E27FC236}">
                <a16:creationId xmlns:a16="http://schemas.microsoft.com/office/drawing/2014/main" id="{7B97314B-1744-4D5F-C4B2-2D9DE9AE1269}"/>
              </a:ext>
            </a:extLst>
          </p:cNvPr>
          <p:cNvGrpSpPr/>
          <p:nvPr/>
        </p:nvGrpSpPr>
        <p:grpSpPr>
          <a:xfrm>
            <a:off x="8394461" y="659465"/>
            <a:ext cx="191084" cy="191069"/>
            <a:chOff x="8401880" y="657705"/>
            <a:chExt cx="191084" cy="191069"/>
          </a:xfrm>
          <a:solidFill>
            <a:schemeClr val="accent3"/>
          </a:solidFill>
        </p:grpSpPr>
        <p:sp>
          <p:nvSpPr>
            <p:cNvPr id="16" name="Isosceles Triangle 15">
              <a:hlinkClick r:id="rId4" action="ppaction://hlinksldjump"/>
              <a:extLst>
                <a:ext uri="{FF2B5EF4-FFF2-40B4-BE49-F238E27FC236}">
                  <a16:creationId xmlns:a16="http://schemas.microsoft.com/office/drawing/2014/main" id="{D4E56421-93C9-2D5F-D7CB-DBFECDE4F45C}"/>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Isosceles Triangle 16">
              <a:hlinkClick r:id="rId4" action="ppaction://hlinksldjump"/>
              <a:extLst>
                <a:ext uri="{FF2B5EF4-FFF2-40B4-BE49-F238E27FC236}">
                  <a16:creationId xmlns:a16="http://schemas.microsoft.com/office/drawing/2014/main" id="{9B3EDE35-EA3A-91FD-93FF-3B5873B9054E}"/>
                </a:ext>
              </a:extLst>
            </p:cNvPr>
            <p:cNvSpPr/>
            <p:nvPr/>
          </p:nvSpPr>
          <p:spPr>
            <a:xfrm rot="5400000">
              <a:off x="8449658"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204883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fade">
                                      <p:cBhvr>
                                        <p:cTn id="2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6D4E0-EB3E-5B09-A87C-8EF30AEC88D2}"/>
              </a:ext>
            </a:extLst>
          </p:cNvPr>
          <p:cNvSpPr>
            <a:spLocks noGrp="1"/>
          </p:cNvSpPr>
          <p:nvPr>
            <p:ph type="title"/>
          </p:nvPr>
        </p:nvSpPr>
        <p:spPr>
          <a:solidFill>
            <a:schemeClr val="accent2"/>
          </a:solidFill>
        </p:spPr>
        <p:txBody>
          <a:bodyPr/>
          <a:lstStyle/>
          <a:p>
            <a:r>
              <a:rPr lang="en-CA" sz="3000" dirty="0">
                <a:solidFill>
                  <a:schemeClr val="accent3"/>
                </a:solidFill>
                <a:latin typeface="Staatliches" pitchFamily="2" charset="0"/>
              </a:rPr>
              <a:t>Example - Conditional probability</a:t>
            </a:r>
            <a:br>
              <a:rPr lang="en-CA" sz="3000" dirty="0">
                <a:solidFill>
                  <a:schemeClr val="accent3"/>
                </a:solidFill>
                <a:latin typeface="Staatliches" pitchFamily="2" charset="0"/>
              </a:rPr>
            </a:br>
            <a:endParaRPr lang="en-CA" dirty="0"/>
          </a:p>
        </p:txBody>
      </p:sp>
      <p:grpSp>
        <p:nvGrpSpPr>
          <p:cNvPr id="9" name="Group 8">
            <a:extLst>
              <a:ext uri="{FF2B5EF4-FFF2-40B4-BE49-F238E27FC236}">
                <a16:creationId xmlns:a16="http://schemas.microsoft.com/office/drawing/2014/main" id="{19A990E7-AF6B-F774-2535-9D452E59697F}"/>
              </a:ext>
            </a:extLst>
          </p:cNvPr>
          <p:cNvGrpSpPr/>
          <p:nvPr/>
        </p:nvGrpSpPr>
        <p:grpSpPr>
          <a:xfrm>
            <a:off x="8394461" y="659465"/>
            <a:ext cx="191084" cy="191069"/>
            <a:chOff x="8401880" y="657705"/>
            <a:chExt cx="191084" cy="191069"/>
          </a:xfrm>
          <a:solidFill>
            <a:schemeClr val="accent3"/>
          </a:solidFill>
        </p:grpSpPr>
        <p:sp>
          <p:nvSpPr>
            <p:cNvPr id="10" name="Isosceles Triangle 9">
              <a:hlinkClick r:id="rId2" action="ppaction://hlinksldjump"/>
              <a:extLst>
                <a:ext uri="{FF2B5EF4-FFF2-40B4-BE49-F238E27FC236}">
                  <a16:creationId xmlns:a16="http://schemas.microsoft.com/office/drawing/2014/main" id="{0F2C02CC-31EF-ABD7-5B5A-DA65126B15F1}"/>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Isosceles Triangle 10">
              <a:hlinkClick r:id="rId2" action="ppaction://hlinksldjump"/>
              <a:extLst>
                <a:ext uri="{FF2B5EF4-FFF2-40B4-BE49-F238E27FC236}">
                  <a16:creationId xmlns:a16="http://schemas.microsoft.com/office/drawing/2014/main" id="{7EF09B2D-007F-D9AD-342A-C85879066301}"/>
                </a:ext>
              </a:extLst>
            </p:cNvPr>
            <p:cNvSpPr/>
            <p:nvPr/>
          </p:nvSpPr>
          <p:spPr>
            <a:xfrm rot="5400000">
              <a:off x="8449658"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2" name="Text Placeholder 2">
            <a:extLst>
              <a:ext uri="{FF2B5EF4-FFF2-40B4-BE49-F238E27FC236}">
                <a16:creationId xmlns:a16="http://schemas.microsoft.com/office/drawing/2014/main" id="{ED3D2BD4-6007-B00E-D544-9563A69A6556}"/>
              </a:ext>
            </a:extLst>
          </p:cNvPr>
          <p:cNvSpPr txBox="1">
            <a:spLocks/>
          </p:cNvSpPr>
          <p:nvPr/>
        </p:nvSpPr>
        <p:spPr>
          <a:xfrm>
            <a:off x="720000" y="1134098"/>
            <a:ext cx="7704000" cy="18068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1pPr>
            <a:lvl2pPr marL="914400" marR="0" lvl="1"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2pPr>
            <a:lvl3pPr marL="1371600" marR="0" lvl="2"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3pPr>
            <a:lvl4pPr marL="1828800" marR="0" lvl="3"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4pPr>
            <a:lvl5pPr marL="2286000" marR="0" lvl="4"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5pPr>
            <a:lvl6pPr marL="2743200" marR="0" lvl="5"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6pPr>
            <a:lvl7pPr marL="3200400" marR="0" lvl="6"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7pPr>
            <a:lvl8pPr marL="3657600" marR="0" lvl="7"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8pPr>
            <a:lvl9pPr marL="4114800" marR="0" lvl="8"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9pPr>
          </a:lstStyle>
          <a:p>
            <a:pPr marL="139700" indent="0" algn="l"/>
            <a:r>
              <a:rPr lang="en-US" sz="2000" dirty="0"/>
              <a:t>Abby, Barry, and Cindy are students who each independently answer a question on a test. The probability of getting the correct answer is 0.9 for Abby, 0.7 for Barry, and 0.4 for Cindy. If two of them get the correct answer, what is the probability that Cindy was the one with the incorrect answer?</a:t>
            </a:r>
          </a:p>
        </p:txBody>
      </p:sp>
    </p:spTree>
    <p:extLst>
      <p:ext uri="{BB962C8B-B14F-4D97-AF65-F5344CB8AC3E}">
        <p14:creationId xmlns:p14="http://schemas.microsoft.com/office/powerpoint/2010/main" val="24011774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6D4E0-EB3E-5B09-A87C-8EF30AEC88D2}"/>
              </a:ext>
            </a:extLst>
          </p:cNvPr>
          <p:cNvSpPr>
            <a:spLocks noGrp="1"/>
          </p:cNvSpPr>
          <p:nvPr>
            <p:ph type="title"/>
          </p:nvPr>
        </p:nvSpPr>
        <p:spPr>
          <a:solidFill>
            <a:schemeClr val="accent2"/>
          </a:solidFill>
        </p:spPr>
        <p:txBody>
          <a:bodyPr/>
          <a:lstStyle/>
          <a:p>
            <a:r>
              <a:rPr lang="en-CA" sz="3000" dirty="0">
                <a:solidFill>
                  <a:schemeClr val="accent3"/>
                </a:solidFill>
                <a:latin typeface="Staatliches" pitchFamily="2" charset="0"/>
              </a:rPr>
              <a:t>Example - Conditional probability</a:t>
            </a:r>
            <a:br>
              <a:rPr lang="en-CA" sz="3000" dirty="0">
                <a:solidFill>
                  <a:schemeClr val="accent3"/>
                </a:solidFill>
                <a:latin typeface="Staatliches" pitchFamily="2" charset="0"/>
              </a:rPr>
            </a:br>
            <a:endParaRPr lang="en-CA" dirty="0"/>
          </a:p>
        </p:txBody>
      </p:sp>
      <p:grpSp>
        <p:nvGrpSpPr>
          <p:cNvPr id="9" name="Group 8">
            <a:extLst>
              <a:ext uri="{FF2B5EF4-FFF2-40B4-BE49-F238E27FC236}">
                <a16:creationId xmlns:a16="http://schemas.microsoft.com/office/drawing/2014/main" id="{19A990E7-AF6B-F774-2535-9D452E59697F}"/>
              </a:ext>
            </a:extLst>
          </p:cNvPr>
          <p:cNvGrpSpPr/>
          <p:nvPr/>
        </p:nvGrpSpPr>
        <p:grpSpPr>
          <a:xfrm>
            <a:off x="8394461" y="659465"/>
            <a:ext cx="191084" cy="191069"/>
            <a:chOff x="8401880" y="657705"/>
            <a:chExt cx="191084" cy="191069"/>
          </a:xfrm>
          <a:solidFill>
            <a:schemeClr val="accent3"/>
          </a:solidFill>
        </p:grpSpPr>
        <p:sp>
          <p:nvSpPr>
            <p:cNvPr id="10" name="Isosceles Triangle 9">
              <a:hlinkClick r:id="rId3" action="ppaction://hlinksldjump"/>
              <a:extLst>
                <a:ext uri="{FF2B5EF4-FFF2-40B4-BE49-F238E27FC236}">
                  <a16:creationId xmlns:a16="http://schemas.microsoft.com/office/drawing/2014/main" id="{0F2C02CC-31EF-ABD7-5B5A-DA65126B15F1}"/>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Isosceles Triangle 10">
              <a:hlinkClick r:id="rId3" action="ppaction://hlinksldjump"/>
              <a:extLst>
                <a:ext uri="{FF2B5EF4-FFF2-40B4-BE49-F238E27FC236}">
                  <a16:creationId xmlns:a16="http://schemas.microsoft.com/office/drawing/2014/main" id="{7EF09B2D-007F-D9AD-342A-C85879066301}"/>
                </a:ext>
              </a:extLst>
            </p:cNvPr>
            <p:cNvSpPr/>
            <p:nvPr/>
          </p:nvSpPr>
          <p:spPr>
            <a:xfrm rot="5400000">
              <a:off x="8449658"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mc:AlternateContent xmlns:mc="http://schemas.openxmlformats.org/markup-compatibility/2006" xmlns:a14="http://schemas.microsoft.com/office/drawing/2010/main">
        <mc:Choice Requires="a14">
          <p:sp>
            <p:nvSpPr>
              <p:cNvPr id="12" name="Text Placeholder 2">
                <a:extLst>
                  <a:ext uri="{FF2B5EF4-FFF2-40B4-BE49-F238E27FC236}">
                    <a16:creationId xmlns:a16="http://schemas.microsoft.com/office/drawing/2014/main" id="{ED3D2BD4-6007-B00E-D544-9563A69A6556}"/>
                  </a:ext>
                </a:extLst>
              </p:cNvPr>
              <p:cNvSpPr txBox="1">
                <a:spLocks/>
              </p:cNvSpPr>
              <p:nvPr/>
            </p:nvSpPr>
            <p:spPr>
              <a:xfrm>
                <a:off x="690460" y="1134098"/>
                <a:ext cx="7704000" cy="35574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1pPr>
                <a:lvl2pPr marL="914400" marR="0" lvl="1"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2pPr>
                <a:lvl3pPr marL="1371600" marR="0" lvl="2"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3pPr>
                <a:lvl4pPr marL="1828800" marR="0" lvl="3"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4pPr>
                <a:lvl5pPr marL="2286000" marR="0" lvl="4"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5pPr>
                <a:lvl6pPr marL="2743200" marR="0" lvl="5"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6pPr>
                <a:lvl7pPr marL="3200400" marR="0" lvl="6"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7pPr>
                <a:lvl8pPr marL="3657600" marR="0" lvl="7"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8pPr>
                <a:lvl9pPr marL="4114800" marR="0" lvl="8"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9pPr>
              </a:lstStyle>
              <a:p>
                <a:pPr marL="139700" indent="0" algn="l"/>
                <a:r>
                  <a:rPr lang="en-US" sz="2000" dirty="0">
                    <a:solidFill>
                      <a:schemeClr val="accent2">
                        <a:lumMod val="50000"/>
                      </a:schemeClr>
                    </a:solidFill>
                  </a:rPr>
                  <a:t>Given</a:t>
                </a:r>
                <a:r>
                  <a:rPr lang="en-US" sz="2000" dirty="0"/>
                  <a:t>: </a:t>
                </a:r>
              </a:p>
              <a:p>
                <a:pPr marL="139700" indent="0" algn="l"/>
                <a:endParaRPr lang="en-US" sz="2000" dirty="0"/>
              </a:p>
              <a:p>
                <a:pPr marL="139700" indent="0" algn="l"/>
                <a:endParaRPr lang="en-US" sz="2000" dirty="0"/>
              </a:p>
              <a:p>
                <a:pPr marL="139700" indent="0" algn="l"/>
                <a:endParaRPr lang="en-US" sz="2000" dirty="0"/>
              </a:p>
              <a:p>
                <a:pPr marL="139700" indent="0" algn="l"/>
                <a:r>
                  <a:rPr lang="en-CA" sz="2000" dirty="0">
                    <a:solidFill>
                      <a:schemeClr val="accent2">
                        <a:lumMod val="50000"/>
                      </a:schemeClr>
                    </a:solidFill>
                  </a:rPr>
                  <a:t>How should we start solving this problem</a:t>
                </a:r>
                <a:r>
                  <a:rPr lang="en-CA" sz="2000" dirty="0"/>
                  <a:t>?</a:t>
                </a:r>
              </a:p>
              <a:p>
                <a:pPr marL="139700" indent="0" algn="l"/>
                <a:r>
                  <a:rPr lang="en-CA" sz="2000" dirty="0"/>
                  <a:t>Find the probability that 2 of the 3 get the right answer!</a:t>
                </a:r>
              </a:p>
              <a:p>
                <a:pPr marL="139700" indent="0" algn="l"/>
                <a:endParaRPr lang="en-CA" sz="2000" dirty="0"/>
              </a:p>
              <a:p>
                <a:pPr marL="139700" indent="0" algn="l"/>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𝑃</m:t>
                      </m:r>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𝐷</m:t>
                          </m:r>
                        </m:e>
                      </m:d>
                      <m:r>
                        <a:rPr lang="en-CA" sz="2000" b="0" i="1" smtClean="0">
                          <a:latin typeface="Cambria Math" panose="02040503050406030204" pitchFamily="18" charset="0"/>
                        </a:rPr>
                        <m:t>=</m:t>
                      </m:r>
                      <m:r>
                        <a:rPr lang="en-CA" sz="2000" b="0" i="1" smtClean="0">
                          <a:latin typeface="Cambria Math" panose="02040503050406030204" pitchFamily="18" charset="0"/>
                        </a:rPr>
                        <m:t>𝑃</m:t>
                      </m:r>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𝐴𝐵</m:t>
                          </m:r>
                          <m:acc>
                            <m:accPr>
                              <m:chr m:val="̅"/>
                              <m:ctrlPr>
                                <a:rPr lang="en-CA" sz="2000" b="0" i="1" smtClean="0">
                                  <a:latin typeface="Cambria Math" panose="02040503050406030204" pitchFamily="18" charset="0"/>
                                </a:rPr>
                              </m:ctrlPr>
                            </m:accPr>
                            <m:e>
                              <m:r>
                                <a:rPr lang="en-CA" sz="2000" b="0" i="1" smtClean="0">
                                  <a:latin typeface="Cambria Math" panose="02040503050406030204" pitchFamily="18" charset="0"/>
                                </a:rPr>
                                <m:t>𝐶</m:t>
                              </m:r>
                            </m:e>
                          </m:acc>
                        </m:e>
                      </m:d>
                      <m:r>
                        <a:rPr lang="en-CA" sz="2000" b="0" i="1" smtClean="0">
                          <a:latin typeface="Cambria Math" panose="02040503050406030204" pitchFamily="18" charset="0"/>
                        </a:rPr>
                        <m:t>+</m:t>
                      </m:r>
                      <m:r>
                        <a:rPr lang="en-CA" sz="2000" b="0" i="1" smtClean="0">
                          <a:latin typeface="Cambria Math" panose="02040503050406030204" pitchFamily="18" charset="0"/>
                        </a:rPr>
                        <m:t>𝑃</m:t>
                      </m:r>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𝐴</m:t>
                          </m:r>
                          <m:acc>
                            <m:accPr>
                              <m:chr m:val="̅"/>
                              <m:ctrlPr>
                                <a:rPr lang="en-CA" sz="2000" i="1">
                                  <a:latin typeface="Cambria Math" panose="02040503050406030204" pitchFamily="18" charset="0"/>
                                </a:rPr>
                              </m:ctrlPr>
                            </m:accPr>
                            <m:e>
                              <m:r>
                                <a:rPr lang="en-CA" sz="2000" b="0" i="1" smtClean="0">
                                  <a:latin typeface="Cambria Math" panose="02040503050406030204" pitchFamily="18" charset="0"/>
                                </a:rPr>
                                <m:t>𝐵</m:t>
                              </m:r>
                            </m:e>
                          </m:acc>
                          <m:r>
                            <a:rPr lang="en-CA" sz="2000" b="0" i="1" smtClean="0">
                              <a:latin typeface="Cambria Math" panose="02040503050406030204" pitchFamily="18" charset="0"/>
                            </a:rPr>
                            <m:t>𝐶</m:t>
                          </m:r>
                        </m:e>
                      </m:d>
                      <m:r>
                        <a:rPr lang="en-CA" sz="2000" b="0" i="1" smtClean="0">
                          <a:latin typeface="Cambria Math" panose="02040503050406030204" pitchFamily="18" charset="0"/>
                        </a:rPr>
                        <m:t>+</m:t>
                      </m:r>
                      <m:r>
                        <a:rPr lang="en-CA" sz="2000" b="0" i="1" smtClean="0">
                          <a:latin typeface="Cambria Math" panose="02040503050406030204" pitchFamily="18" charset="0"/>
                        </a:rPr>
                        <m:t>𝑃</m:t>
                      </m:r>
                      <m:r>
                        <a:rPr lang="en-CA" sz="2000" b="0" i="1" smtClean="0">
                          <a:latin typeface="Cambria Math" panose="02040503050406030204" pitchFamily="18" charset="0"/>
                        </a:rPr>
                        <m:t>(</m:t>
                      </m:r>
                      <m:acc>
                        <m:accPr>
                          <m:chr m:val="̅"/>
                          <m:ctrlPr>
                            <a:rPr lang="en-CA" sz="2000" i="1">
                              <a:latin typeface="Cambria Math" panose="02040503050406030204" pitchFamily="18" charset="0"/>
                            </a:rPr>
                          </m:ctrlPr>
                        </m:accPr>
                        <m:e>
                          <m:r>
                            <a:rPr lang="en-CA" sz="2000" b="0" i="1" smtClean="0">
                              <a:latin typeface="Cambria Math" panose="02040503050406030204" pitchFamily="18" charset="0"/>
                            </a:rPr>
                            <m:t>𝐴</m:t>
                          </m:r>
                        </m:e>
                      </m:acc>
                      <m:r>
                        <a:rPr lang="en-CA" sz="2000" b="0" i="1" smtClean="0">
                          <a:latin typeface="Cambria Math" panose="02040503050406030204" pitchFamily="18" charset="0"/>
                        </a:rPr>
                        <m:t>𝐵𝐶</m:t>
                      </m:r>
                      <m:r>
                        <a:rPr lang="en-CA" sz="2000" b="0" i="1" smtClean="0">
                          <a:latin typeface="Cambria Math" panose="02040503050406030204" pitchFamily="18" charset="0"/>
                        </a:rPr>
                        <m:t>)</m:t>
                      </m:r>
                    </m:oMath>
                  </m:oMathPara>
                </a14:m>
                <a:endParaRPr lang="en-CA" sz="2000" dirty="0"/>
              </a:p>
            </p:txBody>
          </p:sp>
        </mc:Choice>
        <mc:Fallback xmlns="">
          <p:sp>
            <p:nvSpPr>
              <p:cNvPr id="12" name="Text Placeholder 2">
                <a:extLst>
                  <a:ext uri="{FF2B5EF4-FFF2-40B4-BE49-F238E27FC236}">
                    <a16:creationId xmlns:a16="http://schemas.microsoft.com/office/drawing/2014/main" id="{ED3D2BD4-6007-B00E-D544-9563A69A6556}"/>
                  </a:ext>
                </a:extLst>
              </p:cNvPr>
              <p:cNvSpPr txBox="1">
                <a:spLocks noRot="1" noChangeAspect="1" noMove="1" noResize="1" noEditPoints="1" noAdjustHandles="1" noChangeArrowheads="1" noChangeShapeType="1" noTextEdit="1"/>
              </p:cNvSpPr>
              <p:nvPr/>
            </p:nvSpPr>
            <p:spPr>
              <a:xfrm>
                <a:off x="690460" y="1134098"/>
                <a:ext cx="7704000" cy="3557402"/>
              </a:xfrm>
              <a:prstGeom prst="rect">
                <a:avLst/>
              </a:prstGeom>
              <a:blipFill>
                <a:blip r:embed="rId4"/>
                <a:stretch>
                  <a:fillRect/>
                </a:stretch>
              </a:blipFill>
              <a:ln>
                <a:no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A3AB696-319B-54A7-7621-D340027F3FE0}"/>
                  </a:ext>
                </a:extLst>
              </p:cNvPr>
              <p:cNvSpPr txBox="1"/>
              <p:nvPr/>
            </p:nvSpPr>
            <p:spPr>
              <a:xfrm>
                <a:off x="720000" y="1474470"/>
                <a:ext cx="2833968" cy="830997"/>
              </a:xfrm>
              <a:prstGeom prst="rect">
                <a:avLst/>
              </a:prstGeom>
              <a:noFill/>
            </p:spPr>
            <p:txBody>
              <a:bodyPr wrap="square">
                <a:spAutoFit/>
              </a:bodyPr>
              <a:lstStyle/>
              <a:p>
                <a:pPr marL="139700" indent="0">
                  <a:buNone/>
                </a:pPr>
                <a14:m>
                  <m:oMath xmlns:m="http://schemas.openxmlformats.org/officeDocument/2006/math">
                    <m:r>
                      <a:rPr lang="en-CA" sz="1600" b="0" i="1" smtClean="0">
                        <a:solidFill>
                          <a:schemeClr val="accent3"/>
                        </a:solidFill>
                        <a:latin typeface="Cambria Math" panose="02040503050406030204" pitchFamily="18" charset="0"/>
                        <a:cs typeface="Fredoka" panose="020B0604020202020204" charset="-79"/>
                      </a:rPr>
                      <m:t>𝐴</m:t>
                    </m:r>
                  </m:oMath>
                </a14:m>
                <a:r>
                  <a:rPr lang="en-CA" sz="1600" dirty="0">
                    <a:solidFill>
                      <a:schemeClr val="accent3"/>
                    </a:solidFill>
                    <a:latin typeface="Fredoka" panose="020B0604020202020204" charset="-79"/>
                    <a:cs typeface="Fredoka" panose="020B0604020202020204" charset="-79"/>
                  </a:rPr>
                  <a:t> – Abby’s answer is right </a:t>
                </a:r>
              </a:p>
              <a:p>
                <a:pPr marL="139700" indent="0">
                  <a:buNone/>
                </a:pPr>
                <a14:m>
                  <m:oMath xmlns:m="http://schemas.openxmlformats.org/officeDocument/2006/math">
                    <m:r>
                      <a:rPr lang="en-CA" sz="1600" b="0" i="1" smtClean="0">
                        <a:solidFill>
                          <a:schemeClr val="accent3"/>
                        </a:solidFill>
                        <a:latin typeface="Cambria Math" panose="02040503050406030204" pitchFamily="18" charset="0"/>
                        <a:cs typeface="Fredoka" panose="020B0604020202020204" charset="-79"/>
                      </a:rPr>
                      <m:t>𝐵</m:t>
                    </m:r>
                  </m:oMath>
                </a14:m>
                <a:r>
                  <a:rPr lang="en-CA" sz="1600" dirty="0">
                    <a:solidFill>
                      <a:schemeClr val="accent3"/>
                    </a:solidFill>
                    <a:latin typeface="Fredoka" panose="020B0604020202020204" charset="-79"/>
                    <a:cs typeface="Fredoka" panose="020B0604020202020204" charset="-79"/>
                  </a:rPr>
                  <a:t> – Barry’s answer is right</a:t>
                </a:r>
              </a:p>
              <a:p>
                <a:pPr marL="139700"/>
                <a14:m>
                  <m:oMath xmlns:m="http://schemas.openxmlformats.org/officeDocument/2006/math">
                    <m:r>
                      <a:rPr lang="en-CA" sz="1600" b="0" i="1" smtClean="0">
                        <a:solidFill>
                          <a:schemeClr val="accent3"/>
                        </a:solidFill>
                        <a:latin typeface="Cambria Math" panose="02040503050406030204" pitchFamily="18" charset="0"/>
                        <a:cs typeface="Fredoka" panose="020B0604020202020204" charset="-79"/>
                      </a:rPr>
                      <m:t>𝐶</m:t>
                    </m:r>
                  </m:oMath>
                </a14:m>
                <a:r>
                  <a:rPr lang="en-CA" sz="1600" dirty="0">
                    <a:solidFill>
                      <a:schemeClr val="accent3"/>
                    </a:solidFill>
                    <a:latin typeface="Fredoka" panose="020B0604020202020204" charset="-79"/>
                    <a:cs typeface="Fredoka" panose="020B0604020202020204" charset="-79"/>
                  </a:rPr>
                  <a:t> – Cindy’s answer is right</a:t>
                </a:r>
              </a:p>
            </p:txBody>
          </p:sp>
        </mc:Choice>
        <mc:Fallback xmlns="">
          <p:sp>
            <p:nvSpPr>
              <p:cNvPr id="3" name="TextBox 2">
                <a:extLst>
                  <a:ext uri="{FF2B5EF4-FFF2-40B4-BE49-F238E27FC236}">
                    <a16:creationId xmlns:a16="http://schemas.microsoft.com/office/drawing/2014/main" id="{6A3AB696-319B-54A7-7621-D340027F3FE0}"/>
                  </a:ext>
                </a:extLst>
              </p:cNvPr>
              <p:cNvSpPr txBox="1">
                <a:spLocks noRot="1" noChangeAspect="1" noMove="1" noResize="1" noEditPoints="1" noAdjustHandles="1" noChangeArrowheads="1" noChangeShapeType="1" noTextEdit="1"/>
              </p:cNvSpPr>
              <p:nvPr/>
            </p:nvSpPr>
            <p:spPr>
              <a:xfrm>
                <a:off x="720000" y="1474470"/>
                <a:ext cx="2833968" cy="830997"/>
              </a:xfrm>
              <a:prstGeom prst="rect">
                <a:avLst/>
              </a:prstGeom>
              <a:blipFill>
                <a:blip r:embed="rId5"/>
                <a:stretch>
                  <a:fillRect t="-2206" b="-882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9A632F5-01E8-0DE9-3728-E10D29D4ABB2}"/>
                  </a:ext>
                </a:extLst>
              </p:cNvPr>
              <p:cNvSpPr txBox="1"/>
              <p:nvPr/>
            </p:nvSpPr>
            <p:spPr>
              <a:xfrm>
                <a:off x="3583507" y="1474469"/>
                <a:ext cx="3805833" cy="830997"/>
              </a:xfrm>
              <a:prstGeom prst="rect">
                <a:avLst/>
              </a:prstGeom>
              <a:noFill/>
            </p:spPr>
            <p:txBody>
              <a:bodyPr wrap="square">
                <a:spAutoFit/>
              </a:bodyPr>
              <a:lstStyle/>
              <a:p>
                <a:pPr marL="139700" indent="0">
                  <a:buNone/>
                </a:pPr>
                <a14:m>
                  <m:oMath xmlns:m="http://schemas.openxmlformats.org/officeDocument/2006/math">
                    <m:r>
                      <a:rPr lang="en-CA" sz="1600" b="0" i="1" smtClean="0">
                        <a:solidFill>
                          <a:schemeClr val="accent3"/>
                        </a:solidFill>
                        <a:latin typeface="Cambria Math" panose="02040503050406030204" pitchFamily="18" charset="0"/>
                        <a:cs typeface="Fredoka" panose="020B0604020202020204" charset="-79"/>
                      </a:rPr>
                      <m:t>𝑃</m:t>
                    </m:r>
                    <m:d>
                      <m:dPr>
                        <m:ctrlPr>
                          <a:rPr lang="en-CA" sz="1600" b="0" i="1" smtClean="0">
                            <a:solidFill>
                              <a:schemeClr val="accent3"/>
                            </a:solidFill>
                            <a:latin typeface="Cambria Math" panose="02040503050406030204" pitchFamily="18" charset="0"/>
                            <a:cs typeface="Fredoka" panose="020B0604020202020204" charset="-79"/>
                          </a:rPr>
                        </m:ctrlPr>
                      </m:dPr>
                      <m:e>
                        <m:r>
                          <a:rPr lang="en-CA" sz="1600" b="0" i="1" smtClean="0">
                            <a:solidFill>
                              <a:schemeClr val="accent3"/>
                            </a:solidFill>
                            <a:latin typeface="Cambria Math" panose="02040503050406030204" pitchFamily="18" charset="0"/>
                            <a:cs typeface="Fredoka" panose="020B0604020202020204" charset="-79"/>
                          </a:rPr>
                          <m:t>𝐴</m:t>
                        </m:r>
                      </m:e>
                    </m:d>
                    <m:r>
                      <a:rPr lang="en-CA" sz="1600" b="0" i="1" smtClean="0">
                        <a:solidFill>
                          <a:schemeClr val="accent3"/>
                        </a:solidFill>
                        <a:latin typeface="Cambria Math" panose="02040503050406030204" pitchFamily="18" charset="0"/>
                        <a:cs typeface="Fredoka" panose="020B0604020202020204" charset="-79"/>
                      </a:rPr>
                      <m:t>=0.9</m:t>
                    </m:r>
                  </m:oMath>
                </a14:m>
                <a:r>
                  <a:rPr lang="en-CA" sz="1600" dirty="0">
                    <a:solidFill>
                      <a:schemeClr val="accent3"/>
                    </a:solidFill>
                    <a:latin typeface="Fredoka" panose="020B0604020202020204" charset="-79"/>
                    <a:cs typeface="Fredoka" panose="020B0604020202020204" charset="-79"/>
                  </a:rPr>
                  <a:t> </a:t>
                </a:r>
              </a:p>
              <a:p>
                <a:pPr marL="139700" indent="0">
                  <a:buNone/>
                </a:pPr>
                <a14:m>
                  <m:oMath xmlns:m="http://schemas.openxmlformats.org/officeDocument/2006/math">
                    <m:r>
                      <a:rPr lang="en-CA" sz="1600" b="0" i="1" smtClean="0">
                        <a:solidFill>
                          <a:schemeClr val="accent3"/>
                        </a:solidFill>
                        <a:latin typeface="Cambria Math" panose="02040503050406030204" pitchFamily="18" charset="0"/>
                        <a:cs typeface="Fredoka" panose="020B0604020202020204" charset="-79"/>
                      </a:rPr>
                      <m:t>𝑃</m:t>
                    </m:r>
                    <m:d>
                      <m:dPr>
                        <m:ctrlPr>
                          <a:rPr lang="en-CA" sz="1600" b="0" i="1" smtClean="0">
                            <a:solidFill>
                              <a:schemeClr val="accent3"/>
                            </a:solidFill>
                            <a:latin typeface="Cambria Math" panose="02040503050406030204" pitchFamily="18" charset="0"/>
                            <a:cs typeface="Fredoka" panose="020B0604020202020204" charset="-79"/>
                          </a:rPr>
                        </m:ctrlPr>
                      </m:dPr>
                      <m:e>
                        <m:r>
                          <a:rPr lang="en-CA" sz="1600" b="0" i="1" smtClean="0">
                            <a:solidFill>
                              <a:schemeClr val="accent3"/>
                            </a:solidFill>
                            <a:latin typeface="Cambria Math" panose="02040503050406030204" pitchFamily="18" charset="0"/>
                            <a:cs typeface="Fredoka" panose="020B0604020202020204" charset="-79"/>
                          </a:rPr>
                          <m:t>𝐵</m:t>
                        </m:r>
                      </m:e>
                    </m:d>
                    <m:r>
                      <a:rPr lang="en-CA" sz="1600" b="0" i="1" smtClean="0">
                        <a:solidFill>
                          <a:schemeClr val="accent3"/>
                        </a:solidFill>
                        <a:latin typeface="Cambria Math" panose="02040503050406030204" pitchFamily="18" charset="0"/>
                        <a:cs typeface="Fredoka" panose="020B0604020202020204" charset="-79"/>
                      </a:rPr>
                      <m:t>=0.7</m:t>
                    </m:r>
                  </m:oMath>
                </a14:m>
                <a:r>
                  <a:rPr lang="en-CA" sz="1600" dirty="0">
                    <a:solidFill>
                      <a:schemeClr val="accent3"/>
                    </a:solidFill>
                    <a:latin typeface="Fredoka" panose="020B0604020202020204" charset="-79"/>
                    <a:cs typeface="Fredoka" panose="020B0604020202020204" charset="-79"/>
                  </a:rPr>
                  <a:t> </a:t>
                </a:r>
              </a:p>
              <a:p>
                <a:pPr marL="139700"/>
                <a14:m>
                  <m:oMath xmlns:m="http://schemas.openxmlformats.org/officeDocument/2006/math">
                    <m:r>
                      <a:rPr lang="en-CA" sz="1600" b="0" i="1" smtClean="0">
                        <a:solidFill>
                          <a:schemeClr val="accent3"/>
                        </a:solidFill>
                        <a:latin typeface="Cambria Math" panose="02040503050406030204" pitchFamily="18" charset="0"/>
                        <a:cs typeface="Fredoka" panose="020B0604020202020204" charset="-79"/>
                      </a:rPr>
                      <m:t>𝑃</m:t>
                    </m:r>
                    <m:d>
                      <m:dPr>
                        <m:ctrlPr>
                          <a:rPr lang="en-CA" sz="1600" b="0" i="1" smtClean="0">
                            <a:solidFill>
                              <a:schemeClr val="accent3"/>
                            </a:solidFill>
                            <a:latin typeface="Cambria Math" panose="02040503050406030204" pitchFamily="18" charset="0"/>
                            <a:cs typeface="Fredoka" panose="020B0604020202020204" charset="-79"/>
                          </a:rPr>
                        </m:ctrlPr>
                      </m:dPr>
                      <m:e>
                        <m:r>
                          <a:rPr lang="en-CA" sz="1600" b="0" i="1" smtClean="0">
                            <a:solidFill>
                              <a:schemeClr val="accent3"/>
                            </a:solidFill>
                            <a:latin typeface="Cambria Math" panose="02040503050406030204" pitchFamily="18" charset="0"/>
                            <a:cs typeface="Fredoka" panose="020B0604020202020204" charset="-79"/>
                          </a:rPr>
                          <m:t>𝐶</m:t>
                        </m:r>
                      </m:e>
                    </m:d>
                    <m:r>
                      <a:rPr lang="en-CA" sz="1600" b="0" i="1" smtClean="0">
                        <a:solidFill>
                          <a:schemeClr val="accent3"/>
                        </a:solidFill>
                        <a:latin typeface="Cambria Math" panose="02040503050406030204" pitchFamily="18" charset="0"/>
                        <a:cs typeface="Fredoka" panose="020B0604020202020204" charset="-79"/>
                      </a:rPr>
                      <m:t>=0.4</m:t>
                    </m:r>
                  </m:oMath>
                </a14:m>
                <a:r>
                  <a:rPr lang="en-CA" sz="1600" dirty="0">
                    <a:solidFill>
                      <a:schemeClr val="accent3"/>
                    </a:solidFill>
                    <a:latin typeface="Fredoka" panose="020B0604020202020204" charset="-79"/>
                    <a:cs typeface="Fredoka" panose="020B0604020202020204" charset="-79"/>
                  </a:rPr>
                  <a:t> </a:t>
                </a:r>
              </a:p>
            </p:txBody>
          </p:sp>
        </mc:Choice>
        <mc:Fallback xmlns="">
          <p:sp>
            <p:nvSpPr>
              <p:cNvPr id="4" name="TextBox 3">
                <a:extLst>
                  <a:ext uri="{FF2B5EF4-FFF2-40B4-BE49-F238E27FC236}">
                    <a16:creationId xmlns:a16="http://schemas.microsoft.com/office/drawing/2014/main" id="{09A632F5-01E8-0DE9-3728-E10D29D4ABB2}"/>
                  </a:ext>
                </a:extLst>
              </p:cNvPr>
              <p:cNvSpPr txBox="1">
                <a:spLocks noRot="1" noChangeAspect="1" noMove="1" noResize="1" noEditPoints="1" noAdjustHandles="1" noChangeArrowheads="1" noChangeShapeType="1" noTextEdit="1"/>
              </p:cNvSpPr>
              <p:nvPr/>
            </p:nvSpPr>
            <p:spPr>
              <a:xfrm>
                <a:off x="3583507" y="1474469"/>
                <a:ext cx="3805833" cy="830997"/>
              </a:xfrm>
              <a:prstGeom prst="rect">
                <a:avLst/>
              </a:prstGeom>
              <a:blipFill>
                <a:blip r:embed="rId6"/>
                <a:stretch>
                  <a:fillRect/>
                </a:stretch>
              </a:blipFill>
            </p:spPr>
            <p:txBody>
              <a:bodyPr/>
              <a:lstStyle/>
              <a:p>
                <a:r>
                  <a:rPr lang="en-CA">
                    <a:noFill/>
                  </a:rPr>
                  <a:t> </a:t>
                </a:r>
              </a:p>
            </p:txBody>
          </p:sp>
        </mc:Fallback>
      </mc:AlternateContent>
      <p:sp>
        <p:nvSpPr>
          <p:cNvPr id="6" name="TextBox 5">
            <a:extLst>
              <a:ext uri="{FF2B5EF4-FFF2-40B4-BE49-F238E27FC236}">
                <a16:creationId xmlns:a16="http://schemas.microsoft.com/office/drawing/2014/main" id="{B0A496C0-4039-003B-C999-FA7C804BACCD}"/>
              </a:ext>
            </a:extLst>
          </p:cNvPr>
          <p:cNvSpPr txBox="1"/>
          <p:nvPr/>
        </p:nvSpPr>
        <p:spPr>
          <a:xfrm>
            <a:off x="749540" y="4009402"/>
            <a:ext cx="4646140" cy="523220"/>
          </a:xfrm>
          <a:prstGeom prst="rect">
            <a:avLst/>
          </a:prstGeom>
          <a:noFill/>
        </p:spPr>
        <p:txBody>
          <a:bodyPr wrap="square">
            <a:spAutoFit/>
          </a:bodyPr>
          <a:lstStyle/>
          <a:p>
            <a:r>
              <a:rPr lang="en-CA" sz="1400" i="1" dirty="0">
                <a:solidFill>
                  <a:schemeClr val="accent2">
                    <a:lumMod val="50000"/>
                  </a:schemeClr>
                </a:solidFill>
                <a:latin typeface="Fredoka" panose="020B0604020202020204" charset="-79"/>
                <a:cs typeface="Fredoka" panose="020B0604020202020204" charset="-79"/>
              </a:rPr>
              <a:t>Note</a:t>
            </a:r>
            <a:r>
              <a:rPr lang="en-CA" sz="1400" dirty="0">
                <a:solidFill>
                  <a:schemeClr val="accent3"/>
                </a:solidFill>
                <a:latin typeface="Fredoka" panose="020B0604020202020204" charset="-79"/>
                <a:cs typeface="Fredoka" panose="020B0604020202020204" charset="-79"/>
              </a:rPr>
              <a:t>. We can find all these values since the events are independent!</a:t>
            </a:r>
            <a:endParaRPr lang="en-CA" dirty="0"/>
          </a:p>
        </p:txBody>
      </p:sp>
    </p:spTree>
    <p:extLst>
      <p:ext uri="{BB962C8B-B14F-4D97-AF65-F5344CB8AC3E}">
        <p14:creationId xmlns:p14="http://schemas.microsoft.com/office/powerpoint/2010/main" val="211007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5" end="5"/>
                                            </p:txEl>
                                          </p:spTgt>
                                        </p:tgtEl>
                                        <p:attrNameLst>
                                          <p:attrName>style.visibility</p:attrName>
                                        </p:attrNameLst>
                                      </p:cBhvr>
                                      <p:to>
                                        <p:strVal val="visible"/>
                                      </p:to>
                                    </p:set>
                                    <p:animEffect transition="in" filter="fade">
                                      <p:cBhvr>
                                        <p:cTn id="7" dur="500"/>
                                        <p:tgtEl>
                                          <p:spTgt spid="1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7" end="7"/>
                                            </p:txEl>
                                          </p:spTgt>
                                        </p:tgtEl>
                                        <p:attrNameLst>
                                          <p:attrName>style.visibility</p:attrName>
                                        </p:attrNameLst>
                                      </p:cBhvr>
                                      <p:to>
                                        <p:strVal val="visible"/>
                                      </p:to>
                                    </p:set>
                                    <p:animEffect transition="in" filter="fade">
                                      <p:cBhvr>
                                        <p:cTn id="12" dur="500"/>
                                        <p:tgtEl>
                                          <p:spTgt spid="12">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51"/>
        <p:cNvGrpSpPr/>
        <p:nvPr/>
      </p:nvGrpSpPr>
      <p:grpSpPr>
        <a:xfrm>
          <a:off x="0" y="0"/>
          <a:ext cx="0" cy="0"/>
          <a:chOff x="0" y="0"/>
          <a:chExt cx="0" cy="0"/>
        </a:xfrm>
      </p:grpSpPr>
      <p:grpSp>
        <p:nvGrpSpPr>
          <p:cNvPr id="2352" name="Google Shape;2352;p39"/>
          <p:cNvGrpSpPr/>
          <p:nvPr/>
        </p:nvGrpSpPr>
        <p:grpSpPr>
          <a:xfrm>
            <a:off x="865761" y="593450"/>
            <a:ext cx="5569500" cy="3956575"/>
            <a:chOff x="865761" y="593450"/>
            <a:chExt cx="5569500" cy="3956575"/>
          </a:xfrm>
        </p:grpSpPr>
        <p:grpSp>
          <p:nvGrpSpPr>
            <p:cNvPr id="2353" name="Google Shape;2353;p39"/>
            <p:cNvGrpSpPr/>
            <p:nvPr/>
          </p:nvGrpSpPr>
          <p:grpSpPr>
            <a:xfrm>
              <a:off x="1018161" y="745850"/>
              <a:ext cx="5417100" cy="3804175"/>
              <a:chOff x="1599186" y="592625"/>
              <a:chExt cx="5417100" cy="3804175"/>
            </a:xfrm>
          </p:grpSpPr>
          <p:sp>
            <p:nvSpPr>
              <p:cNvPr id="2354" name="Google Shape;2354;p39"/>
              <p:cNvSpPr/>
              <p:nvPr/>
            </p:nvSpPr>
            <p:spPr>
              <a:xfrm>
                <a:off x="1599186" y="594300"/>
                <a:ext cx="5417100" cy="3802500"/>
              </a:xfrm>
              <a:prstGeom prst="rect">
                <a:avLst/>
              </a:pr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5" name="Google Shape;2355;p39"/>
              <p:cNvGrpSpPr/>
              <p:nvPr/>
            </p:nvGrpSpPr>
            <p:grpSpPr>
              <a:xfrm>
                <a:off x="1599186" y="592625"/>
                <a:ext cx="5417100" cy="409500"/>
                <a:chOff x="1599197" y="592625"/>
                <a:chExt cx="5417100" cy="409500"/>
              </a:xfrm>
            </p:grpSpPr>
            <p:sp>
              <p:nvSpPr>
                <p:cNvPr id="2356" name="Google Shape;2356;p39"/>
                <p:cNvSpPr/>
                <p:nvPr/>
              </p:nvSpPr>
              <p:spPr>
                <a:xfrm>
                  <a:off x="6680805" y="673693"/>
                  <a:ext cx="246284" cy="247356"/>
                </a:xfrm>
                <a:custGeom>
                  <a:avLst/>
                  <a:gdLst/>
                  <a:ahLst/>
                  <a:cxnLst/>
                  <a:rect l="l" t="t" r="r" b="b"/>
                  <a:pathLst>
                    <a:path w="3449" h="3464" extrusionOk="0">
                      <a:moveTo>
                        <a:pt x="1" y="0"/>
                      </a:moveTo>
                      <a:lnTo>
                        <a:pt x="1" y="3464"/>
                      </a:lnTo>
                      <a:lnTo>
                        <a:pt x="3449" y="3464"/>
                      </a:lnTo>
                      <a:lnTo>
                        <a:pt x="3449"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39"/>
                <p:cNvSpPr/>
                <p:nvPr/>
              </p:nvSpPr>
              <p:spPr>
                <a:xfrm>
                  <a:off x="6355112" y="673693"/>
                  <a:ext cx="247356" cy="247356"/>
                </a:xfrm>
                <a:custGeom>
                  <a:avLst/>
                  <a:gdLst/>
                  <a:ahLst/>
                  <a:cxnLst/>
                  <a:rect l="l" t="t" r="r" b="b"/>
                  <a:pathLst>
                    <a:path w="3464" h="3464" extrusionOk="0">
                      <a:moveTo>
                        <a:pt x="0" y="0"/>
                      </a:moveTo>
                      <a:lnTo>
                        <a:pt x="0" y="3464"/>
                      </a:lnTo>
                      <a:lnTo>
                        <a:pt x="3464" y="3464"/>
                      </a:lnTo>
                      <a:lnTo>
                        <a:pt x="3464"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39"/>
                <p:cNvSpPr/>
                <p:nvPr/>
              </p:nvSpPr>
              <p:spPr>
                <a:xfrm>
                  <a:off x="1599197" y="592625"/>
                  <a:ext cx="5417100" cy="409500"/>
                </a:xfrm>
                <a:prstGeom prst="rect">
                  <a:avLst/>
                </a:prstGeom>
                <a:solidFill>
                  <a:schemeClr val="accent2">
                    <a:lumMod val="90000"/>
                  </a:schemeClr>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39"/>
                <p:cNvSpPr/>
                <p:nvPr/>
              </p:nvSpPr>
              <p:spPr>
                <a:xfrm>
                  <a:off x="6363747" y="675372"/>
                  <a:ext cx="247713" cy="247356"/>
                </a:xfrm>
                <a:custGeom>
                  <a:avLst/>
                  <a:gdLst/>
                  <a:ahLst/>
                  <a:cxnLst/>
                  <a:rect l="l" t="t" r="r" b="b"/>
                  <a:pathLst>
                    <a:path w="3469" h="3464" extrusionOk="0">
                      <a:moveTo>
                        <a:pt x="1" y="0"/>
                      </a:moveTo>
                      <a:lnTo>
                        <a:pt x="1" y="3464"/>
                      </a:lnTo>
                      <a:lnTo>
                        <a:pt x="3468" y="3464"/>
                      </a:lnTo>
                      <a:lnTo>
                        <a:pt x="3468" y="0"/>
                      </a:lnTo>
                      <a:close/>
                    </a:path>
                  </a:pathLst>
                </a:custGeom>
                <a:solidFill>
                  <a:schemeClr val="l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39"/>
                <p:cNvSpPr/>
                <p:nvPr/>
              </p:nvSpPr>
              <p:spPr>
                <a:xfrm>
                  <a:off x="6678294" y="675372"/>
                  <a:ext cx="247713" cy="247356"/>
                </a:xfrm>
                <a:custGeom>
                  <a:avLst/>
                  <a:gdLst/>
                  <a:ahLst/>
                  <a:cxnLst/>
                  <a:rect l="l" t="t" r="r" b="b"/>
                  <a:pathLst>
                    <a:path w="3469" h="3464" extrusionOk="0">
                      <a:moveTo>
                        <a:pt x="1" y="0"/>
                      </a:moveTo>
                      <a:lnTo>
                        <a:pt x="1" y="3464"/>
                      </a:lnTo>
                      <a:lnTo>
                        <a:pt x="3468" y="3464"/>
                      </a:lnTo>
                      <a:lnTo>
                        <a:pt x="3468" y="0"/>
                      </a:ln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39"/>
                <p:cNvSpPr/>
                <p:nvPr/>
              </p:nvSpPr>
              <p:spPr>
                <a:xfrm>
                  <a:off x="6049199" y="675097"/>
                  <a:ext cx="247713" cy="247356"/>
                </a:xfrm>
                <a:custGeom>
                  <a:avLst/>
                  <a:gdLst/>
                  <a:ahLst/>
                  <a:cxnLst/>
                  <a:rect l="l" t="t" r="r" b="b"/>
                  <a:pathLst>
                    <a:path w="3469" h="3464" extrusionOk="0">
                      <a:moveTo>
                        <a:pt x="1" y="0"/>
                      </a:moveTo>
                      <a:lnTo>
                        <a:pt x="1" y="3464"/>
                      </a:lnTo>
                      <a:lnTo>
                        <a:pt x="3468" y="3464"/>
                      </a:lnTo>
                      <a:lnTo>
                        <a:pt x="3468" y="0"/>
                      </a:lnTo>
                      <a:close/>
                    </a:path>
                  </a:pathLst>
                </a:custGeom>
                <a:solidFill>
                  <a:schemeClr val="accen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62" name="Google Shape;2362;p39"/>
            <p:cNvGrpSpPr/>
            <p:nvPr/>
          </p:nvGrpSpPr>
          <p:grpSpPr>
            <a:xfrm>
              <a:off x="941961" y="669650"/>
              <a:ext cx="5417100" cy="3804175"/>
              <a:chOff x="1599186" y="592625"/>
              <a:chExt cx="5417100" cy="3804175"/>
            </a:xfrm>
          </p:grpSpPr>
          <p:sp>
            <p:nvSpPr>
              <p:cNvPr id="2363" name="Google Shape;2363;p39"/>
              <p:cNvSpPr/>
              <p:nvPr/>
            </p:nvSpPr>
            <p:spPr>
              <a:xfrm>
                <a:off x="1599186" y="594300"/>
                <a:ext cx="5417100" cy="3802500"/>
              </a:xfrm>
              <a:prstGeom prst="rect">
                <a:avLst/>
              </a:pr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4" name="Google Shape;2364;p39"/>
              <p:cNvGrpSpPr/>
              <p:nvPr/>
            </p:nvGrpSpPr>
            <p:grpSpPr>
              <a:xfrm>
                <a:off x="1599186" y="592625"/>
                <a:ext cx="5417100" cy="409500"/>
                <a:chOff x="1599197" y="592625"/>
                <a:chExt cx="5417100" cy="409500"/>
              </a:xfrm>
            </p:grpSpPr>
            <p:sp>
              <p:nvSpPr>
                <p:cNvPr id="2365" name="Google Shape;2365;p39"/>
                <p:cNvSpPr/>
                <p:nvPr/>
              </p:nvSpPr>
              <p:spPr>
                <a:xfrm>
                  <a:off x="6680805" y="673693"/>
                  <a:ext cx="246284" cy="247356"/>
                </a:xfrm>
                <a:custGeom>
                  <a:avLst/>
                  <a:gdLst/>
                  <a:ahLst/>
                  <a:cxnLst/>
                  <a:rect l="l" t="t" r="r" b="b"/>
                  <a:pathLst>
                    <a:path w="3449" h="3464" extrusionOk="0">
                      <a:moveTo>
                        <a:pt x="1" y="0"/>
                      </a:moveTo>
                      <a:lnTo>
                        <a:pt x="1" y="3464"/>
                      </a:lnTo>
                      <a:lnTo>
                        <a:pt x="3449" y="3464"/>
                      </a:lnTo>
                      <a:lnTo>
                        <a:pt x="3449"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39"/>
                <p:cNvSpPr/>
                <p:nvPr/>
              </p:nvSpPr>
              <p:spPr>
                <a:xfrm>
                  <a:off x="6355112" y="673693"/>
                  <a:ext cx="247356" cy="247356"/>
                </a:xfrm>
                <a:custGeom>
                  <a:avLst/>
                  <a:gdLst/>
                  <a:ahLst/>
                  <a:cxnLst/>
                  <a:rect l="l" t="t" r="r" b="b"/>
                  <a:pathLst>
                    <a:path w="3464" h="3464" extrusionOk="0">
                      <a:moveTo>
                        <a:pt x="0" y="0"/>
                      </a:moveTo>
                      <a:lnTo>
                        <a:pt x="0" y="3464"/>
                      </a:lnTo>
                      <a:lnTo>
                        <a:pt x="3464" y="3464"/>
                      </a:lnTo>
                      <a:lnTo>
                        <a:pt x="3464"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39"/>
                <p:cNvSpPr/>
                <p:nvPr/>
              </p:nvSpPr>
              <p:spPr>
                <a:xfrm>
                  <a:off x="1599197" y="592625"/>
                  <a:ext cx="5417100" cy="409500"/>
                </a:xfrm>
                <a:prstGeom prst="rect">
                  <a:avLst/>
                </a:prstGeom>
                <a:solidFill>
                  <a:schemeClr val="accent2">
                    <a:lumMod val="90000"/>
                  </a:schemeClr>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39"/>
                <p:cNvSpPr/>
                <p:nvPr/>
              </p:nvSpPr>
              <p:spPr>
                <a:xfrm>
                  <a:off x="6363747" y="675372"/>
                  <a:ext cx="247713" cy="247356"/>
                </a:xfrm>
                <a:custGeom>
                  <a:avLst/>
                  <a:gdLst/>
                  <a:ahLst/>
                  <a:cxnLst/>
                  <a:rect l="l" t="t" r="r" b="b"/>
                  <a:pathLst>
                    <a:path w="3469" h="3464" extrusionOk="0">
                      <a:moveTo>
                        <a:pt x="1" y="0"/>
                      </a:moveTo>
                      <a:lnTo>
                        <a:pt x="1" y="3464"/>
                      </a:lnTo>
                      <a:lnTo>
                        <a:pt x="3468" y="3464"/>
                      </a:lnTo>
                      <a:lnTo>
                        <a:pt x="3468" y="0"/>
                      </a:lnTo>
                      <a:close/>
                    </a:path>
                  </a:pathLst>
                </a:custGeom>
                <a:solidFill>
                  <a:schemeClr val="l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39"/>
                <p:cNvSpPr/>
                <p:nvPr/>
              </p:nvSpPr>
              <p:spPr>
                <a:xfrm>
                  <a:off x="6678294" y="675372"/>
                  <a:ext cx="247713" cy="247356"/>
                </a:xfrm>
                <a:custGeom>
                  <a:avLst/>
                  <a:gdLst/>
                  <a:ahLst/>
                  <a:cxnLst/>
                  <a:rect l="l" t="t" r="r" b="b"/>
                  <a:pathLst>
                    <a:path w="3469" h="3464" extrusionOk="0">
                      <a:moveTo>
                        <a:pt x="1" y="0"/>
                      </a:moveTo>
                      <a:lnTo>
                        <a:pt x="1" y="3464"/>
                      </a:lnTo>
                      <a:lnTo>
                        <a:pt x="3468" y="3464"/>
                      </a:lnTo>
                      <a:lnTo>
                        <a:pt x="3468" y="0"/>
                      </a:ln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39"/>
                <p:cNvSpPr/>
                <p:nvPr/>
              </p:nvSpPr>
              <p:spPr>
                <a:xfrm>
                  <a:off x="6049199" y="675097"/>
                  <a:ext cx="247713" cy="247356"/>
                </a:xfrm>
                <a:custGeom>
                  <a:avLst/>
                  <a:gdLst/>
                  <a:ahLst/>
                  <a:cxnLst/>
                  <a:rect l="l" t="t" r="r" b="b"/>
                  <a:pathLst>
                    <a:path w="3469" h="3464" extrusionOk="0">
                      <a:moveTo>
                        <a:pt x="1" y="0"/>
                      </a:moveTo>
                      <a:lnTo>
                        <a:pt x="1" y="3464"/>
                      </a:lnTo>
                      <a:lnTo>
                        <a:pt x="3468" y="3464"/>
                      </a:lnTo>
                      <a:lnTo>
                        <a:pt x="3468" y="0"/>
                      </a:lnTo>
                      <a:close/>
                    </a:path>
                  </a:pathLst>
                </a:custGeom>
                <a:solidFill>
                  <a:schemeClr val="accen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71" name="Google Shape;2371;p39"/>
            <p:cNvGrpSpPr/>
            <p:nvPr/>
          </p:nvGrpSpPr>
          <p:grpSpPr>
            <a:xfrm>
              <a:off x="865761" y="593450"/>
              <a:ext cx="5417100" cy="3804175"/>
              <a:chOff x="1599186" y="592625"/>
              <a:chExt cx="5417100" cy="3804175"/>
            </a:xfrm>
          </p:grpSpPr>
          <p:sp>
            <p:nvSpPr>
              <p:cNvPr id="2372" name="Google Shape;2372;p39"/>
              <p:cNvSpPr/>
              <p:nvPr/>
            </p:nvSpPr>
            <p:spPr>
              <a:xfrm>
                <a:off x="1599186" y="594300"/>
                <a:ext cx="5417100" cy="3802500"/>
              </a:xfrm>
              <a:prstGeom prst="rect">
                <a:avLst/>
              </a:pr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3" name="Google Shape;2373;p39"/>
              <p:cNvGrpSpPr/>
              <p:nvPr/>
            </p:nvGrpSpPr>
            <p:grpSpPr>
              <a:xfrm>
                <a:off x="1599186" y="592625"/>
                <a:ext cx="5417100" cy="409500"/>
                <a:chOff x="1599197" y="592625"/>
                <a:chExt cx="5417100" cy="409500"/>
              </a:xfrm>
            </p:grpSpPr>
            <p:sp>
              <p:nvSpPr>
                <p:cNvPr id="2374" name="Google Shape;2374;p39"/>
                <p:cNvSpPr/>
                <p:nvPr/>
              </p:nvSpPr>
              <p:spPr>
                <a:xfrm>
                  <a:off x="6680805" y="673693"/>
                  <a:ext cx="246284" cy="247356"/>
                </a:xfrm>
                <a:custGeom>
                  <a:avLst/>
                  <a:gdLst/>
                  <a:ahLst/>
                  <a:cxnLst/>
                  <a:rect l="l" t="t" r="r" b="b"/>
                  <a:pathLst>
                    <a:path w="3449" h="3464" extrusionOk="0">
                      <a:moveTo>
                        <a:pt x="1" y="0"/>
                      </a:moveTo>
                      <a:lnTo>
                        <a:pt x="1" y="3464"/>
                      </a:lnTo>
                      <a:lnTo>
                        <a:pt x="3449" y="3464"/>
                      </a:lnTo>
                      <a:lnTo>
                        <a:pt x="3449"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9"/>
                <p:cNvSpPr/>
                <p:nvPr/>
              </p:nvSpPr>
              <p:spPr>
                <a:xfrm>
                  <a:off x="6355112" y="673693"/>
                  <a:ext cx="247356" cy="247356"/>
                </a:xfrm>
                <a:custGeom>
                  <a:avLst/>
                  <a:gdLst/>
                  <a:ahLst/>
                  <a:cxnLst/>
                  <a:rect l="l" t="t" r="r" b="b"/>
                  <a:pathLst>
                    <a:path w="3464" h="3464" extrusionOk="0">
                      <a:moveTo>
                        <a:pt x="0" y="0"/>
                      </a:moveTo>
                      <a:lnTo>
                        <a:pt x="0" y="3464"/>
                      </a:lnTo>
                      <a:lnTo>
                        <a:pt x="3464" y="3464"/>
                      </a:lnTo>
                      <a:lnTo>
                        <a:pt x="3464"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9"/>
                <p:cNvSpPr/>
                <p:nvPr/>
              </p:nvSpPr>
              <p:spPr>
                <a:xfrm>
                  <a:off x="1599197" y="592625"/>
                  <a:ext cx="5417100" cy="409500"/>
                </a:xfrm>
                <a:prstGeom prst="rect">
                  <a:avLst/>
                </a:prstGeom>
                <a:solidFill>
                  <a:schemeClr val="accent2">
                    <a:lumMod val="90000"/>
                  </a:schemeClr>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7" name="Google Shape;2377;p39"/>
                <p:cNvSpPr/>
                <p:nvPr/>
              </p:nvSpPr>
              <p:spPr>
                <a:xfrm>
                  <a:off x="6363747" y="675372"/>
                  <a:ext cx="247713" cy="247356"/>
                </a:xfrm>
                <a:custGeom>
                  <a:avLst/>
                  <a:gdLst/>
                  <a:ahLst/>
                  <a:cxnLst/>
                  <a:rect l="l" t="t" r="r" b="b"/>
                  <a:pathLst>
                    <a:path w="3469" h="3464" extrusionOk="0">
                      <a:moveTo>
                        <a:pt x="1" y="0"/>
                      </a:moveTo>
                      <a:lnTo>
                        <a:pt x="1" y="3464"/>
                      </a:lnTo>
                      <a:lnTo>
                        <a:pt x="3468" y="3464"/>
                      </a:lnTo>
                      <a:lnTo>
                        <a:pt x="3468" y="0"/>
                      </a:lnTo>
                      <a:close/>
                    </a:path>
                  </a:pathLst>
                </a:custGeom>
                <a:solidFill>
                  <a:schemeClr val="l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9"/>
                <p:cNvSpPr/>
                <p:nvPr/>
              </p:nvSpPr>
              <p:spPr>
                <a:xfrm>
                  <a:off x="6678294" y="675372"/>
                  <a:ext cx="247713" cy="247356"/>
                </a:xfrm>
                <a:custGeom>
                  <a:avLst/>
                  <a:gdLst/>
                  <a:ahLst/>
                  <a:cxnLst/>
                  <a:rect l="l" t="t" r="r" b="b"/>
                  <a:pathLst>
                    <a:path w="3469" h="3464" extrusionOk="0">
                      <a:moveTo>
                        <a:pt x="1" y="0"/>
                      </a:moveTo>
                      <a:lnTo>
                        <a:pt x="1" y="3464"/>
                      </a:lnTo>
                      <a:lnTo>
                        <a:pt x="3468" y="3464"/>
                      </a:lnTo>
                      <a:lnTo>
                        <a:pt x="3468" y="0"/>
                      </a:lnTo>
                      <a:close/>
                    </a:path>
                  </a:pathLst>
                </a:custGeom>
                <a:solidFill>
                  <a:schemeClr val="accen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9"/>
                <p:cNvSpPr/>
                <p:nvPr/>
              </p:nvSpPr>
              <p:spPr>
                <a:xfrm>
                  <a:off x="6049199" y="675097"/>
                  <a:ext cx="247713" cy="247356"/>
                </a:xfrm>
                <a:custGeom>
                  <a:avLst/>
                  <a:gdLst/>
                  <a:ahLst/>
                  <a:cxnLst/>
                  <a:rect l="l" t="t" r="r" b="b"/>
                  <a:pathLst>
                    <a:path w="3469" h="3464" extrusionOk="0">
                      <a:moveTo>
                        <a:pt x="1" y="0"/>
                      </a:moveTo>
                      <a:lnTo>
                        <a:pt x="1" y="3464"/>
                      </a:lnTo>
                      <a:lnTo>
                        <a:pt x="3468" y="3464"/>
                      </a:lnTo>
                      <a:lnTo>
                        <a:pt x="3468" y="0"/>
                      </a:lnTo>
                      <a:close/>
                    </a:path>
                  </a:pathLst>
                </a:custGeom>
                <a:solidFill>
                  <a:schemeClr val="accen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381" name="Google Shape;2381;p39"/>
          <p:cNvSpPr txBox="1">
            <a:spLocks noGrp="1"/>
          </p:cNvSpPr>
          <p:nvPr>
            <p:ph type="title"/>
          </p:nvPr>
        </p:nvSpPr>
        <p:spPr>
          <a:xfrm>
            <a:off x="1111853" y="1509444"/>
            <a:ext cx="4969800" cy="84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Chapter 1 </a:t>
            </a:r>
            <a:br>
              <a:rPr lang="en" dirty="0"/>
            </a:br>
            <a:r>
              <a:rPr lang="en" dirty="0"/>
              <a:t>Introduction to probability</a:t>
            </a:r>
            <a:endParaRPr dirty="0"/>
          </a:p>
        </p:txBody>
      </p:sp>
      <p:sp>
        <p:nvSpPr>
          <p:cNvPr id="2384" name="Google Shape;2384;p39"/>
          <p:cNvSpPr/>
          <p:nvPr/>
        </p:nvSpPr>
        <p:spPr>
          <a:xfrm>
            <a:off x="7654209" y="414775"/>
            <a:ext cx="654264" cy="711206"/>
          </a:xfrm>
          <a:custGeom>
            <a:avLst/>
            <a:gdLst/>
            <a:ahLst/>
            <a:cxnLst/>
            <a:rect l="l" t="t" r="r" b="b"/>
            <a:pathLst>
              <a:path w="5850" h="6359" extrusionOk="0">
                <a:moveTo>
                  <a:pt x="2923" y="0"/>
                </a:moveTo>
                <a:cubicBezTo>
                  <a:pt x="2845" y="0"/>
                  <a:pt x="2778" y="48"/>
                  <a:pt x="2746" y="114"/>
                </a:cubicBezTo>
                <a:cubicBezTo>
                  <a:pt x="2303" y="1389"/>
                  <a:pt x="1338" y="2452"/>
                  <a:pt x="99" y="3005"/>
                </a:cubicBezTo>
                <a:cubicBezTo>
                  <a:pt x="32" y="3040"/>
                  <a:pt x="1" y="3103"/>
                  <a:pt x="1" y="3170"/>
                </a:cubicBezTo>
                <a:cubicBezTo>
                  <a:pt x="1" y="3252"/>
                  <a:pt x="32" y="3319"/>
                  <a:pt x="99" y="3350"/>
                </a:cubicBezTo>
                <a:cubicBezTo>
                  <a:pt x="1338" y="3907"/>
                  <a:pt x="2303" y="4951"/>
                  <a:pt x="2746" y="6225"/>
                </a:cubicBezTo>
                <a:cubicBezTo>
                  <a:pt x="2778" y="6308"/>
                  <a:pt x="2845" y="6359"/>
                  <a:pt x="2923" y="6359"/>
                </a:cubicBezTo>
                <a:cubicBezTo>
                  <a:pt x="3005" y="6359"/>
                  <a:pt x="3072" y="6308"/>
                  <a:pt x="3103" y="6225"/>
                </a:cubicBezTo>
                <a:cubicBezTo>
                  <a:pt x="3547" y="4951"/>
                  <a:pt x="4512" y="3907"/>
                  <a:pt x="5751" y="3350"/>
                </a:cubicBezTo>
                <a:cubicBezTo>
                  <a:pt x="5818" y="3319"/>
                  <a:pt x="5849" y="3252"/>
                  <a:pt x="5849" y="3170"/>
                </a:cubicBezTo>
                <a:cubicBezTo>
                  <a:pt x="5849" y="3103"/>
                  <a:pt x="5818" y="3040"/>
                  <a:pt x="5751" y="3005"/>
                </a:cubicBezTo>
                <a:cubicBezTo>
                  <a:pt x="4512" y="2452"/>
                  <a:pt x="3547" y="1389"/>
                  <a:pt x="3103" y="114"/>
                </a:cubicBezTo>
                <a:cubicBezTo>
                  <a:pt x="3072" y="48"/>
                  <a:pt x="3005" y="0"/>
                  <a:pt x="2923"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5" name="Google Shape;2385;p39"/>
          <p:cNvGrpSpPr/>
          <p:nvPr/>
        </p:nvGrpSpPr>
        <p:grpSpPr>
          <a:xfrm>
            <a:off x="715097" y="1595431"/>
            <a:ext cx="373592" cy="711175"/>
            <a:chOff x="-1334775" y="1194975"/>
            <a:chExt cx="822891" cy="1566810"/>
          </a:xfrm>
        </p:grpSpPr>
        <p:sp>
          <p:nvSpPr>
            <p:cNvPr id="2386" name="Google Shape;2386;p39"/>
            <p:cNvSpPr/>
            <p:nvPr/>
          </p:nvSpPr>
          <p:spPr>
            <a:xfrm>
              <a:off x="-1328201" y="1201549"/>
              <a:ext cx="809743" cy="1553749"/>
            </a:xfrm>
            <a:custGeom>
              <a:avLst/>
              <a:gdLst/>
              <a:ahLst/>
              <a:cxnLst/>
              <a:rect l="l" t="t" r="r" b="b"/>
              <a:pathLst>
                <a:path w="8253" h="15836" extrusionOk="0">
                  <a:moveTo>
                    <a:pt x="0" y="1"/>
                  </a:moveTo>
                  <a:lnTo>
                    <a:pt x="0" y="1652"/>
                  </a:lnTo>
                  <a:lnTo>
                    <a:pt x="589" y="1652"/>
                  </a:lnTo>
                  <a:lnTo>
                    <a:pt x="589" y="5461"/>
                  </a:lnTo>
                  <a:lnTo>
                    <a:pt x="1193" y="5461"/>
                  </a:lnTo>
                  <a:lnTo>
                    <a:pt x="1193" y="6049"/>
                  </a:lnTo>
                  <a:lnTo>
                    <a:pt x="1797" y="6049"/>
                  </a:lnTo>
                  <a:lnTo>
                    <a:pt x="1797" y="6653"/>
                  </a:lnTo>
                  <a:lnTo>
                    <a:pt x="2385" y="6653"/>
                  </a:lnTo>
                  <a:lnTo>
                    <a:pt x="2385" y="7257"/>
                  </a:lnTo>
                  <a:lnTo>
                    <a:pt x="2989" y="7257"/>
                  </a:lnTo>
                  <a:lnTo>
                    <a:pt x="2989" y="8579"/>
                  </a:lnTo>
                  <a:lnTo>
                    <a:pt x="2385" y="8579"/>
                  </a:lnTo>
                  <a:lnTo>
                    <a:pt x="2385" y="9187"/>
                  </a:lnTo>
                  <a:lnTo>
                    <a:pt x="1797" y="9187"/>
                  </a:lnTo>
                  <a:lnTo>
                    <a:pt x="1797" y="9791"/>
                  </a:lnTo>
                  <a:lnTo>
                    <a:pt x="1193" y="9791"/>
                  </a:lnTo>
                  <a:lnTo>
                    <a:pt x="1193" y="10379"/>
                  </a:lnTo>
                  <a:lnTo>
                    <a:pt x="589" y="10379"/>
                  </a:lnTo>
                  <a:lnTo>
                    <a:pt x="589" y="14188"/>
                  </a:lnTo>
                  <a:lnTo>
                    <a:pt x="0" y="14188"/>
                  </a:lnTo>
                  <a:lnTo>
                    <a:pt x="0" y="15835"/>
                  </a:lnTo>
                  <a:lnTo>
                    <a:pt x="8253" y="15835"/>
                  </a:lnTo>
                  <a:lnTo>
                    <a:pt x="8253" y="14188"/>
                  </a:lnTo>
                  <a:lnTo>
                    <a:pt x="7649" y="14188"/>
                  </a:lnTo>
                  <a:lnTo>
                    <a:pt x="7649" y="10379"/>
                  </a:lnTo>
                  <a:lnTo>
                    <a:pt x="7045" y="10379"/>
                  </a:lnTo>
                  <a:lnTo>
                    <a:pt x="7045" y="9791"/>
                  </a:lnTo>
                  <a:lnTo>
                    <a:pt x="6456" y="9791"/>
                  </a:lnTo>
                  <a:lnTo>
                    <a:pt x="6456" y="9187"/>
                  </a:lnTo>
                  <a:lnTo>
                    <a:pt x="5848" y="9187"/>
                  </a:lnTo>
                  <a:lnTo>
                    <a:pt x="5848" y="8579"/>
                  </a:lnTo>
                  <a:lnTo>
                    <a:pt x="5244" y="8579"/>
                  </a:lnTo>
                  <a:lnTo>
                    <a:pt x="5244" y="7257"/>
                  </a:lnTo>
                  <a:lnTo>
                    <a:pt x="5848" y="7257"/>
                  </a:lnTo>
                  <a:lnTo>
                    <a:pt x="5848" y="6653"/>
                  </a:lnTo>
                  <a:lnTo>
                    <a:pt x="6456" y="6653"/>
                  </a:lnTo>
                  <a:lnTo>
                    <a:pt x="6456" y="6049"/>
                  </a:lnTo>
                  <a:lnTo>
                    <a:pt x="7045" y="6049"/>
                  </a:lnTo>
                  <a:lnTo>
                    <a:pt x="7045" y="5461"/>
                  </a:lnTo>
                  <a:lnTo>
                    <a:pt x="7649" y="5461"/>
                  </a:lnTo>
                  <a:lnTo>
                    <a:pt x="7649" y="1652"/>
                  </a:lnTo>
                  <a:lnTo>
                    <a:pt x="8253" y="1652"/>
                  </a:lnTo>
                  <a:lnTo>
                    <a:pt x="8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9"/>
            <p:cNvSpPr/>
            <p:nvPr/>
          </p:nvSpPr>
          <p:spPr>
            <a:xfrm>
              <a:off x="-1217821" y="2154060"/>
              <a:ext cx="59360" cy="59360"/>
            </a:xfrm>
            <a:custGeom>
              <a:avLst/>
              <a:gdLst/>
              <a:ahLst/>
              <a:cxnLst/>
              <a:rect l="l" t="t" r="r" b="b"/>
              <a:pathLst>
                <a:path w="605" h="605" extrusionOk="0">
                  <a:moveTo>
                    <a:pt x="1" y="0"/>
                  </a:moveTo>
                  <a:lnTo>
                    <a:pt x="1" y="605"/>
                  </a:lnTo>
                  <a:lnTo>
                    <a:pt x="605" y="605"/>
                  </a:lnTo>
                  <a:lnTo>
                    <a:pt x="6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39"/>
            <p:cNvSpPr/>
            <p:nvPr/>
          </p:nvSpPr>
          <p:spPr>
            <a:xfrm>
              <a:off x="-1158558" y="2096368"/>
              <a:ext cx="57888" cy="57790"/>
            </a:xfrm>
            <a:custGeom>
              <a:avLst/>
              <a:gdLst/>
              <a:ahLst/>
              <a:cxnLst/>
              <a:rect l="l" t="t" r="r" b="b"/>
              <a:pathLst>
                <a:path w="590" h="589" extrusionOk="0">
                  <a:moveTo>
                    <a:pt x="1" y="0"/>
                  </a:moveTo>
                  <a:lnTo>
                    <a:pt x="1" y="588"/>
                  </a:lnTo>
                  <a:lnTo>
                    <a:pt x="589" y="588"/>
                  </a:lnTo>
                  <a:lnTo>
                    <a:pt x="5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39"/>
            <p:cNvSpPr/>
            <p:nvPr/>
          </p:nvSpPr>
          <p:spPr>
            <a:xfrm>
              <a:off x="-1100768" y="2037106"/>
              <a:ext cx="59752" cy="59360"/>
            </a:xfrm>
            <a:custGeom>
              <a:avLst/>
              <a:gdLst/>
              <a:ahLst/>
              <a:cxnLst/>
              <a:rect l="l" t="t" r="r" b="b"/>
              <a:pathLst>
                <a:path w="609" h="605" extrusionOk="0">
                  <a:moveTo>
                    <a:pt x="0" y="0"/>
                  </a:moveTo>
                  <a:lnTo>
                    <a:pt x="0" y="604"/>
                  </a:lnTo>
                  <a:lnTo>
                    <a:pt x="608" y="604"/>
                  </a:lnTo>
                  <a:lnTo>
                    <a:pt x="6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9"/>
            <p:cNvSpPr/>
            <p:nvPr/>
          </p:nvSpPr>
          <p:spPr>
            <a:xfrm>
              <a:off x="-1041113" y="1920053"/>
              <a:ext cx="59360" cy="117149"/>
            </a:xfrm>
            <a:custGeom>
              <a:avLst/>
              <a:gdLst/>
              <a:ahLst/>
              <a:cxnLst/>
              <a:rect l="l" t="t" r="r" b="b"/>
              <a:pathLst>
                <a:path w="605" h="1194" extrusionOk="0">
                  <a:moveTo>
                    <a:pt x="0" y="1"/>
                  </a:moveTo>
                  <a:lnTo>
                    <a:pt x="0" y="1193"/>
                  </a:lnTo>
                  <a:lnTo>
                    <a:pt x="604" y="1193"/>
                  </a:lnTo>
                  <a:lnTo>
                    <a:pt x="6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9"/>
            <p:cNvSpPr/>
            <p:nvPr/>
          </p:nvSpPr>
          <p:spPr>
            <a:xfrm>
              <a:off x="-1217821" y="1743444"/>
              <a:ext cx="59360" cy="57790"/>
            </a:xfrm>
            <a:custGeom>
              <a:avLst/>
              <a:gdLst/>
              <a:ahLst/>
              <a:cxnLst/>
              <a:rect l="l" t="t" r="r" b="b"/>
              <a:pathLst>
                <a:path w="605" h="589" extrusionOk="0">
                  <a:moveTo>
                    <a:pt x="1" y="0"/>
                  </a:moveTo>
                  <a:lnTo>
                    <a:pt x="1" y="589"/>
                  </a:lnTo>
                  <a:lnTo>
                    <a:pt x="605" y="589"/>
                  </a:lnTo>
                  <a:lnTo>
                    <a:pt x="6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9"/>
            <p:cNvSpPr/>
            <p:nvPr/>
          </p:nvSpPr>
          <p:spPr>
            <a:xfrm>
              <a:off x="-1158558" y="1801136"/>
              <a:ext cx="57888" cy="59360"/>
            </a:xfrm>
            <a:custGeom>
              <a:avLst/>
              <a:gdLst/>
              <a:ahLst/>
              <a:cxnLst/>
              <a:rect l="l" t="t" r="r" b="b"/>
              <a:pathLst>
                <a:path w="590" h="605" extrusionOk="0">
                  <a:moveTo>
                    <a:pt x="1" y="1"/>
                  </a:moveTo>
                  <a:lnTo>
                    <a:pt x="1" y="605"/>
                  </a:lnTo>
                  <a:lnTo>
                    <a:pt x="589" y="605"/>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9"/>
            <p:cNvSpPr/>
            <p:nvPr/>
          </p:nvSpPr>
          <p:spPr>
            <a:xfrm>
              <a:off x="-1100768" y="1860399"/>
              <a:ext cx="59752" cy="59752"/>
            </a:xfrm>
            <a:custGeom>
              <a:avLst/>
              <a:gdLst/>
              <a:ahLst/>
              <a:cxnLst/>
              <a:rect l="l" t="t" r="r" b="b"/>
              <a:pathLst>
                <a:path w="609" h="609" extrusionOk="0">
                  <a:moveTo>
                    <a:pt x="0" y="1"/>
                  </a:moveTo>
                  <a:lnTo>
                    <a:pt x="0" y="609"/>
                  </a:lnTo>
                  <a:lnTo>
                    <a:pt x="608" y="609"/>
                  </a:lnTo>
                  <a:lnTo>
                    <a:pt x="6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9"/>
            <p:cNvSpPr/>
            <p:nvPr/>
          </p:nvSpPr>
          <p:spPr>
            <a:xfrm>
              <a:off x="-688582" y="2154060"/>
              <a:ext cx="59360" cy="59360"/>
            </a:xfrm>
            <a:custGeom>
              <a:avLst/>
              <a:gdLst/>
              <a:ahLst/>
              <a:cxnLst/>
              <a:rect l="l" t="t" r="r" b="b"/>
              <a:pathLst>
                <a:path w="605" h="605" extrusionOk="0">
                  <a:moveTo>
                    <a:pt x="0" y="0"/>
                  </a:moveTo>
                  <a:lnTo>
                    <a:pt x="0" y="605"/>
                  </a:lnTo>
                  <a:lnTo>
                    <a:pt x="604" y="605"/>
                  </a:lnTo>
                  <a:lnTo>
                    <a:pt x="6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9"/>
            <p:cNvSpPr/>
            <p:nvPr/>
          </p:nvSpPr>
          <p:spPr>
            <a:xfrm>
              <a:off x="-1334775" y="2213322"/>
              <a:ext cx="822891" cy="548463"/>
            </a:xfrm>
            <a:custGeom>
              <a:avLst/>
              <a:gdLst/>
              <a:ahLst/>
              <a:cxnLst/>
              <a:rect l="l" t="t" r="r" b="b"/>
              <a:pathLst>
                <a:path w="8387" h="5590" extrusionOk="0">
                  <a:moveTo>
                    <a:pt x="589" y="1"/>
                  </a:moveTo>
                  <a:lnTo>
                    <a:pt x="589" y="3793"/>
                  </a:lnTo>
                  <a:lnTo>
                    <a:pt x="0" y="3793"/>
                  </a:lnTo>
                  <a:lnTo>
                    <a:pt x="0" y="5590"/>
                  </a:lnTo>
                  <a:lnTo>
                    <a:pt x="8387" y="5590"/>
                  </a:lnTo>
                  <a:lnTo>
                    <a:pt x="8387" y="3793"/>
                  </a:lnTo>
                  <a:lnTo>
                    <a:pt x="7779" y="3793"/>
                  </a:lnTo>
                  <a:lnTo>
                    <a:pt x="7779" y="1"/>
                  </a:lnTo>
                  <a:lnTo>
                    <a:pt x="7190" y="1"/>
                  </a:lnTo>
                  <a:lnTo>
                    <a:pt x="7190" y="3793"/>
                  </a:lnTo>
                  <a:lnTo>
                    <a:pt x="6586" y="3793"/>
                  </a:lnTo>
                  <a:lnTo>
                    <a:pt x="6586" y="3205"/>
                  </a:lnTo>
                  <a:lnTo>
                    <a:pt x="5982" y="3205"/>
                  </a:lnTo>
                  <a:lnTo>
                    <a:pt x="5982" y="3793"/>
                  </a:lnTo>
                  <a:lnTo>
                    <a:pt x="5296" y="3793"/>
                  </a:lnTo>
                  <a:lnTo>
                    <a:pt x="5296" y="2601"/>
                  </a:lnTo>
                  <a:lnTo>
                    <a:pt x="4707" y="2601"/>
                  </a:lnTo>
                  <a:lnTo>
                    <a:pt x="4707" y="3793"/>
                  </a:lnTo>
                  <a:lnTo>
                    <a:pt x="4103" y="3793"/>
                  </a:lnTo>
                  <a:lnTo>
                    <a:pt x="4103" y="3205"/>
                  </a:lnTo>
                  <a:lnTo>
                    <a:pt x="3499" y="3205"/>
                  </a:lnTo>
                  <a:lnTo>
                    <a:pt x="3499" y="3793"/>
                  </a:lnTo>
                  <a:lnTo>
                    <a:pt x="1193" y="3793"/>
                  </a:lnTo>
                  <a:lnTo>
                    <a:pt x="119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9"/>
            <p:cNvSpPr/>
            <p:nvPr/>
          </p:nvSpPr>
          <p:spPr>
            <a:xfrm>
              <a:off x="-747844" y="2096368"/>
              <a:ext cx="59360" cy="57790"/>
            </a:xfrm>
            <a:custGeom>
              <a:avLst/>
              <a:gdLst/>
              <a:ahLst/>
              <a:cxnLst/>
              <a:rect l="l" t="t" r="r" b="b"/>
              <a:pathLst>
                <a:path w="605" h="589" extrusionOk="0">
                  <a:moveTo>
                    <a:pt x="0" y="0"/>
                  </a:moveTo>
                  <a:lnTo>
                    <a:pt x="0" y="588"/>
                  </a:lnTo>
                  <a:lnTo>
                    <a:pt x="604" y="588"/>
                  </a:lnTo>
                  <a:lnTo>
                    <a:pt x="6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39"/>
            <p:cNvSpPr/>
            <p:nvPr/>
          </p:nvSpPr>
          <p:spPr>
            <a:xfrm>
              <a:off x="-805635" y="2037106"/>
              <a:ext cx="57888" cy="59360"/>
            </a:xfrm>
            <a:custGeom>
              <a:avLst/>
              <a:gdLst/>
              <a:ahLst/>
              <a:cxnLst/>
              <a:rect l="l" t="t" r="r" b="b"/>
              <a:pathLst>
                <a:path w="590" h="605" extrusionOk="0">
                  <a:moveTo>
                    <a:pt x="1" y="0"/>
                  </a:moveTo>
                  <a:lnTo>
                    <a:pt x="1" y="604"/>
                  </a:lnTo>
                  <a:lnTo>
                    <a:pt x="589" y="604"/>
                  </a:lnTo>
                  <a:lnTo>
                    <a:pt x="5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9"/>
            <p:cNvSpPr/>
            <p:nvPr/>
          </p:nvSpPr>
          <p:spPr>
            <a:xfrm>
              <a:off x="-864897" y="1920053"/>
              <a:ext cx="59360" cy="117149"/>
            </a:xfrm>
            <a:custGeom>
              <a:avLst/>
              <a:gdLst/>
              <a:ahLst/>
              <a:cxnLst/>
              <a:rect l="l" t="t" r="r" b="b"/>
              <a:pathLst>
                <a:path w="605" h="1194" extrusionOk="0">
                  <a:moveTo>
                    <a:pt x="1" y="1"/>
                  </a:moveTo>
                  <a:lnTo>
                    <a:pt x="1" y="1193"/>
                  </a:lnTo>
                  <a:lnTo>
                    <a:pt x="605" y="1193"/>
                  </a:lnTo>
                  <a:lnTo>
                    <a:pt x="6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9"/>
            <p:cNvSpPr/>
            <p:nvPr/>
          </p:nvSpPr>
          <p:spPr>
            <a:xfrm>
              <a:off x="-688582" y="1743444"/>
              <a:ext cx="59360" cy="57790"/>
            </a:xfrm>
            <a:custGeom>
              <a:avLst/>
              <a:gdLst/>
              <a:ahLst/>
              <a:cxnLst/>
              <a:rect l="l" t="t" r="r" b="b"/>
              <a:pathLst>
                <a:path w="605" h="589" extrusionOk="0">
                  <a:moveTo>
                    <a:pt x="0" y="0"/>
                  </a:moveTo>
                  <a:lnTo>
                    <a:pt x="0" y="589"/>
                  </a:lnTo>
                  <a:lnTo>
                    <a:pt x="604" y="589"/>
                  </a:lnTo>
                  <a:lnTo>
                    <a:pt x="6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9"/>
            <p:cNvSpPr/>
            <p:nvPr/>
          </p:nvSpPr>
          <p:spPr>
            <a:xfrm>
              <a:off x="-1334775" y="1194975"/>
              <a:ext cx="822891" cy="548561"/>
            </a:xfrm>
            <a:custGeom>
              <a:avLst/>
              <a:gdLst/>
              <a:ahLst/>
              <a:cxnLst/>
              <a:rect l="l" t="t" r="r" b="b"/>
              <a:pathLst>
                <a:path w="8387" h="5591" extrusionOk="0">
                  <a:moveTo>
                    <a:pt x="0" y="1"/>
                  </a:moveTo>
                  <a:lnTo>
                    <a:pt x="0" y="1801"/>
                  </a:lnTo>
                  <a:lnTo>
                    <a:pt x="589" y="1801"/>
                  </a:lnTo>
                  <a:lnTo>
                    <a:pt x="589" y="5590"/>
                  </a:lnTo>
                  <a:lnTo>
                    <a:pt x="1193" y="5590"/>
                  </a:lnTo>
                  <a:lnTo>
                    <a:pt x="1193" y="1801"/>
                  </a:lnTo>
                  <a:lnTo>
                    <a:pt x="7190" y="1801"/>
                  </a:lnTo>
                  <a:lnTo>
                    <a:pt x="7190" y="5590"/>
                  </a:lnTo>
                  <a:lnTo>
                    <a:pt x="7779" y="5590"/>
                  </a:lnTo>
                  <a:lnTo>
                    <a:pt x="7779" y="1801"/>
                  </a:lnTo>
                  <a:lnTo>
                    <a:pt x="8387" y="1801"/>
                  </a:lnTo>
                  <a:lnTo>
                    <a:pt x="83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9"/>
            <p:cNvSpPr/>
            <p:nvPr/>
          </p:nvSpPr>
          <p:spPr>
            <a:xfrm>
              <a:off x="-747844" y="1801136"/>
              <a:ext cx="59360" cy="59360"/>
            </a:xfrm>
            <a:custGeom>
              <a:avLst/>
              <a:gdLst/>
              <a:ahLst/>
              <a:cxnLst/>
              <a:rect l="l" t="t" r="r" b="b"/>
              <a:pathLst>
                <a:path w="605" h="605" extrusionOk="0">
                  <a:moveTo>
                    <a:pt x="0" y="1"/>
                  </a:moveTo>
                  <a:lnTo>
                    <a:pt x="0" y="605"/>
                  </a:lnTo>
                  <a:lnTo>
                    <a:pt x="604" y="605"/>
                  </a:lnTo>
                  <a:lnTo>
                    <a:pt x="6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9"/>
            <p:cNvSpPr/>
            <p:nvPr/>
          </p:nvSpPr>
          <p:spPr>
            <a:xfrm>
              <a:off x="-805635" y="1860399"/>
              <a:ext cx="57888" cy="59752"/>
            </a:xfrm>
            <a:custGeom>
              <a:avLst/>
              <a:gdLst/>
              <a:ahLst/>
              <a:cxnLst/>
              <a:rect l="l" t="t" r="r" b="b"/>
              <a:pathLst>
                <a:path w="590" h="609" extrusionOk="0">
                  <a:moveTo>
                    <a:pt x="1" y="1"/>
                  </a:moveTo>
                  <a:lnTo>
                    <a:pt x="1" y="609"/>
                  </a:lnTo>
                  <a:lnTo>
                    <a:pt x="589" y="60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9"/>
            <p:cNvSpPr/>
            <p:nvPr/>
          </p:nvSpPr>
          <p:spPr>
            <a:xfrm>
              <a:off x="-924159" y="1860399"/>
              <a:ext cx="59360" cy="59752"/>
            </a:xfrm>
            <a:custGeom>
              <a:avLst/>
              <a:gdLst/>
              <a:ahLst/>
              <a:cxnLst/>
              <a:rect l="l" t="t" r="r" b="b"/>
              <a:pathLst>
                <a:path w="605" h="609" extrusionOk="0">
                  <a:moveTo>
                    <a:pt x="1" y="1"/>
                  </a:moveTo>
                  <a:lnTo>
                    <a:pt x="1" y="609"/>
                  </a:lnTo>
                  <a:lnTo>
                    <a:pt x="605" y="609"/>
                  </a:lnTo>
                  <a:lnTo>
                    <a:pt x="6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9"/>
            <p:cNvSpPr/>
            <p:nvPr/>
          </p:nvSpPr>
          <p:spPr>
            <a:xfrm>
              <a:off x="-981851" y="2154060"/>
              <a:ext cx="57790" cy="59360"/>
            </a:xfrm>
            <a:custGeom>
              <a:avLst/>
              <a:gdLst/>
              <a:ahLst/>
              <a:cxnLst/>
              <a:rect l="l" t="t" r="r" b="b"/>
              <a:pathLst>
                <a:path w="589" h="605" extrusionOk="0">
                  <a:moveTo>
                    <a:pt x="0" y="0"/>
                  </a:moveTo>
                  <a:lnTo>
                    <a:pt x="0" y="605"/>
                  </a:lnTo>
                  <a:lnTo>
                    <a:pt x="589" y="605"/>
                  </a:lnTo>
                  <a:lnTo>
                    <a:pt x="5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9"/>
            <p:cNvSpPr/>
            <p:nvPr/>
          </p:nvSpPr>
          <p:spPr>
            <a:xfrm>
              <a:off x="-932205" y="2408868"/>
              <a:ext cx="59360" cy="59752"/>
            </a:xfrm>
            <a:custGeom>
              <a:avLst/>
              <a:gdLst/>
              <a:ahLst/>
              <a:cxnLst/>
              <a:rect l="l" t="t" r="r" b="b"/>
              <a:pathLst>
                <a:path w="605" h="609" extrusionOk="0">
                  <a:moveTo>
                    <a:pt x="0" y="0"/>
                  </a:moveTo>
                  <a:lnTo>
                    <a:pt x="0" y="608"/>
                  </a:lnTo>
                  <a:lnTo>
                    <a:pt x="604" y="608"/>
                  </a:lnTo>
                  <a:lnTo>
                    <a:pt x="6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9"/>
            <p:cNvSpPr/>
            <p:nvPr/>
          </p:nvSpPr>
          <p:spPr>
            <a:xfrm>
              <a:off x="-981851" y="1801136"/>
              <a:ext cx="57790" cy="59360"/>
            </a:xfrm>
            <a:custGeom>
              <a:avLst/>
              <a:gdLst/>
              <a:ahLst/>
              <a:cxnLst/>
              <a:rect l="l" t="t" r="r" b="b"/>
              <a:pathLst>
                <a:path w="589" h="605" extrusionOk="0">
                  <a:moveTo>
                    <a:pt x="0" y="1"/>
                  </a:moveTo>
                  <a:lnTo>
                    <a:pt x="0" y="605"/>
                  </a:lnTo>
                  <a:lnTo>
                    <a:pt x="589" y="605"/>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9"/>
            <p:cNvSpPr/>
            <p:nvPr/>
          </p:nvSpPr>
          <p:spPr>
            <a:xfrm>
              <a:off x="-924159" y="1684182"/>
              <a:ext cx="59360" cy="59360"/>
            </a:xfrm>
            <a:custGeom>
              <a:avLst/>
              <a:gdLst/>
              <a:ahLst/>
              <a:cxnLst/>
              <a:rect l="l" t="t" r="r" b="b"/>
              <a:pathLst>
                <a:path w="605" h="605" extrusionOk="0">
                  <a:moveTo>
                    <a:pt x="1" y="0"/>
                  </a:moveTo>
                  <a:lnTo>
                    <a:pt x="1" y="604"/>
                  </a:lnTo>
                  <a:lnTo>
                    <a:pt x="605" y="604"/>
                  </a:lnTo>
                  <a:lnTo>
                    <a:pt x="6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9"/>
            <p:cNvSpPr/>
            <p:nvPr/>
          </p:nvSpPr>
          <p:spPr>
            <a:xfrm>
              <a:off x="-864897" y="1624920"/>
              <a:ext cx="59360" cy="59360"/>
            </a:xfrm>
            <a:custGeom>
              <a:avLst/>
              <a:gdLst/>
              <a:ahLst/>
              <a:cxnLst/>
              <a:rect l="l" t="t" r="r" b="b"/>
              <a:pathLst>
                <a:path w="605" h="605" extrusionOk="0">
                  <a:moveTo>
                    <a:pt x="1" y="0"/>
                  </a:moveTo>
                  <a:lnTo>
                    <a:pt x="1" y="604"/>
                  </a:lnTo>
                  <a:lnTo>
                    <a:pt x="605" y="604"/>
                  </a:lnTo>
                  <a:lnTo>
                    <a:pt x="6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39"/>
            <p:cNvSpPr/>
            <p:nvPr/>
          </p:nvSpPr>
          <p:spPr>
            <a:xfrm>
              <a:off x="-805635" y="1567129"/>
              <a:ext cx="57888" cy="57888"/>
            </a:xfrm>
            <a:custGeom>
              <a:avLst/>
              <a:gdLst/>
              <a:ahLst/>
              <a:cxnLst/>
              <a:rect l="l" t="t" r="r" b="b"/>
              <a:pathLst>
                <a:path w="590" h="590" extrusionOk="0">
                  <a:moveTo>
                    <a:pt x="1" y="1"/>
                  </a:moveTo>
                  <a:lnTo>
                    <a:pt x="1" y="589"/>
                  </a:lnTo>
                  <a:lnTo>
                    <a:pt x="589" y="58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39"/>
            <p:cNvSpPr/>
            <p:nvPr/>
          </p:nvSpPr>
          <p:spPr>
            <a:xfrm>
              <a:off x="-1041113" y="1624920"/>
              <a:ext cx="59360" cy="59360"/>
            </a:xfrm>
            <a:custGeom>
              <a:avLst/>
              <a:gdLst/>
              <a:ahLst/>
              <a:cxnLst/>
              <a:rect l="l" t="t" r="r" b="b"/>
              <a:pathLst>
                <a:path w="605" h="605" extrusionOk="0">
                  <a:moveTo>
                    <a:pt x="0" y="0"/>
                  </a:moveTo>
                  <a:lnTo>
                    <a:pt x="0" y="604"/>
                  </a:lnTo>
                  <a:lnTo>
                    <a:pt x="604" y="604"/>
                  </a:lnTo>
                  <a:lnTo>
                    <a:pt x="6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9"/>
            <p:cNvSpPr/>
            <p:nvPr/>
          </p:nvSpPr>
          <p:spPr>
            <a:xfrm>
              <a:off x="-1100768" y="1567129"/>
              <a:ext cx="59752" cy="57888"/>
            </a:xfrm>
            <a:custGeom>
              <a:avLst/>
              <a:gdLst/>
              <a:ahLst/>
              <a:cxnLst/>
              <a:rect l="l" t="t" r="r" b="b"/>
              <a:pathLst>
                <a:path w="609" h="590" extrusionOk="0">
                  <a:moveTo>
                    <a:pt x="0" y="1"/>
                  </a:moveTo>
                  <a:lnTo>
                    <a:pt x="0" y="589"/>
                  </a:lnTo>
                  <a:lnTo>
                    <a:pt x="608" y="589"/>
                  </a:lnTo>
                  <a:lnTo>
                    <a:pt x="6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9"/>
            <p:cNvSpPr/>
            <p:nvPr/>
          </p:nvSpPr>
          <p:spPr>
            <a:xfrm>
              <a:off x="-981851" y="1567129"/>
              <a:ext cx="57790" cy="57888"/>
            </a:xfrm>
            <a:custGeom>
              <a:avLst/>
              <a:gdLst/>
              <a:ahLst/>
              <a:cxnLst/>
              <a:rect l="l" t="t" r="r" b="b"/>
              <a:pathLst>
                <a:path w="589" h="590" extrusionOk="0">
                  <a:moveTo>
                    <a:pt x="0" y="1"/>
                  </a:moveTo>
                  <a:lnTo>
                    <a:pt x="0" y="589"/>
                  </a:lnTo>
                  <a:lnTo>
                    <a:pt x="589" y="58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3" name="Google Shape;2413;p39"/>
          <p:cNvSpPr/>
          <p:nvPr/>
        </p:nvSpPr>
        <p:spPr>
          <a:xfrm>
            <a:off x="6139635" y="1950243"/>
            <a:ext cx="1368300" cy="1368300"/>
          </a:xfrm>
          <a:prstGeom prst="ellipse">
            <a:avLst/>
          </a:prstGeom>
          <a:solidFill>
            <a:schemeClr val="accent2"/>
          </a:solidFill>
          <a:ln w="9525" cap="flat" cmpd="sng">
            <a:solidFill>
              <a:schemeClr val="accent3"/>
            </a:solidFill>
            <a:prstDash val="solid"/>
            <a:round/>
            <a:headEnd type="none" w="sm" len="sm"/>
            <a:tailEnd type="none" w="sm" len="sm"/>
          </a:ln>
          <a:effectLst>
            <a:outerShdw dist="76200" dir="2580000" algn="bl" rotWithShape="0">
              <a:schemeClr val="accent4"/>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2414" name="Google Shape;2414;p39"/>
          <p:cNvGrpSpPr/>
          <p:nvPr/>
        </p:nvGrpSpPr>
        <p:grpSpPr>
          <a:xfrm>
            <a:off x="6358133" y="1720700"/>
            <a:ext cx="1368388" cy="1367843"/>
            <a:chOff x="5941500" y="1709513"/>
            <a:chExt cx="1572679" cy="1572053"/>
          </a:xfrm>
        </p:grpSpPr>
        <p:sp>
          <p:nvSpPr>
            <p:cNvPr id="2415" name="Google Shape;2415;p39"/>
            <p:cNvSpPr/>
            <p:nvPr/>
          </p:nvSpPr>
          <p:spPr>
            <a:xfrm>
              <a:off x="6424026" y="2185588"/>
              <a:ext cx="1036032" cy="1041587"/>
            </a:xfrm>
            <a:custGeom>
              <a:avLst/>
              <a:gdLst/>
              <a:ahLst/>
              <a:cxnLst/>
              <a:rect l="l" t="t" r="r" b="b"/>
              <a:pathLst>
                <a:path w="23127" h="23251" extrusionOk="0">
                  <a:moveTo>
                    <a:pt x="22930" y="0"/>
                  </a:moveTo>
                  <a:lnTo>
                    <a:pt x="0" y="23123"/>
                  </a:lnTo>
                  <a:cubicBezTo>
                    <a:pt x="47" y="23142"/>
                    <a:pt x="83" y="23158"/>
                    <a:pt x="130" y="23189"/>
                  </a:cubicBezTo>
                  <a:cubicBezTo>
                    <a:pt x="239" y="23230"/>
                    <a:pt x="353" y="23251"/>
                    <a:pt x="466" y="23251"/>
                  </a:cubicBezTo>
                  <a:cubicBezTo>
                    <a:pt x="710" y="23251"/>
                    <a:pt x="949" y="23157"/>
                    <a:pt x="1126" y="22978"/>
                  </a:cubicBezTo>
                  <a:lnTo>
                    <a:pt x="22781" y="1126"/>
                  </a:lnTo>
                  <a:cubicBezTo>
                    <a:pt x="23044" y="863"/>
                    <a:pt x="23127" y="471"/>
                    <a:pt x="22993" y="130"/>
                  </a:cubicBezTo>
                  <a:cubicBezTo>
                    <a:pt x="22978" y="79"/>
                    <a:pt x="22946" y="47"/>
                    <a:pt x="2293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9"/>
            <p:cNvSpPr/>
            <p:nvPr/>
          </p:nvSpPr>
          <p:spPr>
            <a:xfrm>
              <a:off x="6325066" y="2087345"/>
              <a:ext cx="1085802" cy="1090685"/>
            </a:xfrm>
            <a:custGeom>
              <a:avLst/>
              <a:gdLst/>
              <a:ahLst/>
              <a:cxnLst/>
              <a:rect l="l" t="t" r="r" b="b"/>
              <a:pathLst>
                <a:path w="24238" h="24347" extrusionOk="0">
                  <a:moveTo>
                    <a:pt x="24010" y="1"/>
                  </a:moveTo>
                  <a:lnTo>
                    <a:pt x="1" y="24206"/>
                  </a:lnTo>
                  <a:lnTo>
                    <a:pt x="17" y="24221"/>
                  </a:lnTo>
                  <a:cubicBezTo>
                    <a:pt x="160" y="24306"/>
                    <a:pt x="317" y="24347"/>
                    <a:pt x="472" y="24347"/>
                  </a:cubicBezTo>
                  <a:cubicBezTo>
                    <a:pt x="707" y="24347"/>
                    <a:pt x="938" y="24253"/>
                    <a:pt x="1115" y="24076"/>
                  </a:cubicBezTo>
                  <a:lnTo>
                    <a:pt x="23880" y="1115"/>
                  </a:lnTo>
                  <a:cubicBezTo>
                    <a:pt x="24175" y="821"/>
                    <a:pt x="24237" y="362"/>
                    <a:pt x="2401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9"/>
            <p:cNvSpPr/>
            <p:nvPr/>
          </p:nvSpPr>
          <p:spPr>
            <a:xfrm>
              <a:off x="6237932" y="2000211"/>
              <a:ext cx="1120206" cy="1129883"/>
            </a:xfrm>
            <a:custGeom>
              <a:avLst/>
              <a:gdLst/>
              <a:ahLst/>
              <a:cxnLst/>
              <a:rect l="l" t="t" r="r" b="b"/>
              <a:pathLst>
                <a:path w="25006" h="25222" extrusionOk="0">
                  <a:moveTo>
                    <a:pt x="24582" y="0"/>
                  </a:moveTo>
                  <a:lnTo>
                    <a:pt x="0" y="24794"/>
                  </a:lnTo>
                  <a:cubicBezTo>
                    <a:pt x="181" y="24943"/>
                    <a:pt x="361" y="25088"/>
                    <a:pt x="542" y="25221"/>
                  </a:cubicBezTo>
                  <a:lnTo>
                    <a:pt x="25006" y="557"/>
                  </a:lnTo>
                  <a:cubicBezTo>
                    <a:pt x="24876" y="361"/>
                    <a:pt x="24731" y="181"/>
                    <a:pt x="245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9"/>
            <p:cNvSpPr/>
            <p:nvPr/>
          </p:nvSpPr>
          <p:spPr>
            <a:xfrm>
              <a:off x="6662623" y="2423514"/>
              <a:ext cx="851556" cy="858051"/>
            </a:xfrm>
            <a:custGeom>
              <a:avLst/>
              <a:gdLst/>
              <a:ahLst/>
              <a:cxnLst/>
              <a:rect l="l" t="t" r="r" b="b"/>
              <a:pathLst>
                <a:path w="19009" h="19154" extrusionOk="0">
                  <a:moveTo>
                    <a:pt x="18942" y="0"/>
                  </a:moveTo>
                  <a:lnTo>
                    <a:pt x="1" y="19122"/>
                  </a:lnTo>
                  <a:cubicBezTo>
                    <a:pt x="166" y="19122"/>
                    <a:pt x="346" y="19138"/>
                    <a:pt x="507" y="19153"/>
                  </a:cubicBezTo>
                  <a:cubicBezTo>
                    <a:pt x="770" y="19153"/>
                    <a:pt x="1032" y="19055"/>
                    <a:pt x="1209" y="18875"/>
                  </a:cubicBezTo>
                  <a:lnTo>
                    <a:pt x="18715" y="1224"/>
                  </a:lnTo>
                  <a:cubicBezTo>
                    <a:pt x="18911" y="1028"/>
                    <a:pt x="19009" y="785"/>
                    <a:pt x="18993" y="522"/>
                  </a:cubicBezTo>
                  <a:cubicBezTo>
                    <a:pt x="18977" y="342"/>
                    <a:pt x="18958" y="181"/>
                    <a:pt x="1894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9"/>
            <p:cNvSpPr/>
            <p:nvPr/>
          </p:nvSpPr>
          <p:spPr>
            <a:xfrm>
              <a:off x="7006005" y="2767568"/>
              <a:ext cx="460563" cy="464281"/>
            </a:xfrm>
            <a:custGeom>
              <a:avLst/>
              <a:gdLst/>
              <a:ahLst/>
              <a:cxnLst/>
              <a:rect l="l" t="t" r="r" b="b"/>
              <a:pathLst>
                <a:path w="10281" h="10364" extrusionOk="0">
                  <a:moveTo>
                    <a:pt x="10281" y="0"/>
                  </a:moveTo>
                  <a:lnTo>
                    <a:pt x="0" y="10363"/>
                  </a:lnTo>
                  <a:cubicBezTo>
                    <a:pt x="541" y="10167"/>
                    <a:pt x="1079" y="9920"/>
                    <a:pt x="1604" y="9677"/>
                  </a:cubicBezTo>
                  <a:cubicBezTo>
                    <a:pt x="1683" y="9626"/>
                    <a:pt x="1765" y="9563"/>
                    <a:pt x="1848" y="9481"/>
                  </a:cubicBezTo>
                  <a:lnTo>
                    <a:pt x="9414" y="1848"/>
                  </a:lnTo>
                  <a:cubicBezTo>
                    <a:pt x="9496" y="1781"/>
                    <a:pt x="9547" y="1699"/>
                    <a:pt x="9594" y="1601"/>
                  </a:cubicBezTo>
                  <a:cubicBezTo>
                    <a:pt x="9857" y="1079"/>
                    <a:pt x="10085" y="542"/>
                    <a:pt x="1028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9"/>
            <p:cNvSpPr/>
            <p:nvPr/>
          </p:nvSpPr>
          <p:spPr>
            <a:xfrm>
              <a:off x="6535261" y="2296823"/>
              <a:ext cx="960638" cy="966237"/>
            </a:xfrm>
            <a:custGeom>
              <a:avLst/>
              <a:gdLst/>
              <a:ahLst/>
              <a:cxnLst/>
              <a:rect l="l" t="t" r="r" b="b"/>
              <a:pathLst>
                <a:path w="21444" h="21569" extrusionOk="0">
                  <a:moveTo>
                    <a:pt x="21295" y="0"/>
                  </a:moveTo>
                  <a:lnTo>
                    <a:pt x="0" y="21475"/>
                  </a:lnTo>
                  <a:cubicBezTo>
                    <a:pt x="98" y="21507"/>
                    <a:pt x="196" y="21522"/>
                    <a:pt x="294" y="21542"/>
                  </a:cubicBezTo>
                  <a:cubicBezTo>
                    <a:pt x="365" y="21560"/>
                    <a:pt x="437" y="21569"/>
                    <a:pt x="509" y="21569"/>
                  </a:cubicBezTo>
                  <a:cubicBezTo>
                    <a:pt x="750" y="21569"/>
                    <a:pt x="986" y="21470"/>
                    <a:pt x="1161" y="21295"/>
                  </a:cubicBezTo>
                  <a:lnTo>
                    <a:pt x="21134" y="1161"/>
                  </a:lnTo>
                  <a:cubicBezTo>
                    <a:pt x="21346" y="930"/>
                    <a:pt x="21444" y="604"/>
                    <a:pt x="21377" y="294"/>
                  </a:cubicBezTo>
                  <a:cubicBezTo>
                    <a:pt x="21346" y="196"/>
                    <a:pt x="21330" y="98"/>
                    <a:pt x="2129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9"/>
            <p:cNvSpPr/>
            <p:nvPr/>
          </p:nvSpPr>
          <p:spPr>
            <a:xfrm>
              <a:off x="6811982" y="2573544"/>
              <a:ext cx="699244" cy="704306"/>
            </a:xfrm>
            <a:custGeom>
              <a:avLst/>
              <a:gdLst/>
              <a:ahLst/>
              <a:cxnLst/>
              <a:rect l="l" t="t" r="r" b="b"/>
              <a:pathLst>
                <a:path w="15609" h="15722" extrusionOk="0">
                  <a:moveTo>
                    <a:pt x="15608" y="1"/>
                  </a:moveTo>
                  <a:lnTo>
                    <a:pt x="1" y="15722"/>
                  </a:lnTo>
                  <a:cubicBezTo>
                    <a:pt x="279" y="15706"/>
                    <a:pt x="573" y="15659"/>
                    <a:pt x="836" y="15608"/>
                  </a:cubicBezTo>
                  <a:cubicBezTo>
                    <a:pt x="1032" y="15592"/>
                    <a:pt x="1209" y="15494"/>
                    <a:pt x="1358" y="15345"/>
                  </a:cubicBezTo>
                  <a:lnTo>
                    <a:pt x="15231" y="1342"/>
                  </a:lnTo>
                  <a:cubicBezTo>
                    <a:pt x="15381" y="1209"/>
                    <a:pt x="15479" y="1029"/>
                    <a:pt x="15494" y="833"/>
                  </a:cubicBezTo>
                  <a:cubicBezTo>
                    <a:pt x="15545" y="558"/>
                    <a:pt x="15577" y="279"/>
                    <a:pt x="1560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9"/>
            <p:cNvSpPr/>
            <p:nvPr/>
          </p:nvSpPr>
          <p:spPr>
            <a:xfrm>
              <a:off x="6092247" y="1856094"/>
              <a:ext cx="1118818" cy="1128135"/>
            </a:xfrm>
            <a:custGeom>
              <a:avLst/>
              <a:gdLst/>
              <a:ahLst/>
              <a:cxnLst/>
              <a:rect l="l" t="t" r="r" b="b"/>
              <a:pathLst>
                <a:path w="24975" h="25183" extrusionOk="0">
                  <a:moveTo>
                    <a:pt x="24418" y="1"/>
                  </a:moveTo>
                  <a:lnTo>
                    <a:pt x="1" y="24630"/>
                  </a:lnTo>
                  <a:cubicBezTo>
                    <a:pt x="134" y="24810"/>
                    <a:pt x="279" y="25006"/>
                    <a:pt x="428" y="25183"/>
                  </a:cubicBezTo>
                  <a:lnTo>
                    <a:pt x="24975" y="425"/>
                  </a:lnTo>
                  <a:cubicBezTo>
                    <a:pt x="24794" y="276"/>
                    <a:pt x="24614" y="130"/>
                    <a:pt x="2441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9"/>
            <p:cNvSpPr/>
            <p:nvPr/>
          </p:nvSpPr>
          <p:spPr>
            <a:xfrm>
              <a:off x="5946607" y="1714664"/>
              <a:ext cx="683207" cy="689030"/>
            </a:xfrm>
            <a:custGeom>
              <a:avLst/>
              <a:gdLst/>
              <a:ahLst/>
              <a:cxnLst/>
              <a:rect l="l" t="t" r="r" b="b"/>
              <a:pathLst>
                <a:path w="15251" h="15381" extrusionOk="0">
                  <a:moveTo>
                    <a:pt x="15250" y="0"/>
                  </a:moveTo>
                  <a:lnTo>
                    <a:pt x="15250" y="0"/>
                  </a:lnTo>
                  <a:cubicBezTo>
                    <a:pt x="14956" y="51"/>
                    <a:pt x="14662" y="83"/>
                    <a:pt x="14383" y="134"/>
                  </a:cubicBezTo>
                  <a:cubicBezTo>
                    <a:pt x="14187" y="165"/>
                    <a:pt x="14023" y="263"/>
                    <a:pt x="13877" y="393"/>
                  </a:cubicBezTo>
                  <a:lnTo>
                    <a:pt x="377" y="14023"/>
                  </a:lnTo>
                  <a:cubicBezTo>
                    <a:pt x="247" y="14156"/>
                    <a:pt x="149" y="14337"/>
                    <a:pt x="114" y="14513"/>
                  </a:cubicBezTo>
                  <a:cubicBezTo>
                    <a:pt x="67" y="14807"/>
                    <a:pt x="31" y="15086"/>
                    <a:pt x="0" y="15380"/>
                  </a:cubicBezTo>
                  <a:lnTo>
                    <a:pt x="1525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9"/>
            <p:cNvSpPr/>
            <p:nvPr/>
          </p:nvSpPr>
          <p:spPr>
            <a:xfrm>
              <a:off x="5997185" y="1767392"/>
              <a:ext cx="432654" cy="435790"/>
            </a:xfrm>
            <a:custGeom>
              <a:avLst/>
              <a:gdLst/>
              <a:ahLst/>
              <a:cxnLst/>
              <a:rect l="l" t="t" r="r" b="b"/>
              <a:pathLst>
                <a:path w="9658" h="9728" extrusionOk="0">
                  <a:moveTo>
                    <a:pt x="9658" y="0"/>
                  </a:moveTo>
                  <a:lnTo>
                    <a:pt x="9658" y="0"/>
                  </a:lnTo>
                  <a:cubicBezTo>
                    <a:pt x="9054" y="247"/>
                    <a:pt x="8481" y="526"/>
                    <a:pt x="7924" y="820"/>
                  </a:cubicBezTo>
                  <a:cubicBezTo>
                    <a:pt x="7845" y="867"/>
                    <a:pt x="7763" y="934"/>
                    <a:pt x="7696" y="1000"/>
                  </a:cubicBezTo>
                  <a:lnTo>
                    <a:pt x="981" y="7766"/>
                  </a:lnTo>
                  <a:cubicBezTo>
                    <a:pt x="915" y="7829"/>
                    <a:pt x="848" y="7912"/>
                    <a:pt x="817" y="7994"/>
                  </a:cubicBezTo>
                  <a:cubicBezTo>
                    <a:pt x="507" y="8551"/>
                    <a:pt x="244" y="9139"/>
                    <a:pt x="1" y="9728"/>
                  </a:cubicBezTo>
                  <a:lnTo>
                    <a:pt x="9658"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9"/>
            <p:cNvSpPr/>
            <p:nvPr/>
          </p:nvSpPr>
          <p:spPr>
            <a:xfrm>
              <a:off x="5941500" y="1709513"/>
              <a:ext cx="840491" cy="846494"/>
            </a:xfrm>
            <a:custGeom>
              <a:avLst/>
              <a:gdLst/>
              <a:ahLst/>
              <a:cxnLst/>
              <a:rect l="l" t="t" r="r" b="b"/>
              <a:pathLst>
                <a:path w="18762" h="18896" extrusionOk="0">
                  <a:moveTo>
                    <a:pt x="18169" y="0"/>
                  </a:moveTo>
                  <a:cubicBezTo>
                    <a:pt x="17928" y="0"/>
                    <a:pt x="17705" y="98"/>
                    <a:pt x="17537" y="280"/>
                  </a:cubicBezTo>
                  <a:lnTo>
                    <a:pt x="279" y="17688"/>
                  </a:lnTo>
                  <a:cubicBezTo>
                    <a:pt x="98" y="17864"/>
                    <a:pt x="0" y="18111"/>
                    <a:pt x="16" y="18354"/>
                  </a:cubicBezTo>
                  <a:cubicBezTo>
                    <a:pt x="16" y="18535"/>
                    <a:pt x="32" y="18715"/>
                    <a:pt x="47" y="18896"/>
                  </a:cubicBezTo>
                  <a:lnTo>
                    <a:pt x="18761" y="37"/>
                  </a:lnTo>
                  <a:cubicBezTo>
                    <a:pt x="18581" y="17"/>
                    <a:pt x="18404" y="2"/>
                    <a:pt x="18224" y="2"/>
                  </a:cubicBezTo>
                  <a:cubicBezTo>
                    <a:pt x="18206" y="1"/>
                    <a:pt x="18187" y="0"/>
                    <a:pt x="1816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9"/>
            <p:cNvSpPr/>
            <p:nvPr/>
          </p:nvSpPr>
          <p:spPr>
            <a:xfrm>
              <a:off x="5991943" y="1760717"/>
              <a:ext cx="1030925" cy="1036211"/>
            </a:xfrm>
            <a:custGeom>
              <a:avLst/>
              <a:gdLst/>
              <a:ahLst/>
              <a:cxnLst/>
              <a:rect l="l" t="t" r="r" b="b"/>
              <a:pathLst>
                <a:path w="23013" h="23131" extrusionOk="0">
                  <a:moveTo>
                    <a:pt x="22545" y="1"/>
                  </a:moveTo>
                  <a:cubicBezTo>
                    <a:pt x="22302" y="1"/>
                    <a:pt x="22063" y="103"/>
                    <a:pt x="21887" y="283"/>
                  </a:cubicBezTo>
                  <a:lnTo>
                    <a:pt x="345" y="22001"/>
                  </a:lnTo>
                  <a:cubicBezTo>
                    <a:pt x="82" y="22263"/>
                    <a:pt x="0" y="22656"/>
                    <a:pt x="149" y="22981"/>
                  </a:cubicBezTo>
                  <a:lnTo>
                    <a:pt x="196" y="23130"/>
                  </a:lnTo>
                  <a:lnTo>
                    <a:pt x="23013" y="118"/>
                  </a:lnTo>
                  <a:cubicBezTo>
                    <a:pt x="22966" y="102"/>
                    <a:pt x="22915" y="86"/>
                    <a:pt x="22883" y="71"/>
                  </a:cubicBezTo>
                  <a:cubicBezTo>
                    <a:pt x="22773" y="23"/>
                    <a:pt x="22659" y="1"/>
                    <a:pt x="2254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9"/>
            <p:cNvSpPr/>
            <p:nvPr/>
          </p:nvSpPr>
          <p:spPr>
            <a:xfrm>
              <a:off x="6041132" y="1809458"/>
              <a:ext cx="1081367" cy="1086205"/>
            </a:xfrm>
            <a:custGeom>
              <a:avLst/>
              <a:gdLst/>
              <a:ahLst/>
              <a:cxnLst/>
              <a:rect l="l" t="t" r="r" b="b"/>
              <a:pathLst>
                <a:path w="24139" h="24247" extrusionOk="0">
                  <a:moveTo>
                    <a:pt x="23682" y="0"/>
                  </a:moveTo>
                  <a:cubicBezTo>
                    <a:pt x="23441" y="0"/>
                    <a:pt x="23203" y="95"/>
                    <a:pt x="23025" y="273"/>
                  </a:cubicBezTo>
                  <a:lnTo>
                    <a:pt x="342" y="23137"/>
                  </a:lnTo>
                  <a:cubicBezTo>
                    <a:pt x="47" y="23431"/>
                    <a:pt x="0" y="23890"/>
                    <a:pt x="196" y="24247"/>
                  </a:cubicBezTo>
                  <a:lnTo>
                    <a:pt x="212" y="24247"/>
                  </a:lnTo>
                  <a:lnTo>
                    <a:pt x="24139" y="124"/>
                  </a:lnTo>
                  <a:cubicBezTo>
                    <a:pt x="23996" y="41"/>
                    <a:pt x="23839" y="0"/>
                    <a:pt x="236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9"/>
            <p:cNvSpPr/>
            <p:nvPr/>
          </p:nvSpPr>
          <p:spPr>
            <a:xfrm>
              <a:off x="6160431" y="1923426"/>
              <a:ext cx="1129703" cy="1138484"/>
            </a:xfrm>
            <a:custGeom>
              <a:avLst/>
              <a:gdLst/>
              <a:ahLst/>
              <a:cxnLst/>
              <a:rect l="l" t="t" r="r" b="b"/>
              <a:pathLst>
                <a:path w="25218" h="25414" extrusionOk="0">
                  <a:moveTo>
                    <a:pt x="24712" y="0"/>
                  </a:moveTo>
                  <a:lnTo>
                    <a:pt x="1" y="24923"/>
                  </a:lnTo>
                  <a:cubicBezTo>
                    <a:pt x="146" y="25088"/>
                    <a:pt x="310" y="25249"/>
                    <a:pt x="475" y="25413"/>
                  </a:cubicBezTo>
                  <a:lnTo>
                    <a:pt x="25218" y="475"/>
                  </a:lnTo>
                  <a:cubicBezTo>
                    <a:pt x="25053" y="310"/>
                    <a:pt x="24892" y="145"/>
                    <a:pt x="2471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9"/>
            <p:cNvSpPr/>
            <p:nvPr/>
          </p:nvSpPr>
          <p:spPr>
            <a:xfrm>
              <a:off x="5957672" y="1726312"/>
              <a:ext cx="953291" cy="958487"/>
            </a:xfrm>
            <a:custGeom>
              <a:avLst/>
              <a:gdLst/>
              <a:ahLst/>
              <a:cxnLst/>
              <a:rect l="l" t="t" r="r" b="b"/>
              <a:pathLst>
                <a:path w="21280" h="21396" extrusionOk="0">
                  <a:moveTo>
                    <a:pt x="20780" y="0"/>
                  </a:moveTo>
                  <a:cubicBezTo>
                    <a:pt x="20530" y="0"/>
                    <a:pt x="20288" y="99"/>
                    <a:pt x="20118" y="282"/>
                  </a:cubicBezTo>
                  <a:lnTo>
                    <a:pt x="326" y="20235"/>
                  </a:lnTo>
                  <a:cubicBezTo>
                    <a:pt x="98" y="20451"/>
                    <a:pt x="0" y="20776"/>
                    <a:pt x="63" y="21086"/>
                  </a:cubicBezTo>
                  <a:cubicBezTo>
                    <a:pt x="98" y="21184"/>
                    <a:pt x="114" y="21298"/>
                    <a:pt x="145" y="21396"/>
                  </a:cubicBezTo>
                  <a:lnTo>
                    <a:pt x="21279" y="86"/>
                  </a:lnTo>
                  <a:cubicBezTo>
                    <a:pt x="21161" y="70"/>
                    <a:pt x="21063" y="35"/>
                    <a:pt x="20965" y="19"/>
                  </a:cubicBezTo>
                  <a:cubicBezTo>
                    <a:pt x="20904" y="6"/>
                    <a:pt x="20841" y="0"/>
                    <a:pt x="207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504016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6D4E0-EB3E-5B09-A87C-8EF30AEC88D2}"/>
              </a:ext>
            </a:extLst>
          </p:cNvPr>
          <p:cNvSpPr>
            <a:spLocks noGrp="1"/>
          </p:cNvSpPr>
          <p:nvPr>
            <p:ph type="title"/>
          </p:nvPr>
        </p:nvSpPr>
        <p:spPr>
          <a:solidFill>
            <a:schemeClr val="accent2"/>
          </a:solidFill>
        </p:spPr>
        <p:txBody>
          <a:bodyPr/>
          <a:lstStyle/>
          <a:p>
            <a:r>
              <a:rPr lang="en-CA" sz="3000" dirty="0">
                <a:solidFill>
                  <a:schemeClr val="accent3"/>
                </a:solidFill>
                <a:latin typeface="Staatliches" pitchFamily="2" charset="0"/>
              </a:rPr>
              <a:t>Example - Conditional probability</a:t>
            </a:r>
            <a:br>
              <a:rPr lang="en-CA" sz="3000" dirty="0">
                <a:solidFill>
                  <a:schemeClr val="accent3"/>
                </a:solidFill>
                <a:latin typeface="Staatliches" pitchFamily="2" charset="0"/>
              </a:rPr>
            </a:br>
            <a:endParaRPr lang="en-CA" dirty="0"/>
          </a:p>
        </p:txBody>
      </p:sp>
      <p:grpSp>
        <p:nvGrpSpPr>
          <p:cNvPr id="9" name="Group 8">
            <a:extLst>
              <a:ext uri="{FF2B5EF4-FFF2-40B4-BE49-F238E27FC236}">
                <a16:creationId xmlns:a16="http://schemas.microsoft.com/office/drawing/2014/main" id="{19A990E7-AF6B-F774-2535-9D452E59697F}"/>
              </a:ext>
            </a:extLst>
          </p:cNvPr>
          <p:cNvGrpSpPr/>
          <p:nvPr/>
        </p:nvGrpSpPr>
        <p:grpSpPr>
          <a:xfrm>
            <a:off x="8394461" y="659465"/>
            <a:ext cx="191084" cy="191069"/>
            <a:chOff x="8401880" y="657705"/>
            <a:chExt cx="191084" cy="191069"/>
          </a:xfrm>
          <a:solidFill>
            <a:schemeClr val="accent3"/>
          </a:solidFill>
        </p:grpSpPr>
        <p:sp>
          <p:nvSpPr>
            <p:cNvPr id="10" name="Isosceles Triangle 9">
              <a:hlinkClick r:id="rId3" action="ppaction://hlinksldjump"/>
              <a:extLst>
                <a:ext uri="{FF2B5EF4-FFF2-40B4-BE49-F238E27FC236}">
                  <a16:creationId xmlns:a16="http://schemas.microsoft.com/office/drawing/2014/main" id="{0F2C02CC-31EF-ABD7-5B5A-DA65126B15F1}"/>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Isosceles Triangle 10">
              <a:hlinkClick r:id="rId3" action="ppaction://hlinksldjump"/>
              <a:extLst>
                <a:ext uri="{FF2B5EF4-FFF2-40B4-BE49-F238E27FC236}">
                  <a16:creationId xmlns:a16="http://schemas.microsoft.com/office/drawing/2014/main" id="{7EF09B2D-007F-D9AD-342A-C85879066301}"/>
                </a:ext>
              </a:extLst>
            </p:cNvPr>
            <p:cNvSpPr/>
            <p:nvPr/>
          </p:nvSpPr>
          <p:spPr>
            <a:xfrm rot="5400000">
              <a:off x="8449658"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mc:AlternateContent xmlns:mc="http://schemas.openxmlformats.org/markup-compatibility/2006" xmlns:a14="http://schemas.microsoft.com/office/drawing/2010/main">
        <mc:Choice Requires="a14">
          <p:sp>
            <p:nvSpPr>
              <p:cNvPr id="12" name="Text Placeholder 2">
                <a:extLst>
                  <a:ext uri="{FF2B5EF4-FFF2-40B4-BE49-F238E27FC236}">
                    <a16:creationId xmlns:a16="http://schemas.microsoft.com/office/drawing/2014/main" id="{ED3D2BD4-6007-B00E-D544-9563A69A6556}"/>
                  </a:ext>
                </a:extLst>
              </p:cNvPr>
              <p:cNvSpPr txBox="1">
                <a:spLocks/>
              </p:cNvSpPr>
              <p:nvPr/>
            </p:nvSpPr>
            <p:spPr>
              <a:xfrm>
                <a:off x="690460" y="1134098"/>
                <a:ext cx="7704000" cy="35574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1pPr>
                <a:lvl2pPr marL="914400" marR="0" lvl="1"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2pPr>
                <a:lvl3pPr marL="1371600" marR="0" lvl="2"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3pPr>
                <a:lvl4pPr marL="1828800" marR="0" lvl="3"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4pPr>
                <a:lvl5pPr marL="2286000" marR="0" lvl="4"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5pPr>
                <a:lvl6pPr marL="2743200" marR="0" lvl="5"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6pPr>
                <a:lvl7pPr marL="3200400" marR="0" lvl="6"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7pPr>
                <a:lvl8pPr marL="3657600" marR="0" lvl="7"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8pPr>
                <a:lvl9pPr marL="4114800" marR="0" lvl="8"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9pPr>
              </a:lstStyle>
              <a:p>
                <a:pPr marL="139700" indent="0" algn="l"/>
                <a:r>
                  <a:rPr lang="en-CA" sz="2000" dirty="0">
                    <a:solidFill>
                      <a:schemeClr val="accent2">
                        <a:lumMod val="50000"/>
                      </a:schemeClr>
                    </a:solidFill>
                  </a:rPr>
                  <a:t>How should we start solving this problem</a:t>
                </a:r>
                <a:r>
                  <a:rPr lang="en-CA" sz="2000" dirty="0"/>
                  <a:t>?</a:t>
                </a:r>
              </a:p>
              <a:p>
                <a:pPr marL="139700" indent="0" algn="l"/>
                <a14:m>
                  <m:oMathPara xmlns:m="http://schemas.openxmlformats.org/officeDocument/2006/math">
                    <m:oMathParaPr>
                      <m:jc m:val="centerGroup"/>
                    </m:oMathParaPr>
                    <m:oMath xmlns:m="http://schemas.openxmlformats.org/officeDocument/2006/math">
                      <m:r>
                        <a:rPr lang="en-CA" sz="2000" i="1">
                          <a:latin typeface="Cambria Math" panose="02040503050406030204" pitchFamily="18" charset="0"/>
                        </a:rPr>
                        <m:t>𝑃</m:t>
                      </m:r>
                      <m:d>
                        <m:dPr>
                          <m:ctrlPr>
                            <a:rPr lang="en-CA" sz="2000" i="1">
                              <a:latin typeface="Cambria Math" panose="02040503050406030204" pitchFamily="18" charset="0"/>
                            </a:rPr>
                          </m:ctrlPr>
                        </m:dPr>
                        <m:e>
                          <m:r>
                            <a:rPr lang="en-CA" sz="2000" i="1">
                              <a:latin typeface="Cambria Math" panose="02040503050406030204" pitchFamily="18" charset="0"/>
                            </a:rPr>
                            <m:t>𝐷</m:t>
                          </m:r>
                        </m:e>
                      </m:d>
                      <m:r>
                        <a:rPr lang="en-CA" sz="2000" i="1">
                          <a:latin typeface="Cambria Math" panose="02040503050406030204" pitchFamily="18" charset="0"/>
                        </a:rPr>
                        <m:t>=</m:t>
                      </m:r>
                      <m:r>
                        <a:rPr lang="en-CA" sz="2000" i="1">
                          <a:latin typeface="Cambria Math" panose="02040503050406030204" pitchFamily="18" charset="0"/>
                        </a:rPr>
                        <m:t>𝑃</m:t>
                      </m:r>
                      <m:d>
                        <m:dPr>
                          <m:ctrlPr>
                            <a:rPr lang="en-CA" sz="2000" i="1">
                              <a:latin typeface="Cambria Math" panose="02040503050406030204" pitchFamily="18" charset="0"/>
                            </a:rPr>
                          </m:ctrlPr>
                        </m:dPr>
                        <m:e>
                          <m:r>
                            <a:rPr lang="en-CA" sz="2000" i="1">
                              <a:latin typeface="Cambria Math" panose="02040503050406030204" pitchFamily="18" charset="0"/>
                            </a:rPr>
                            <m:t>𝐴𝐵</m:t>
                          </m:r>
                          <m:acc>
                            <m:accPr>
                              <m:chr m:val="̅"/>
                              <m:ctrlPr>
                                <a:rPr lang="en-CA" sz="2000" i="1">
                                  <a:latin typeface="Cambria Math" panose="02040503050406030204" pitchFamily="18" charset="0"/>
                                </a:rPr>
                              </m:ctrlPr>
                            </m:accPr>
                            <m:e>
                              <m:r>
                                <a:rPr lang="en-CA" sz="2000" i="1">
                                  <a:latin typeface="Cambria Math" panose="02040503050406030204" pitchFamily="18" charset="0"/>
                                </a:rPr>
                                <m:t>𝐶</m:t>
                              </m:r>
                            </m:e>
                          </m:acc>
                        </m:e>
                      </m:d>
                      <m:r>
                        <a:rPr lang="en-CA" sz="2000" i="1">
                          <a:latin typeface="Cambria Math" panose="02040503050406030204" pitchFamily="18" charset="0"/>
                        </a:rPr>
                        <m:t>+</m:t>
                      </m:r>
                      <m:r>
                        <a:rPr lang="en-CA" sz="2000" i="1">
                          <a:latin typeface="Cambria Math" panose="02040503050406030204" pitchFamily="18" charset="0"/>
                        </a:rPr>
                        <m:t>𝑃</m:t>
                      </m:r>
                      <m:d>
                        <m:dPr>
                          <m:ctrlPr>
                            <a:rPr lang="en-CA" sz="2000" i="1">
                              <a:latin typeface="Cambria Math" panose="02040503050406030204" pitchFamily="18" charset="0"/>
                            </a:rPr>
                          </m:ctrlPr>
                        </m:dPr>
                        <m:e>
                          <m:r>
                            <a:rPr lang="en-CA" sz="2000" i="1">
                              <a:latin typeface="Cambria Math" panose="02040503050406030204" pitchFamily="18" charset="0"/>
                            </a:rPr>
                            <m:t>𝐴</m:t>
                          </m:r>
                          <m:acc>
                            <m:accPr>
                              <m:chr m:val="̅"/>
                              <m:ctrlPr>
                                <a:rPr lang="en-CA" sz="2000" i="1">
                                  <a:latin typeface="Cambria Math" panose="02040503050406030204" pitchFamily="18" charset="0"/>
                                </a:rPr>
                              </m:ctrlPr>
                            </m:accPr>
                            <m:e>
                              <m:r>
                                <a:rPr lang="en-CA" sz="2000" i="1">
                                  <a:latin typeface="Cambria Math" panose="02040503050406030204" pitchFamily="18" charset="0"/>
                                </a:rPr>
                                <m:t>𝐵</m:t>
                              </m:r>
                            </m:e>
                          </m:acc>
                          <m:r>
                            <a:rPr lang="en-CA" sz="2000" i="1">
                              <a:latin typeface="Cambria Math" panose="02040503050406030204" pitchFamily="18" charset="0"/>
                            </a:rPr>
                            <m:t>𝐶</m:t>
                          </m:r>
                        </m:e>
                      </m:d>
                      <m:r>
                        <a:rPr lang="en-CA" sz="2000" i="1">
                          <a:latin typeface="Cambria Math" panose="02040503050406030204" pitchFamily="18" charset="0"/>
                        </a:rPr>
                        <m:t>+</m:t>
                      </m:r>
                      <m:r>
                        <a:rPr lang="en-CA" sz="2000" i="1">
                          <a:latin typeface="Cambria Math" panose="02040503050406030204" pitchFamily="18" charset="0"/>
                        </a:rPr>
                        <m:t>𝑃</m:t>
                      </m:r>
                      <m:r>
                        <a:rPr lang="en-CA" sz="2000" i="1">
                          <a:latin typeface="Cambria Math" panose="02040503050406030204" pitchFamily="18" charset="0"/>
                        </a:rPr>
                        <m:t>(</m:t>
                      </m:r>
                      <m:acc>
                        <m:accPr>
                          <m:chr m:val="̅"/>
                          <m:ctrlPr>
                            <a:rPr lang="en-CA" sz="2000" i="1">
                              <a:latin typeface="Cambria Math" panose="02040503050406030204" pitchFamily="18" charset="0"/>
                            </a:rPr>
                          </m:ctrlPr>
                        </m:accPr>
                        <m:e>
                          <m:r>
                            <a:rPr lang="en-CA" sz="2000" i="1">
                              <a:latin typeface="Cambria Math" panose="02040503050406030204" pitchFamily="18" charset="0"/>
                            </a:rPr>
                            <m:t>𝐴</m:t>
                          </m:r>
                        </m:e>
                      </m:acc>
                      <m:r>
                        <a:rPr lang="en-CA" sz="2000" i="1">
                          <a:latin typeface="Cambria Math" panose="02040503050406030204" pitchFamily="18" charset="0"/>
                        </a:rPr>
                        <m:t>𝐵𝐶</m:t>
                      </m:r>
                      <m:r>
                        <a:rPr lang="en-CA" sz="2000" i="1">
                          <a:latin typeface="Cambria Math" panose="02040503050406030204" pitchFamily="18" charset="0"/>
                        </a:rPr>
                        <m:t>)</m:t>
                      </m:r>
                    </m:oMath>
                  </m:oMathPara>
                </a14:m>
                <a:endParaRPr lang="en-CA" sz="2000" dirty="0"/>
              </a:p>
              <a:p>
                <a:pPr marL="139700" indent="0" algn="l"/>
                <a14:m>
                  <m:oMathPara xmlns:m="http://schemas.openxmlformats.org/officeDocument/2006/math">
                    <m:oMathParaPr>
                      <m:jc m:val="centerGroup"/>
                    </m:oMathParaPr>
                    <m:oMath xmlns:m="http://schemas.openxmlformats.org/officeDocument/2006/math">
                      <m:r>
                        <a:rPr lang="en-CA" sz="2000" i="1" smtClean="0">
                          <a:latin typeface="Cambria Math" panose="02040503050406030204" pitchFamily="18" charset="0"/>
                        </a:rPr>
                        <m:t>𝑃</m:t>
                      </m:r>
                      <m:d>
                        <m:dPr>
                          <m:ctrlPr>
                            <a:rPr lang="en-CA" sz="2000" i="1">
                              <a:latin typeface="Cambria Math" panose="02040503050406030204" pitchFamily="18" charset="0"/>
                            </a:rPr>
                          </m:ctrlPr>
                        </m:dPr>
                        <m:e>
                          <m:r>
                            <a:rPr lang="en-CA" sz="2000" i="1">
                              <a:latin typeface="Cambria Math" panose="02040503050406030204" pitchFamily="18" charset="0"/>
                            </a:rPr>
                            <m:t>𝐷</m:t>
                          </m:r>
                        </m:e>
                      </m:d>
                      <m:r>
                        <a:rPr lang="en-CA" sz="2000" i="1">
                          <a:latin typeface="Cambria Math" panose="02040503050406030204" pitchFamily="18" charset="0"/>
                        </a:rPr>
                        <m:t>=</m:t>
                      </m:r>
                      <m:d>
                        <m:dPr>
                          <m:ctrlPr>
                            <a:rPr lang="en-CA" sz="2000" b="0" i="1" smtClean="0">
                              <a:latin typeface="Cambria Math" panose="02040503050406030204" pitchFamily="18" charset="0"/>
                            </a:rPr>
                          </m:ctrlPr>
                        </m:dPr>
                        <m:e>
                          <m:r>
                            <a:rPr lang="en-CA" sz="2000" b="0" i="1" smtClean="0">
                              <a:latin typeface="Cambria Math" panose="02040503050406030204" pitchFamily="18" charset="0"/>
                            </a:rPr>
                            <m:t>0.9</m:t>
                          </m:r>
                        </m:e>
                      </m:d>
                      <m:d>
                        <m:dPr>
                          <m:ctrlPr>
                            <a:rPr lang="en-CA" sz="2000" b="0" i="1" smtClean="0">
                              <a:latin typeface="Cambria Math" panose="02040503050406030204" pitchFamily="18" charset="0"/>
                            </a:rPr>
                          </m:ctrlPr>
                        </m:dPr>
                        <m:e>
                          <m:r>
                            <a:rPr lang="en-CA" sz="2000" b="0" i="1" smtClean="0">
                              <a:latin typeface="Cambria Math" panose="02040503050406030204" pitchFamily="18" charset="0"/>
                            </a:rPr>
                            <m:t>0.7</m:t>
                          </m:r>
                        </m:e>
                      </m:d>
                      <m:d>
                        <m:dPr>
                          <m:ctrlPr>
                            <a:rPr lang="en-CA" sz="2000" b="0" i="1" smtClean="0">
                              <a:latin typeface="Cambria Math" panose="02040503050406030204" pitchFamily="18" charset="0"/>
                            </a:rPr>
                          </m:ctrlPr>
                        </m:dPr>
                        <m:e>
                          <m:r>
                            <a:rPr lang="en-CA" sz="2000" b="0" i="0" smtClean="0">
                              <a:latin typeface="Cambria Math" panose="02040503050406030204" pitchFamily="18" charset="0"/>
                            </a:rPr>
                            <m:t>0.6</m:t>
                          </m:r>
                        </m:e>
                      </m:d>
                      <m:r>
                        <a:rPr lang="en-CA" sz="2000" b="0" i="0" smtClean="0">
                          <a:latin typeface="Cambria Math" panose="02040503050406030204" pitchFamily="18" charset="0"/>
                        </a:rPr>
                        <m:t>+</m:t>
                      </m:r>
                      <m:d>
                        <m:dPr>
                          <m:ctrlPr>
                            <a:rPr lang="en-CA" sz="2000" b="0" i="1" smtClean="0">
                              <a:latin typeface="Cambria Math" panose="02040503050406030204" pitchFamily="18" charset="0"/>
                            </a:rPr>
                          </m:ctrlPr>
                        </m:dPr>
                        <m:e>
                          <m:r>
                            <a:rPr lang="en-CA" sz="2000" b="0" i="0" smtClean="0">
                              <a:latin typeface="Cambria Math" panose="02040503050406030204" pitchFamily="18" charset="0"/>
                            </a:rPr>
                            <m:t>0.9</m:t>
                          </m:r>
                        </m:e>
                      </m:d>
                      <m:d>
                        <m:dPr>
                          <m:ctrlPr>
                            <a:rPr lang="en-CA" sz="2000" b="0" i="1" smtClean="0">
                              <a:latin typeface="Cambria Math" panose="02040503050406030204" pitchFamily="18" charset="0"/>
                            </a:rPr>
                          </m:ctrlPr>
                        </m:dPr>
                        <m:e>
                          <m:r>
                            <a:rPr lang="en-CA" sz="2000" b="0" i="0" smtClean="0">
                              <a:latin typeface="Cambria Math" panose="02040503050406030204" pitchFamily="18" charset="0"/>
                            </a:rPr>
                            <m:t>0.3</m:t>
                          </m:r>
                        </m:e>
                      </m:d>
                      <m:d>
                        <m:dPr>
                          <m:ctrlPr>
                            <a:rPr lang="en-CA" sz="2000" b="0" i="1" smtClean="0">
                              <a:latin typeface="Cambria Math" panose="02040503050406030204" pitchFamily="18" charset="0"/>
                            </a:rPr>
                          </m:ctrlPr>
                        </m:dPr>
                        <m:e>
                          <m:r>
                            <a:rPr lang="en-CA" sz="2000" b="0" i="0" smtClean="0">
                              <a:latin typeface="Cambria Math" panose="02040503050406030204" pitchFamily="18" charset="0"/>
                            </a:rPr>
                            <m:t>0.4</m:t>
                          </m:r>
                        </m:e>
                      </m:d>
                      <m:r>
                        <a:rPr lang="en-CA" sz="2000" b="0" i="0" smtClean="0">
                          <a:latin typeface="Cambria Math" panose="02040503050406030204" pitchFamily="18" charset="0"/>
                        </a:rPr>
                        <m:t>+</m:t>
                      </m:r>
                      <m:d>
                        <m:dPr>
                          <m:ctrlPr>
                            <a:rPr lang="en-CA" sz="2000" b="0" i="1" smtClean="0">
                              <a:latin typeface="Cambria Math" panose="02040503050406030204" pitchFamily="18" charset="0"/>
                            </a:rPr>
                          </m:ctrlPr>
                        </m:dPr>
                        <m:e>
                          <m:r>
                            <a:rPr lang="en-CA" sz="2000" b="0" i="0" smtClean="0">
                              <a:latin typeface="Cambria Math" panose="02040503050406030204" pitchFamily="18" charset="0"/>
                            </a:rPr>
                            <m:t>0.1</m:t>
                          </m:r>
                        </m:e>
                      </m:d>
                      <m:d>
                        <m:dPr>
                          <m:ctrlPr>
                            <a:rPr lang="en-CA" sz="2000" b="0" i="1" smtClean="0">
                              <a:latin typeface="Cambria Math" panose="02040503050406030204" pitchFamily="18" charset="0"/>
                            </a:rPr>
                          </m:ctrlPr>
                        </m:dPr>
                        <m:e>
                          <m:r>
                            <a:rPr lang="en-CA" sz="2000" b="0" i="0" smtClean="0">
                              <a:latin typeface="Cambria Math" panose="02040503050406030204" pitchFamily="18" charset="0"/>
                            </a:rPr>
                            <m:t>0.7</m:t>
                          </m:r>
                        </m:e>
                      </m:d>
                      <m:d>
                        <m:dPr>
                          <m:ctrlPr>
                            <a:rPr lang="en-CA" sz="2000" b="0" i="1" smtClean="0">
                              <a:latin typeface="Cambria Math" panose="02040503050406030204" pitchFamily="18" charset="0"/>
                            </a:rPr>
                          </m:ctrlPr>
                        </m:dPr>
                        <m:e>
                          <m:r>
                            <a:rPr lang="en-CA" sz="2000" b="0" i="0" smtClean="0">
                              <a:latin typeface="Cambria Math" panose="02040503050406030204" pitchFamily="18" charset="0"/>
                            </a:rPr>
                            <m:t>0.4</m:t>
                          </m:r>
                        </m:e>
                      </m:d>
                      <m:r>
                        <a:rPr lang="en-CA" sz="2000" b="0" i="0" smtClean="0">
                          <a:latin typeface="Cambria Math" panose="02040503050406030204" pitchFamily="18" charset="0"/>
                        </a:rPr>
                        <m:t>=0.514</m:t>
                      </m:r>
                    </m:oMath>
                  </m:oMathPara>
                </a14:m>
                <a:endParaRPr lang="en-CA" sz="2000" dirty="0"/>
              </a:p>
              <a:p>
                <a:pPr marL="139700" indent="0" algn="l"/>
                <a:endParaRPr lang="en-CA" sz="2000" dirty="0"/>
              </a:p>
              <a:p>
                <a:pPr marL="139700" indent="0" algn="l"/>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𝑃</m:t>
                      </m:r>
                      <m:d>
                        <m:dPr>
                          <m:ctrlPr>
                            <a:rPr lang="en-CA" sz="2000" b="0" i="1" smtClean="0">
                              <a:latin typeface="Cambria Math" panose="02040503050406030204" pitchFamily="18" charset="0"/>
                            </a:rPr>
                          </m:ctrlPr>
                        </m:dPr>
                        <m:e>
                          <m:acc>
                            <m:accPr>
                              <m:chr m:val="̅"/>
                              <m:ctrlPr>
                                <a:rPr lang="en-CA" sz="2000" b="0" i="1" smtClean="0">
                                  <a:latin typeface="Cambria Math" panose="02040503050406030204" pitchFamily="18" charset="0"/>
                                </a:rPr>
                              </m:ctrlPr>
                            </m:accPr>
                            <m:e>
                              <m:r>
                                <a:rPr lang="en-CA" sz="2000" b="0" i="1" smtClean="0">
                                  <a:latin typeface="Cambria Math" panose="02040503050406030204" pitchFamily="18" charset="0"/>
                                </a:rPr>
                                <m:t>𝐶</m:t>
                              </m:r>
                            </m:e>
                          </m:acc>
                        </m:e>
                        <m:e>
                          <m:r>
                            <a:rPr lang="en-CA" sz="2000" b="0" i="1" smtClean="0">
                              <a:latin typeface="Cambria Math" panose="02040503050406030204" pitchFamily="18" charset="0"/>
                            </a:rPr>
                            <m:t>𝐷</m:t>
                          </m:r>
                        </m:e>
                      </m:d>
                      <m:r>
                        <a:rPr lang="en-CA" sz="2000" b="0" i="1" smtClean="0">
                          <a:latin typeface="Cambria Math" panose="02040503050406030204" pitchFamily="18" charset="0"/>
                        </a:rPr>
                        <m:t>=</m:t>
                      </m:r>
                      <m:f>
                        <m:fPr>
                          <m:ctrlPr>
                            <a:rPr lang="en-CA" sz="2000" b="0" i="1" smtClean="0">
                              <a:latin typeface="Cambria Math" panose="02040503050406030204" pitchFamily="18" charset="0"/>
                            </a:rPr>
                          </m:ctrlPr>
                        </m:fPr>
                        <m:num>
                          <m:r>
                            <a:rPr lang="en-CA" sz="2000" b="0" i="1" smtClean="0">
                              <a:latin typeface="Cambria Math" panose="02040503050406030204" pitchFamily="18" charset="0"/>
                            </a:rPr>
                            <m:t>𝑃</m:t>
                          </m:r>
                          <m:r>
                            <a:rPr lang="en-CA" sz="2000" b="0" i="1" smtClean="0">
                              <a:latin typeface="Cambria Math" panose="02040503050406030204" pitchFamily="18" charset="0"/>
                            </a:rPr>
                            <m:t>(</m:t>
                          </m:r>
                          <m:acc>
                            <m:accPr>
                              <m:chr m:val="̅"/>
                              <m:ctrlPr>
                                <a:rPr lang="en-CA" sz="2000" b="0" i="1" smtClean="0">
                                  <a:latin typeface="Cambria Math" panose="02040503050406030204" pitchFamily="18" charset="0"/>
                                </a:rPr>
                              </m:ctrlPr>
                            </m:accPr>
                            <m:e>
                              <m:r>
                                <a:rPr lang="en-CA" sz="2000" b="0" i="1" smtClean="0">
                                  <a:latin typeface="Cambria Math" panose="02040503050406030204" pitchFamily="18" charset="0"/>
                                </a:rPr>
                                <m:t>𝐶</m:t>
                              </m:r>
                            </m:e>
                          </m:acc>
                          <m:r>
                            <a:rPr lang="en-CA" sz="2000" b="0" i="1" smtClean="0">
                              <a:latin typeface="Cambria Math" panose="02040503050406030204" pitchFamily="18" charset="0"/>
                            </a:rPr>
                            <m:t>𝐷</m:t>
                          </m:r>
                          <m:r>
                            <a:rPr lang="en-CA" sz="2000" b="0" i="1" smtClean="0">
                              <a:latin typeface="Cambria Math" panose="02040503050406030204" pitchFamily="18" charset="0"/>
                            </a:rPr>
                            <m:t>)</m:t>
                          </m:r>
                        </m:num>
                        <m:den>
                          <m:r>
                            <a:rPr lang="en-CA" sz="2000" b="0" i="1" smtClean="0">
                              <a:latin typeface="Cambria Math" panose="02040503050406030204" pitchFamily="18" charset="0"/>
                            </a:rPr>
                            <m:t>𝑃</m:t>
                          </m:r>
                          <m:r>
                            <a:rPr lang="en-CA" sz="2000" b="0" i="1" smtClean="0">
                              <a:latin typeface="Cambria Math" panose="02040503050406030204" pitchFamily="18" charset="0"/>
                            </a:rPr>
                            <m:t>(</m:t>
                          </m:r>
                          <m:r>
                            <a:rPr lang="en-CA" sz="2000" b="0" i="1" smtClean="0">
                              <a:latin typeface="Cambria Math" panose="02040503050406030204" pitchFamily="18" charset="0"/>
                            </a:rPr>
                            <m:t>𝐷</m:t>
                          </m:r>
                          <m:r>
                            <a:rPr lang="en-CA" sz="2000" b="0" i="1" smtClean="0">
                              <a:latin typeface="Cambria Math" panose="02040503050406030204" pitchFamily="18" charset="0"/>
                            </a:rPr>
                            <m:t>)</m:t>
                          </m:r>
                        </m:den>
                      </m:f>
                      <m:r>
                        <a:rPr lang="en-CA" sz="2000" b="0" i="1" smtClean="0">
                          <a:latin typeface="Cambria Math" panose="02040503050406030204" pitchFamily="18" charset="0"/>
                        </a:rPr>
                        <m:t>=</m:t>
                      </m:r>
                      <m:f>
                        <m:fPr>
                          <m:ctrlPr>
                            <a:rPr lang="en-CA" sz="2000" b="0" i="1" smtClean="0">
                              <a:latin typeface="Cambria Math" panose="02040503050406030204" pitchFamily="18" charset="0"/>
                            </a:rPr>
                          </m:ctrlPr>
                        </m:fPr>
                        <m:num>
                          <m:r>
                            <a:rPr lang="en-CA" sz="2000" i="1">
                              <a:latin typeface="Cambria Math" panose="02040503050406030204" pitchFamily="18" charset="0"/>
                            </a:rPr>
                            <m:t>𝑃</m:t>
                          </m:r>
                          <m:d>
                            <m:dPr>
                              <m:ctrlPr>
                                <a:rPr lang="en-CA" sz="2000" i="1">
                                  <a:latin typeface="Cambria Math" panose="02040503050406030204" pitchFamily="18" charset="0"/>
                                </a:rPr>
                              </m:ctrlPr>
                            </m:dPr>
                            <m:e>
                              <m:r>
                                <a:rPr lang="en-CA" sz="2000" i="1">
                                  <a:latin typeface="Cambria Math" panose="02040503050406030204" pitchFamily="18" charset="0"/>
                                </a:rPr>
                                <m:t>𝐴𝐵</m:t>
                              </m:r>
                              <m:acc>
                                <m:accPr>
                                  <m:chr m:val="̅"/>
                                  <m:ctrlPr>
                                    <a:rPr lang="en-CA" sz="2000" i="1">
                                      <a:latin typeface="Cambria Math" panose="02040503050406030204" pitchFamily="18" charset="0"/>
                                    </a:rPr>
                                  </m:ctrlPr>
                                </m:accPr>
                                <m:e>
                                  <m:r>
                                    <a:rPr lang="en-CA" sz="2000" i="1">
                                      <a:latin typeface="Cambria Math" panose="02040503050406030204" pitchFamily="18" charset="0"/>
                                    </a:rPr>
                                    <m:t>𝐶</m:t>
                                  </m:r>
                                </m:e>
                              </m:acc>
                            </m:e>
                          </m:d>
                        </m:num>
                        <m:den>
                          <m:r>
                            <a:rPr lang="en-CA" sz="2000" b="0" i="1" smtClean="0">
                              <a:latin typeface="Cambria Math" panose="02040503050406030204" pitchFamily="18" charset="0"/>
                            </a:rPr>
                            <m:t>𝑃</m:t>
                          </m:r>
                          <m:r>
                            <a:rPr lang="en-CA" sz="2000" b="0" i="1" smtClean="0">
                              <a:latin typeface="Cambria Math" panose="02040503050406030204" pitchFamily="18" charset="0"/>
                            </a:rPr>
                            <m:t>(</m:t>
                          </m:r>
                          <m:r>
                            <a:rPr lang="en-CA" sz="2000" b="0" i="1" smtClean="0">
                              <a:latin typeface="Cambria Math" panose="02040503050406030204" pitchFamily="18" charset="0"/>
                            </a:rPr>
                            <m:t>𝐷</m:t>
                          </m:r>
                          <m:r>
                            <a:rPr lang="en-CA" sz="2000" b="0" i="1" smtClean="0">
                              <a:latin typeface="Cambria Math" panose="02040503050406030204" pitchFamily="18" charset="0"/>
                            </a:rPr>
                            <m:t>)</m:t>
                          </m:r>
                        </m:den>
                      </m:f>
                      <m:r>
                        <a:rPr lang="en-CA" sz="2000" b="0" i="1" smtClean="0">
                          <a:latin typeface="Cambria Math" panose="02040503050406030204" pitchFamily="18" charset="0"/>
                        </a:rPr>
                        <m:t>=</m:t>
                      </m:r>
                      <m:f>
                        <m:fPr>
                          <m:ctrlPr>
                            <a:rPr lang="en-CA" sz="2000" b="0" i="1" smtClean="0">
                              <a:latin typeface="Cambria Math" panose="02040503050406030204" pitchFamily="18" charset="0"/>
                            </a:rPr>
                          </m:ctrlPr>
                        </m:fPr>
                        <m:num>
                          <m:d>
                            <m:dPr>
                              <m:ctrlPr>
                                <a:rPr lang="en-CA" sz="2000" i="1">
                                  <a:latin typeface="Cambria Math" panose="02040503050406030204" pitchFamily="18" charset="0"/>
                                </a:rPr>
                              </m:ctrlPr>
                            </m:dPr>
                            <m:e>
                              <m:r>
                                <a:rPr lang="en-CA" sz="2000" i="1">
                                  <a:latin typeface="Cambria Math" panose="02040503050406030204" pitchFamily="18" charset="0"/>
                                </a:rPr>
                                <m:t>0.9</m:t>
                              </m:r>
                            </m:e>
                          </m:d>
                          <m:d>
                            <m:dPr>
                              <m:ctrlPr>
                                <a:rPr lang="en-CA" sz="2000" i="1">
                                  <a:latin typeface="Cambria Math" panose="02040503050406030204" pitchFamily="18" charset="0"/>
                                </a:rPr>
                              </m:ctrlPr>
                            </m:dPr>
                            <m:e>
                              <m:r>
                                <a:rPr lang="en-CA" sz="2000" i="1">
                                  <a:latin typeface="Cambria Math" panose="02040503050406030204" pitchFamily="18" charset="0"/>
                                </a:rPr>
                                <m:t>0.7</m:t>
                              </m:r>
                            </m:e>
                          </m:d>
                          <m:d>
                            <m:dPr>
                              <m:ctrlPr>
                                <a:rPr lang="en-CA" sz="2000" i="1">
                                  <a:latin typeface="Cambria Math" panose="02040503050406030204" pitchFamily="18" charset="0"/>
                                </a:rPr>
                              </m:ctrlPr>
                            </m:dPr>
                            <m:e>
                              <m:r>
                                <a:rPr lang="en-CA" sz="2000">
                                  <a:latin typeface="Cambria Math" panose="02040503050406030204" pitchFamily="18" charset="0"/>
                                </a:rPr>
                                <m:t>0.6</m:t>
                              </m:r>
                            </m:e>
                          </m:d>
                        </m:num>
                        <m:den>
                          <m:r>
                            <a:rPr lang="en-CA" sz="2000">
                              <a:latin typeface="Cambria Math" panose="02040503050406030204" pitchFamily="18" charset="0"/>
                            </a:rPr>
                            <m:t>0.514</m:t>
                          </m:r>
                        </m:den>
                      </m:f>
                      <m:r>
                        <a:rPr lang="en-CA" sz="2000" b="0" i="1" smtClean="0">
                          <a:latin typeface="Cambria Math" panose="02040503050406030204" pitchFamily="18" charset="0"/>
                        </a:rPr>
                        <m:t>=0.735</m:t>
                      </m:r>
                    </m:oMath>
                  </m:oMathPara>
                </a14:m>
                <a:endParaRPr lang="en-CA" sz="2000" dirty="0"/>
              </a:p>
              <a:p>
                <a:pPr marL="139700" indent="0" algn="l"/>
                <a:endParaRPr lang="en-CA" sz="2000" dirty="0"/>
              </a:p>
            </p:txBody>
          </p:sp>
        </mc:Choice>
        <mc:Fallback xmlns="">
          <p:sp>
            <p:nvSpPr>
              <p:cNvPr id="12" name="Text Placeholder 2">
                <a:extLst>
                  <a:ext uri="{FF2B5EF4-FFF2-40B4-BE49-F238E27FC236}">
                    <a16:creationId xmlns:a16="http://schemas.microsoft.com/office/drawing/2014/main" id="{ED3D2BD4-6007-B00E-D544-9563A69A6556}"/>
                  </a:ext>
                </a:extLst>
              </p:cNvPr>
              <p:cNvSpPr txBox="1">
                <a:spLocks noRot="1" noChangeAspect="1" noMove="1" noResize="1" noEditPoints="1" noAdjustHandles="1" noChangeArrowheads="1" noChangeShapeType="1" noTextEdit="1"/>
              </p:cNvSpPr>
              <p:nvPr/>
            </p:nvSpPr>
            <p:spPr>
              <a:xfrm>
                <a:off x="690460" y="1134098"/>
                <a:ext cx="7704000" cy="3557402"/>
              </a:xfrm>
              <a:prstGeom prst="rect">
                <a:avLst/>
              </a:prstGeom>
              <a:blipFill>
                <a:blip r:embed="rId4"/>
                <a:stretch>
                  <a:fillRect/>
                </a:stretch>
              </a:blipFill>
              <a:ln>
                <a:noFill/>
              </a:ln>
            </p:spPr>
            <p:txBody>
              <a:bodyPr/>
              <a:lstStyle/>
              <a:p>
                <a:r>
                  <a:rPr lang="en-CA">
                    <a:noFill/>
                  </a:rPr>
                  <a:t> </a:t>
                </a:r>
              </a:p>
            </p:txBody>
          </p:sp>
        </mc:Fallback>
      </mc:AlternateContent>
      <p:cxnSp>
        <p:nvCxnSpPr>
          <p:cNvPr id="5" name="Connector: Elbow 4">
            <a:extLst>
              <a:ext uri="{FF2B5EF4-FFF2-40B4-BE49-F238E27FC236}">
                <a16:creationId xmlns:a16="http://schemas.microsoft.com/office/drawing/2014/main" id="{978060D6-ECA9-0DE2-050A-BD4EC1D640C8}"/>
              </a:ext>
            </a:extLst>
          </p:cNvPr>
          <p:cNvCxnSpPr>
            <a:cxnSpLocks/>
          </p:cNvCxnSpPr>
          <p:nvPr/>
        </p:nvCxnSpPr>
        <p:spPr>
          <a:xfrm rot="16200000" flipH="1">
            <a:off x="3542381" y="3103347"/>
            <a:ext cx="1102915" cy="709191"/>
          </a:xfrm>
          <a:prstGeom prst="bentConnector3">
            <a:avLst>
              <a:gd name="adj1" fmla="val 100337"/>
            </a:avLst>
          </a:prstGeom>
          <a:ln w="190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60BEAB9-1966-6D11-03AC-9C07C5C47CED}"/>
                  </a:ext>
                </a:extLst>
              </p:cNvPr>
              <p:cNvSpPr txBox="1"/>
              <p:nvPr/>
            </p:nvSpPr>
            <p:spPr>
              <a:xfrm>
                <a:off x="4572000" y="3470214"/>
                <a:ext cx="2059458" cy="1078372"/>
              </a:xfrm>
              <a:prstGeom prst="rect">
                <a:avLst/>
              </a:prstGeom>
              <a:solidFill>
                <a:schemeClr val="accent1"/>
              </a:solidFill>
              <a:ln>
                <a:solidFill>
                  <a:schemeClr val="accent3"/>
                </a:solidFill>
              </a:ln>
            </p:spPr>
            <p:txBody>
              <a:bodyPr wrap="square">
                <a:spAutoFit/>
              </a:bodyPr>
              <a:lstStyle/>
              <a:p>
                <a:pPr algn="ctr"/>
                <a:r>
                  <a:rPr lang="en-CA" sz="1600" dirty="0">
                    <a:solidFill>
                      <a:schemeClr val="accent3"/>
                    </a:solidFill>
                    <a:latin typeface="Fredoka" panose="020B0604020202020204" charset="-79"/>
                    <a:cs typeface="Fredoka" panose="020B0604020202020204" charset="-79"/>
                  </a:rPr>
                  <a:t>Since the intersection between </a:t>
                </a:r>
                <a14:m>
                  <m:oMath xmlns:m="http://schemas.openxmlformats.org/officeDocument/2006/math">
                    <m:acc>
                      <m:accPr>
                        <m:chr m:val="̅"/>
                        <m:ctrlPr>
                          <a:rPr lang="en-CA" sz="1600" i="1" smtClean="0">
                            <a:solidFill>
                              <a:schemeClr val="accent3"/>
                            </a:solidFill>
                            <a:latin typeface="Cambria Math" panose="02040503050406030204" pitchFamily="18" charset="0"/>
                            <a:cs typeface="Fredoka" panose="020B0604020202020204" charset="-79"/>
                          </a:rPr>
                        </m:ctrlPr>
                      </m:accPr>
                      <m:e>
                        <m:r>
                          <a:rPr lang="en-CA" sz="1600" b="0" i="1" smtClean="0">
                            <a:solidFill>
                              <a:schemeClr val="accent3"/>
                            </a:solidFill>
                            <a:latin typeface="Cambria Math" panose="02040503050406030204" pitchFamily="18" charset="0"/>
                            <a:cs typeface="Fredoka" panose="020B0604020202020204" charset="-79"/>
                          </a:rPr>
                          <m:t>𝐶</m:t>
                        </m:r>
                      </m:e>
                    </m:acc>
                  </m:oMath>
                </a14:m>
                <a:r>
                  <a:rPr lang="en-CA" sz="1600" dirty="0">
                    <a:solidFill>
                      <a:schemeClr val="accent3"/>
                    </a:solidFill>
                    <a:latin typeface="Fredoka" panose="020B0604020202020204" charset="-79"/>
                    <a:cs typeface="Fredoka" panose="020B0604020202020204" charset="-79"/>
                  </a:rPr>
                  <a:t> and </a:t>
                </a:r>
                <a14:m>
                  <m:oMath xmlns:m="http://schemas.openxmlformats.org/officeDocument/2006/math">
                    <m:r>
                      <a:rPr lang="en-CA" sz="1600" b="0" i="1" smtClean="0">
                        <a:solidFill>
                          <a:schemeClr val="accent3"/>
                        </a:solidFill>
                        <a:latin typeface="Cambria Math" panose="02040503050406030204" pitchFamily="18" charset="0"/>
                        <a:cs typeface="Fredoka" panose="020B0604020202020204" charset="-79"/>
                      </a:rPr>
                      <m:t>𝐷</m:t>
                    </m:r>
                  </m:oMath>
                </a14:m>
                <a:r>
                  <a:rPr lang="en-CA" sz="1600" dirty="0">
                    <a:solidFill>
                      <a:schemeClr val="accent3"/>
                    </a:solidFill>
                    <a:latin typeface="Fredoka" panose="020B0604020202020204" charset="-79"/>
                    <a:cs typeface="Fredoka" panose="020B0604020202020204" charset="-79"/>
                  </a:rPr>
                  <a:t> is</a:t>
                </a:r>
                <a:r>
                  <a:rPr lang="en-CA" sz="1600" dirty="0">
                    <a:solidFill>
                      <a:schemeClr val="accent3"/>
                    </a:solidFill>
                  </a:rPr>
                  <a:t> </a:t>
                </a:r>
                <a14:m>
                  <m:oMath xmlns:m="http://schemas.openxmlformats.org/officeDocument/2006/math">
                    <m:d>
                      <m:dPr>
                        <m:ctrlPr>
                          <a:rPr lang="en-CA" sz="1600" i="1">
                            <a:solidFill>
                              <a:schemeClr val="accent3"/>
                            </a:solidFill>
                            <a:latin typeface="Cambria Math" panose="02040503050406030204" pitchFamily="18" charset="0"/>
                          </a:rPr>
                        </m:ctrlPr>
                      </m:dPr>
                      <m:e>
                        <m:r>
                          <a:rPr lang="en-CA" sz="1600" i="1">
                            <a:solidFill>
                              <a:schemeClr val="accent3"/>
                            </a:solidFill>
                            <a:latin typeface="Cambria Math" panose="02040503050406030204" pitchFamily="18" charset="0"/>
                          </a:rPr>
                          <m:t>𝐴𝐵</m:t>
                        </m:r>
                        <m:acc>
                          <m:accPr>
                            <m:chr m:val="̅"/>
                            <m:ctrlPr>
                              <a:rPr lang="en-CA" sz="1600" i="1">
                                <a:solidFill>
                                  <a:schemeClr val="accent3"/>
                                </a:solidFill>
                                <a:latin typeface="Cambria Math" panose="02040503050406030204" pitchFamily="18" charset="0"/>
                              </a:rPr>
                            </m:ctrlPr>
                          </m:accPr>
                          <m:e>
                            <m:r>
                              <a:rPr lang="en-CA" sz="1600" i="1">
                                <a:solidFill>
                                  <a:schemeClr val="accent3"/>
                                </a:solidFill>
                                <a:latin typeface="Cambria Math" panose="02040503050406030204" pitchFamily="18" charset="0"/>
                              </a:rPr>
                              <m:t>𝐶</m:t>
                            </m:r>
                          </m:e>
                        </m:acc>
                      </m:e>
                    </m:d>
                  </m:oMath>
                </a14:m>
                <a:r>
                  <a:rPr lang="en-CA" sz="1600" dirty="0">
                    <a:solidFill>
                      <a:schemeClr val="accent3"/>
                    </a:solidFill>
                    <a:latin typeface="Fredoka" panose="020B0604020202020204" charset="-79"/>
                    <a:cs typeface="Fredoka" panose="020B0604020202020204" charset="-79"/>
                  </a:rPr>
                  <a:t> </a:t>
                </a:r>
              </a:p>
            </p:txBody>
          </p:sp>
        </mc:Choice>
        <mc:Fallback xmlns="">
          <p:sp>
            <p:nvSpPr>
              <p:cNvPr id="7" name="TextBox 6">
                <a:extLst>
                  <a:ext uri="{FF2B5EF4-FFF2-40B4-BE49-F238E27FC236}">
                    <a16:creationId xmlns:a16="http://schemas.microsoft.com/office/drawing/2014/main" id="{F60BEAB9-1966-6D11-03AC-9C07C5C47CED}"/>
                  </a:ext>
                </a:extLst>
              </p:cNvPr>
              <p:cNvSpPr txBox="1">
                <a:spLocks noRot="1" noChangeAspect="1" noMove="1" noResize="1" noEditPoints="1" noAdjustHandles="1" noChangeArrowheads="1" noChangeShapeType="1" noTextEdit="1"/>
              </p:cNvSpPr>
              <p:nvPr/>
            </p:nvSpPr>
            <p:spPr>
              <a:xfrm>
                <a:off x="4572000" y="3470214"/>
                <a:ext cx="2059458" cy="1078372"/>
              </a:xfrm>
              <a:prstGeom prst="rect">
                <a:avLst/>
              </a:prstGeom>
              <a:blipFill>
                <a:blip r:embed="rId5"/>
                <a:stretch>
                  <a:fillRect t="-1117"/>
                </a:stretch>
              </a:blipFill>
              <a:ln>
                <a:solidFill>
                  <a:schemeClr val="accent3"/>
                </a:solidFill>
              </a:ln>
            </p:spPr>
            <p:txBody>
              <a:bodyPr/>
              <a:lstStyle/>
              <a:p>
                <a:r>
                  <a:rPr lang="en-CA">
                    <a:noFill/>
                  </a:rPr>
                  <a:t> </a:t>
                </a:r>
              </a:p>
            </p:txBody>
          </p:sp>
        </mc:Fallback>
      </mc:AlternateContent>
    </p:spTree>
    <p:extLst>
      <p:ext uri="{BB962C8B-B14F-4D97-AF65-F5344CB8AC3E}">
        <p14:creationId xmlns:p14="http://schemas.microsoft.com/office/powerpoint/2010/main" val="241483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351"/>
        <p:cNvGrpSpPr/>
        <p:nvPr/>
      </p:nvGrpSpPr>
      <p:grpSpPr>
        <a:xfrm>
          <a:off x="0" y="0"/>
          <a:ext cx="0" cy="0"/>
          <a:chOff x="0" y="0"/>
          <a:chExt cx="0" cy="0"/>
        </a:xfrm>
      </p:grpSpPr>
      <p:grpSp>
        <p:nvGrpSpPr>
          <p:cNvPr id="2352" name="Google Shape;2352;p39"/>
          <p:cNvGrpSpPr/>
          <p:nvPr/>
        </p:nvGrpSpPr>
        <p:grpSpPr>
          <a:xfrm>
            <a:off x="865761" y="593450"/>
            <a:ext cx="5569500" cy="3956575"/>
            <a:chOff x="865761" y="593450"/>
            <a:chExt cx="5569500" cy="3956575"/>
          </a:xfrm>
        </p:grpSpPr>
        <p:grpSp>
          <p:nvGrpSpPr>
            <p:cNvPr id="2353" name="Google Shape;2353;p39"/>
            <p:cNvGrpSpPr/>
            <p:nvPr/>
          </p:nvGrpSpPr>
          <p:grpSpPr>
            <a:xfrm>
              <a:off x="1018161" y="745850"/>
              <a:ext cx="5417100" cy="3804175"/>
              <a:chOff x="1599186" y="592625"/>
              <a:chExt cx="5417100" cy="3804175"/>
            </a:xfrm>
          </p:grpSpPr>
          <p:sp>
            <p:nvSpPr>
              <p:cNvPr id="2354" name="Google Shape;2354;p39"/>
              <p:cNvSpPr/>
              <p:nvPr/>
            </p:nvSpPr>
            <p:spPr>
              <a:xfrm>
                <a:off x="1599186" y="594300"/>
                <a:ext cx="5417100" cy="3802500"/>
              </a:xfrm>
              <a:prstGeom prst="rect">
                <a:avLst/>
              </a:pr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5" name="Google Shape;2355;p39"/>
              <p:cNvGrpSpPr/>
              <p:nvPr/>
            </p:nvGrpSpPr>
            <p:grpSpPr>
              <a:xfrm>
                <a:off x="1599186" y="592625"/>
                <a:ext cx="5417100" cy="409500"/>
                <a:chOff x="1599197" y="592625"/>
                <a:chExt cx="5417100" cy="409500"/>
              </a:xfrm>
            </p:grpSpPr>
            <p:sp>
              <p:nvSpPr>
                <p:cNvPr id="2356" name="Google Shape;2356;p39"/>
                <p:cNvSpPr/>
                <p:nvPr/>
              </p:nvSpPr>
              <p:spPr>
                <a:xfrm>
                  <a:off x="6680805" y="673693"/>
                  <a:ext cx="246284" cy="247356"/>
                </a:xfrm>
                <a:custGeom>
                  <a:avLst/>
                  <a:gdLst/>
                  <a:ahLst/>
                  <a:cxnLst/>
                  <a:rect l="l" t="t" r="r" b="b"/>
                  <a:pathLst>
                    <a:path w="3449" h="3464" extrusionOk="0">
                      <a:moveTo>
                        <a:pt x="1" y="0"/>
                      </a:moveTo>
                      <a:lnTo>
                        <a:pt x="1" y="3464"/>
                      </a:lnTo>
                      <a:lnTo>
                        <a:pt x="3449" y="3464"/>
                      </a:lnTo>
                      <a:lnTo>
                        <a:pt x="3449"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39"/>
                <p:cNvSpPr/>
                <p:nvPr/>
              </p:nvSpPr>
              <p:spPr>
                <a:xfrm>
                  <a:off x="6355112" y="673693"/>
                  <a:ext cx="247356" cy="247356"/>
                </a:xfrm>
                <a:custGeom>
                  <a:avLst/>
                  <a:gdLst/>
                  <a:ahLst/>
                  <a:cxnLst/>
                  <a:rect l="l" t="t" r="r" b="b"/>
                  <a:pathLst>
                    <a:path w="3464" h="3464" extrusionOk="0">
                      <a:moveTo>
                        <a:pt x="0" y="0"/>
                      </a:moveTo>
                      <a:lnTo>
                        <a:pt x="0" y="3464"/>
                      </a:lnTo>
                      <a:lnTo>
                        <a:pt x="3464" y="3464"/>
                      </a:lnTo>
                      <a:lnTo>
                        <a:pt x="3464"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39"/>
                <p:cNvSpPr/>
                <p:nvPr/>
              </p:nvSpPr>
              <p:spPr>
                <a:xfrm>
                  <a:off x="1599197" y="592625"/>
                  <a:ext cx="5417100" cy="409500"/>
                </a:xfrm>
                <a:prstGeom prst="rect">
                  <a:avLst/>
                </a:prstGeom>
                <a:solidFill>
                  <a:schemeClr val="accent2">
                    <a:lumMod val="90000"/>
                  </a:schemeClr>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39"/>
                <p:cNvSpPr/>
                <p:nvPr/>
              </p:nvSpPr>
              <p:spPr>
                <a:xfrm>
                  <a:off x="6363747" y="675372"/>
                  <a:ext cx="247713" cy="247356"/>
                </a:xfrm>
                <a:custGeom>
                  <a:avLst/>
                  <a:gdLst/>
                  <a:ahLst/>
                  <a:cxnLst/>
                  <a:rect l="l" t="t" r="r" b="b"/>
                  <a:pathLst>
                    <a:path w="3469" h="3464" extrusionOk="0">
                      <a:moveTo>
                        <a:pt x="1" y="0"/>
                      </a:moveTo>
                      <a:lnTo>
                        <a:pt x="1" y="3464"/>
                      </a:lnTo>
                      <a:lnTo>
                        <a:pt x="3468" y="3464"/>
                      </a:lnTo>
                      <a:lnTo>
                        <a:pt x="3468" y="0"/>
                      </a:lnTo>
                      <a:close/>
                    </a:path>
                  </a:pathLst>
                </a:custGeom>
                <a:solidFill>
                  <a:schemeClr val="l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39"/>
                <p:cNvSpPr/>
                <p:nvPr/>
              </p:nvSpPr>
              <p:spPr>
                <a:xfrm>
                  <a:off x="6678294" y="675372"/>
                  <a:ext cx="247713" cy="247356"/>
                </a:xfrm>
                <a:custGeom>
                  <a:avLst/>
                  <a:gdLst/>
                  <a:ahLst/>
                  <a:cxnLst/>
                  <a:rect l="l" t="t" r="r" b="b"/>
                  <a:pathLst>
                    <a:path w="3469" h="3464" extrusionOk="0">
                      <a:moveTo>
                        <a:pt x="1" y="0"/>
                      </a:moveTo>
                      <a:lnTo>
                        <a:pt x="1" y="3464"/>
                      </a:lnTo>
                      <a:lnTo>
                        <a:pt x="3468" y="3464"/>
                      </a:lnTo>
                      <a:lnTo>
                        <a:pt x="3468" y="0"/>
                      </a:ln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39"/>
                <p:cNvSpPr/>
                <p:nvPr/>
              </p:nvSpPr>
              <p:spPr>
                <a:xfrm>
                  <a:off x="6049199" y="675097"/>
                  <a:ext cx="247713" cy="247356"/>
                </a:xfrm>
                <a:custGeom>
                  <a:avLst/>
                  <a:gdLst/>
                  <a:ahLst/>
                  <a:cxnLst/>
                  <a:rect l="l" t="t" r="r" b="b"/>
                  <a:pathLst>
                    <a:path w="3469" h="3464" extrusionOk="0">
                      <a:moveTo>
                        <a:pt x="1" y="0"/>
                      </a:moveTo>
                      <a:lnTo>
                        <a:pt x="1" y="3464"/>
                      </a:lnTo>
                      <a:lnTo>
                        <a:pt x="3468" y="3464"/>
                      </a:lnTo>
                      <a:lnTo>
                        <a:pt x="3468" y="0"/>
                      </a:lnTo>
                      <a:close/>
                    </a:path>
                  </a:pathLst>
                </a:custGeom>
                <a:solidFill>
                  <a:schemeClr val="accen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62" name="Google Shape;2362;p39"/>
            <p:cNvGrpSpPr/>
            <p:nvPr/>
          </p:nvGrpSpPr>
          <p:grpSpPr>
            <a:xfrm>
              <a:off x="941961" y="669650"/>
              <a:ext cx="5417100" cy="3804175"/>
              <a:chOff x="1599186" y="592625"/>
              <a:chExt cx="5417100" cy="3804175"/>
            </a:xfrm>
          </p:grpSpPr>
          <p:sp>
            <p:nvSpPr>
              <p:cNvPr id="2363" name="Google Shape;2363;p39"/>
              <p:cNvSpPr/>
              <p:nvPr/>
            </p:nvSpPr>
            <p:spPr>
              <a:xfrm>
                <a:off x="1599186" y="594300"/>
                <a:ext cx="5417100" cy="3802500"/>
              </a:xfrm>
              <a:prstGeom prst="rect">
                <a:avLst/>
              </a:pr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4" name="Google Shape;2364;p39"/>
              <p:cNvGrpSpPr/>
              <p:nvPr/>
            </p:nvGrpSpPr>
            <p:grpSpPr>
              <a:xfrm>
                <a:off x="1599186" y="592625"/>
                <a:ext cx="5417100" cy="409500"/>
                <a:chOff x="1599197" y="592625"/>
                <a:chExt cx="5417100" cy="409500"/>
              </a:xfrm>
            </p:grpSpPr>
            <p:sp>
              <p:nvSpPr>
                <p:cNvPr id="2365" name="Google Shape;2365;p39"/>
                <p:cNvSpPr/>
                <p:nvPr/>
              </p:nvSpPr>
              <p:spPr>
                <a:xfrm>
                  <a:off x="6680805" y="673693"/>
                  <a:ext cx="246284" cy="247356"/>
                </a:xfrm>
                <a:custGeom>
                  <a:avLst/>
                  <a:gdLst/>
                  <a:ahLst/>
                  <a:cxnLst/>
                  <a:rect l="l" t="t" r="r" b="b"/>
                  <a:pathLst>
                    <a:path w="3449" h="3464" extrusionOk="0">
                      <a:moveTo>
                        <a:pt x="1" y="0"/>
                      </a:moveTo>
                      <a:lnTo>
                        <a:pt x="1" y="3464"/>
                      </a:lnTo>
                      <a:lnTo>
                        <a:pt x="3449" y="3464"/>
                      </a:lnTo>
                      <a:lnTo>
                        <a:pt x="3449"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39"/>
                <p:cNvSpPr/>
                <p:nvPr/>
              </p:nvSpPr>
              <p:spPr>
                <a:xfrm>
                  <a:off x="6355112" y="673693"/>
                  <a:ext cx="247356" cy="247356"/>
                </a:xfrm>
                <a:custGeom>
                  <a:avLst/>
                  <a:gdLst/>
                  <a:ahLst/>
                  <a:cxnLst/>
                  <a:rect l="l" t="t" r="r" b="b"/>
                  <a:pathLst>
                    <a:path w="3464" h="3464" extrusionOk="0">
                      <a:moveTo>
                        <a:pt x="0" y="0"/>
                      </a:moveTo>
                      <a:lnTo>
                        <a:pt x="0" y="3464"/>
                      </a:lnTo>
                      <a:lnTo>
                        <a:pt x="3464" y="3464"/>
                      </a:lnTo>
                      <a:lnTo>
                        <a:pt x="3464"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39"/>
                <p:cNvSpPr/>
                <p:nvPr/>
              </p:nvSpPr>
              <p:spPr>
                <a:xfrm>
                  <a:off x="1599197" y="592625"/>
                  <a:ext cx="5417100" cy="409500"/>
                </a:xfrm>
                <a:prstGeom prst="rect">
                  <a:avLst/>
                </a:prstGeom>
                <a:solidFill>
                  <a:schemeClr val="accent2">
                    <a:lumMod val="90000"/>
                  </a:schemeClr>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39"/>
                <p:cNvSpPr/>
                <p:nvPr/>
              </p:nvSpPr>
              <p:spPr>
                <a:xfrm>
                  <a:off x="6363747" y="675372"/>
                  <a:ext cx="247713" cy="247356"/>
                </a:xfrm>
                <a:custGeom>
                  <a:avLst/>
                  <a:gdLst/>
                  <a:ahLst/>
                  <a:cxnLst/>
                  <a:rect l="l" t="t" r="r" b="b"/>
                  <a:pathLst>
                    <a:path w="3469" h="3464" extrusionOk="0">
                      <a:moveTo>
                        <a:pt x="1" y="0"/>
                      </a:moveTo>
                      <a:lnTo>
                        <a:pt x="1" y="3464"/>
                      </a:lnTo>
                      <a:lnTo>
                        <a:pt x="3468" y="3464"/>
                      </a:lnTo>
                      <a:lnTo>
                        <a:pt x="3468" y="0"/>
                      </a:lnTo>
                      <a:close/>
                    </a:path>
                  </a:pathLst>
                </a:custGeom>
                <a:solidFill>
                  <a:schemeClr val="l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39"/>
                <p:cNvSpPr/>
                <p:nvPr/>
              </p:nvSpPr>
              <p:spPr>
                <a:xfrm>
                  <a:off x="6678294" y="675372"/>
                  <a:ext cx="247713" cy="247356"/>
                </a:xfrm>
                <a:custGeom>
                  <a:avLst/>
                  <a:gdLst/>
                  <a:ahLst/>
                  <a:cxnLst/>
                  <a:rect l="l" t="t" r="r" b="b"/>
                  <a:pathLst>
                    <a:path w="3469" h="3464" extrusionOk="0">
                      <a:moveTo>
                        <a:pt x="1" y="0"/>
                      </a:moveTo>
                      <a:lnTo>
                        <a:pt x="1" y="3464"/>
                      </a:lnTo>
                      <a:lnTo>
                        <a:pt x="3468" y="3464"/>
                      </a:lnTo>
                      <a:lnTo>
                        <a:pt x="3468" y="0"/>
                      </a:ln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39"/>
                <p:cNvSpPr/>
                <p:nvPr/>
              </p:nvSpPr>
              <p:spPr>
                <a:xfrm>
                  <a:off x="6049199" y="675097"/>
                  <a:ext cx="247713" cy="247356"/>
                </a:xfrm>
                <a:custGeom>
                  <a:avLst/>
                  <a:gdLst/>
                  <a:ahLst/>
                  <a:cxnLst/>
                  <a:rect l="l" t="t" r="r" b="b"/>
                  <a:pathLst>
                    <a:path w="3469" h="3464" extrusionOk="0">
                      <a:moveTo>
                        <a:pt x="1" y="0"/>
                      </a:moveTo>
                      <a:lnTo>
                        <a:pt x="1" y="3464"/>
                      </a:lnTo>
                      <a:lnTo>
                        <a:pt x="3468" y="3464"/>
                      </a:lnTo>
                      <a:lnTo>
                        <a:pt x="3468" y="0"/>
                      </a:lnTo>
                      <a:close/>
                    </a:path>
                  </a:pathLst>
                </a:custGeom>
                <a:solidFill>
                  <a:schemeClr val="accen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71" name="Google Shape;2371;p39"/>
            <p:cNvGrpSpPr/>
            <p:nvPr/>
          </p:nvGrpSpPr>
          <p:grpSpPr>
            <a:xfrm>
              <a:off x="865761" y="593450"/>
              <a:ext cx="5417100" cy="3804175"/>
              <a:chOff x="1599186" y="592625"/>
              <a:chExt cx="5417100" cy="3804175"/>
            </a:xfrm>
          </p:grpSpPr>
          <p:sp>
            <p:nvSpPr>
              <p:cNvPr id="2372" name="Google Shape;2372;p39"/>
              <p:cNvSpPr/>
              <p:nvPr/>
            </p:nvSpPr>
            <p:spPr>
              <a:xfrm>
                <a:off x="1599186" y="594300"/>
                <a:ext cx="5417100" cy="3802500"/>
              </a:xfrm>
              <a:prstGeom prst="rect">
                <a:avLst/>
              </a:pr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3" name="Google Shape;2373;p39"/>
              <p:cNvGrpSpPr/>
              <p:nvPr/>
            </p:nvGrpSpPr>
            <p:grpSpPr>
              <a:xfrm>
                <a:off x="1599186" y="592625"/>
                <a:ext cx="5417100" cy="409500"/>
                <a:chOff x="1599197" y="592625"/>
                <a:chExt cx="5417100" cy="409500"/>
              </a:xfrm>
            </p:grpSpPr>
            <p:sp>
              <p:nvSpPr>
                <p:cNvPr id="2374" name="Google Shape;2374;p39"/>
                <p:cNvSpPr/>
                <p:nvPr/>
              </p:nvSpPr>
              <p:spPr>
                <a:xfrm>
                  <a:off x="6680805" y="673693"/>
                  <a:ext cx="246284" cy="247356"/>
                </a:xfrm>
                <a:custGeom>
                  <a:avLst/>
                  <a:gdLst/>
                  <a:ahLst/>
                  <a:cxnLst/>
                  <a:rect l="l" t="t" r="r" b="b"/>
                  <a:pathLst>
                    <a:path w="3449" h="3464" extrusionOk="0">
                      <a:moveTo>
                        <a:pt x="1" y="0"/>
                      </a:moveTo>
                      <a:lnTo>
                        <a:pt x="1" y="3464"/>
                      </a:lnTo>
                      <a:lnTo>
                        <a:pt x="3449" y="3464"/>
                      </a:lnTo>
                      <a:lnTo>
                        <a:pt x="3449"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9"/>
                <p:cNvSpPr/>
                <p:nvPr/>
              </p:nvSpPr>
              <p:spPr>
                <a:xfrm>
                  <a:off x="6355112" y="673693"/>
                  <a:ext cx="247356" cy="247356"/>
                </a:xfrm>
                <a:custGeom>
                  <a:avLst/>
                  <a:gdLst/>
                  <a:ahLst/>
                  <a:cxnLst/>
                  <a:rect l="l" t="t" r="r" b="b"/>
                  <a:pathLst>
                    <a:path w="3464" h="3464" extrusionOk="0">
                      <a:moveTo>
                        <a:pt x="0" y="0"/>
                      </a:moveTo>
                      <a:lnTo>
                        <a:pt x="0" y="3464"/>
                      </a:lnTo>
                      <a:lnTo>
                        <a:pt x="3464" y="3464"/>
                      </a:lnTo>
                      <a:lnTo>
                        <a:pt x="3464"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9"/>
                <p:cNvSpPr/>
                <p:nvPr/>
              </p:nvSpPr>
              <p:spPr>
                <a:xfrm>
                  <a:off x="1599197" y="592625"/>
                  <a:ext cx="5417100" cy="409500"/>
                </a:xfrm>
                <a:prstGeom prst="rect">
                  <a:avLst/>
                </a:prstGeom>
                <a:solidFill>
                  <a:schemeClr val="accent2">
                    <a:lumMod val="90000"/>
                  </a:schemeClr>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7" name="Google Shape;2377;p39"/>
                <p:cNvSpPr/>
                <p:nvPr/>
              </p:nvSpPr>
              <p:spPr>
                <a:xfrm>
                  <a:off x="6363747" y="675372"/>
                  <a:ext cx="247713" cy="247356"/>
                </a:xfrm>
                <a:custGeom>
                  <a:avLst/>
                  <a:gdLst/>
                  <a:ahLst/>
                  <a:cxnLst/>
                  <a:rect l="l" t="t" r="r" b="b"/>
                  <a:pathLst>
                    <a:path w="3469" h="3464" extrusionOk="0">
                      <a:moveTo>
                        <a:pt x="1" y="0"/>
                      </a:moveTo>
                      <a:lnTo>
                        <a:pt x="1" y="3464"/>
                      </a:lnTo>
                      <a:lnTo>
                        <a:pt x="3468" y="3464"/>
                      </a:lnTo>
                      <a:lnTo>
                        <a:pt x="3468" y="0"/>
                      </a:lnTo>
                      <a:close/>
                    </a:path>
                  </a:pathLst>
                </a:custGeom>
                <a:solidFill>
                  <a:schemeClr val="l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9"/>
                <p:cNvSpPr/>
                <p:nvPr/>
              </p:nvSpPr>
              <p:spPr>
                <a:xfrm>
                  <a:off x="6678294" y="675372"/>
                  <a:ext cx="247713" cy="247356"/>
                </a:xfrm>
                <a:custGeom>
                  <a:avLst/>
                  <a:gdLst/>
                  <a:ahLst/>
                  <a:cxnLst/>
                  <a:rect l="l" t="t" r="r" b="b"/>
                  <a:pathLst>
                    <a:path w="3469" h="3464" extrusionOk="0">
                      <a:moveTo>
                        <a:pt x="1" y="0"/>
                      </a:moveTo>
                      <a:lnTo>
                        <a:pt x="1" y="3464"/>
                      </a:lnTo>
                      <a:lnTo>
                        <a:pt x="3468" y="3464"/>
                      </a:lnTo>
                      <a:lnTo>
                        <a:pt x="3468" y="0"/>
                      </a:lnTo>
                      <a:close/>
                    </a:path>
                  </a:pathLst>
                </a:custGeom>
                <a:solidFill>
                  <a:schemeClr val="accen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9"/>
                <p:cNvSpPr/>
                <p:nvPr/>
              </p:nvSpPr>
              <p:spPr>
                <a:xfrm>
                  <a:off x="6049199" y="675097"/>
                  <a:ext cx="247713" cy="247356"/>
                </a:xfrm>
                <a:custGeom>
                  <a:avLst/>
                  <a:gdLst/>
                  <a:ahLst/>
                  <a:cxnLst/>
                  <a:rect l="l" t="t" r="r" b="b"/>
                  <a:pathLst>
                    <a:path w="3469" h="3464" extrusionOk="0">
                      <a:moveTo>
                        <a:pt x="1" y="0"/>
                      </a:moveTo>
                      <a:lnTo>
                        <a:pt x="1" y="3464"/>
                      </a:lnTo>
                      <a:lnTo>
                        <a:pt x="3468" y="3464"/>
                      </a:lnTo>
                      <a:lnTo>
                        <a:pt x="3468" y="0"/>
                      </a:lnTo>
                      <a:close/>
                    </a:path>
                  </a:pathLst>
                </a:custGeom>
                <a:solidFill>
                  <a:schemeClr val="accen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381" name="Google Shape;2381;p39"/>
          <p:cNvSpPr txBox="1">
            <a:spLocks noGrp="1"/>
          </p:cNvSpPr>
          <p:nvPr>
            <p:ph type="title"/>
          </p:nvPr>
        </p:nvSpPr>
        <p:spPr>
          <a:xfrm>
            <a:off x="1111853" y="1509444"/>
            <a:ext cx="4969800" cy="84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Chapter 3</a:t>
            </a:r>
            <a:br>
              <a:rPr lang="en" dirty="0"/>
            </a:br>
            <a:r>
              <a:rPr lang="en" sz="4400" dirty="0"/>
              <a:t>Univariate discrete probability distributions</a:t>
            </a:r>
            <a:endParaRPr dirty="0"/>
          </a:p>
        </p:txBody>
      </p:sp>
      <p:sp>
        <p:nvSpPr>
          <p:cNvPr id="2384" name="Google Shape;2384;p39"/>
          <p:cNvSpPr/>
          <p:nvPr/>
        </p:nvSpPr>
        <p:spPr>
          <a:xfrm>
            <a:off x="7654209" y="414775"/>
            <a:ext cx="654264" cy="711206"/>
          </a:xfrm>
          <a:custGeom>
            <a:avLst/>
            <a:gdLst/>
            <a:ahLst/>
            <a:cxnLst/>
            <a:rect l="l" t="t" r="r" b="b"/>
            <a:pathLst>
              <a:path w="5850" h="6359" extrusionOk="0">
                <a:moveTo>
                  <a:pt x="2923" y="0"/>
                </a:moveTo>
                <a:cubicBezTo>
                  <a:pt x="2845" y="0"/>
                  <a:pt x="2778" y="48"/>
                  <a:pt x="2746" y="114"/>
                </a:cubicBezTo>
                <a:cubicBezTo>
                  <a:pt x="2303" y="1389"/>
                  <a:pt x="1338" y="2452"/>
                  <a:pt x="99" y="3005"/>
                </a:cubicBezTo>
                <a:cubicBezTo>
                  <a:pt x="32" y="3040"/>
                  <a:pt x="1" y="3103"/>
                  <a:pt x="1" y="3170"/>
                </a:cubicBezTo>
                <a:cubicBezTo>
                  <a:pt x="1" y="3252"/>
                  <a:pt x="32" y="3319"/>
                  <a:pt x="99" y="3350"/>
                </a:cubicBezTo>
                <a:cubicBezTo>
                  <a:pt x="1338" y="3907"/>
                  <a:pt x="2303" y="4951"/>
                  <a:pt x="2746" y="6225"/>
                </a:cubicBezTo>
                <a:cubicBezTo>
                  <a:pt x="2778" y="6308"/>
                  <a:pt x="2845" y="6359"/>
                  <a:pt x="2923" y="6359"/>
                </a:cubicBezTo>
                <a:cubicBezTo>
                  <a:pt x="3005" y="6359"/>
                  <a:pt x="3072" y="6308"/>
                  <a:pt x="3103" y="6225"/>
                </a:cubicBezTo>
                <a:cubicBezTo>
                  <a:pt x="3547" y="4951"/>
                  <a:pt x="4512" y="3907"/>
                  <a:pt x="5751" y="3350"/>
                </a:cubicBezTo>
                <a:cubicBezTo>
                  <a:pt x="5818" y="3319"/>
                  <a:pt x="5849" y="3252"/>
                  <a:pt x="5849" y="3170"/>
                </a:cubicBezTo>
                <a:cubicBezTo>
                  <a:pt x="5849" y="3103"/>
                  <a:pt x="5818" y="3040"/>
                  <a:pt x="5751" y="3005"/>
                </a:cubicBezTo>
                <a:cubicBezTo>
                  <a:pt x="4512" y="2452"/>
                  <a:pt x="3547" y="1389"/>
                  <a:pt x="3103" y="114"/>
                </a:cubicBezTo>
                <a:cubicBezTo>
                  <a:pt x="3072" y="48"/>
                  <a:pt x="3005" y="0"/>
                  <a:pt x="2923"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5" name="Google Shape;2385;p39"/>
          <p:cNvGrpSpPr/>
          <p:nvPr/>
        </p:nvGrpSpPr>
        <p:grpSpPr>
          <a:xfrm>
            <a:off x="715097" y="1595431"/>
            <a:ext cx="373592" cy="711175"/>
            <a:chOff x="-1334775" y="1194975"/>
            <a:chExt cx="822891" cy="1566810"/>
          </a:xfrm>
        </p:grpSpPr>
        <p:sp>
          <p:nvSpPr>
            <p:cNvPr id="2386" name="Google Shape;2386;p39"/>
            <p:cNvSpPr/>
            <p:nvPr/>
          </p:nvSpPr>
          <p:spPr>
            <a:xfrm>
              <a:off x="-1328201" y="1201549"/>
              <a:ext cx="809743" cy="1553749"/>
            </a:xfrm>
            <a:custGeom>
              <a:avLst/>
              <a:gdLst/>
              <a:ahLst/>
              <a:cxnLst/>
              <a:rect l="l" t="t" r="r" b="b"/>
              <a:pathLst>
                <a:path w="8253" h="15836" extrusionOk="0">
                  <a:moveTo>
                    <a:pt x="0" y="1"/>
                  </a:moveTo>
                  <a:lnTo>
                    <a:pt x="0" y="1652"/>
                  </a:lnTo>
                  <a:lnTo>
                    <a:pt x="589" y="1652"/>
                  </a:lnTo>
                  <a:lnTo>
                    <a:pt x="589" y="5461"/>
                  </a:lnTo>
                  <a:lnTo>
                    <a:pt x="1193" y="5461"/>
                  </a:lnTo>
                  <a:lnTo>
                    <a:pt x="1193" y="6049"/>
                  </a:lnTo>
                  <a:lnTo>
                    <a:pt x="1797" y="6049"/>
                  </a:lnTo>
                  <a:lnTo>
                    <a:pt x="1797" y="6653"/>
                  </a:lnTo>
                  <a:lnTo>
                    <a:pt x="2385" y="6653"/>
                  </a:lnTo>
                  <a:lnTo>
                    <a:pt x="2385" y="7257"/>
                  </a:lnTo>
                  <a:lnTo>
                    <a:pt x="2989" y="7257"/>
                  </a:lnTo>
                  <a:lnTo>
                    <a:pt x="2989" y="8579"/>
                  </a:lnTo>
                  <a:lnTo>
                    <a:pt x="2385" y="8579"/>
                  </a:lnTo>
                  <a:lnTo>
                    <a:pt x="2385" y="9187"/>
                  </a:lnTo>
                  <a:lnTo>
                    <a:pt x="1797" y="9187"/>
                  </a:lnTo>
                  <a:lnTo>
                    <a:pt x="1797" y="9791"/>
                  </a:lnTo>
                  <a:lnTo>
                    <a:pt x="1193" y="9791"/>
                  </a:lnTo>
                  <a:lnTo>
                    <a:pt x="1193" y="10379"/>
                  </a:lnTo>
                  <a:lnTo>
                    <a:pt x="589" y="10379"/>
                  </a:lnTo>
                  <a:lnTo>
                    <a:pt x="589" y="14188"/>
                  </a:lnTo>
                  <a:lnTo>
                    <a:pt x="0" y="14188"/>
                  </a:lnTo>
                  <a:lnTo>
                    <a:pt x="0" y="15835"/>
                  </a:lnTo>
                  <a:lnTo>
                    <a:pt x="8253" y="15835"/>
                  </a:lnTo>
                  <a:lnTo>
                    <a:pt x="8253" y="14188"/>
                  </a:lnTo>
                  <a:lnTo>
                    <a:pt x="7649" y="14188"/>
                  </a:lnTo>
                  <a:lnTo>
                    <a:pt x="7649" y="10379"/>
                  </a:lnTo>
                  <a:lnTo>
                    <a:pt x="7045" y="10379"/>
                  </a:lnTo>
                  <a:lnTo>
                    <a:pt x="7045" y="9791"/>
                  </a:lnTo>
                  <a:lnTo>
                    <a:pt x="6456" y="9791"/>
                  </a:lnTo>
                  <a:lnTo>
                    <a:pt x="6456" y="9187"/>
                  </a:lnTo>
                  <a:lnTo>
                    <a:pt x="5848" y="9187"/>
                  </a:lnTo>
                  <a:lnTo>
                    <a:pt x="5848" y="8579"/>
                  </a:lnTo>
                  <a:lnTo>
                    <a:pt x="5244" y="8579"/>
                  </a:lnTo>
                  <a:lnTo>
                    <a:pt x="5244" y="7257"/>
                  </a:lnTo>
                  <a:lnTo>
                    <a:pt x="5848" y="7257"/>
                  </a:lnTo>
                  <a:lnTo>
                    <a:pt x="5848" y="6653"/>
                  </a:lnTo>
                  <a:lnTo>
                    <a:pt x="6456" y="6653"/>
                  </a:lnTo>
                  <a:lnTo>
                    <a:pt x="6456" y="6049"/>
                  </a:lnTo>
                  <a:lnTo>
                    <a:pt x="7045" y="6049"/>
                  </a:lnTo>
                  <a:lnTo>
                    <a:pt x="7045" y="5461"/>
                  </a:lnTo>
                  <a:lnTo>
                    <a:pt x="7649" y="5461"/>
                  </a:lnTo>
                  <a:lnTo>
                    <a:pt x="7649" y="1652"/>
                  </a:lnTo>
                  <a:lnTo>
                    <a:pt x="8253" y="1652"/>
                  </a:lnTo>
                  <a:lnTo>
                    <a:pt x="8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9"/>
            <p:cNvSpPr/>
            <p:nvPr/>
          </p:nvSpPr>
          <p:spPr>
            <a:xfrm>
              <a:off x="-1217821" y="2154060"/>
              <a:ext cx="59360" cy="59360"/>
            </a:xfrm>
            <a:custGeom>
              <a:avLst/>
              <a:gdLst/>
              <a:ahLst/>
              <a:cxnLst/>
              <a:rect l="l" t="t" r="r" b="b"/>
              <a:pathLst>
                <a:path w="605" h="605" extrusionOk="0">
                  <a:moveTo>
                    <a:pt x="1" y="0"/>
                  </a:moveTo>
                  <a:lnTo>
                    <a:pt x="1" y="605"/>
                  </a:lnTo>
                  <a:lnTo>
                    <a:pt x="605" y="605"/>
                  </a:lnTo>
                  <a:lnTo>
                    <a:pt x="6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39"/>
            <p:cNvSpPr/>
            <p:nvPr/>
          </p:nvSpPr>
          <p:spPr>
            <a:xfrm>
              <a:off x="-1158558" y="2096368"/>
              <a:ext cx="57888" cy="57790"/>
            </a:xfrm>
            <a:custGeom>
              <a:avLst/>
              <a:gdLst/>
              <a:ahLst/>
              <a:cxnLst/>
              <a:rect l="l" t="t" r="r" b="b"/>
              <a:pathLst>
                <a:path w="590" h="589" extrusionOk="0">
                  <a:moveTo>
                    <a:pt x="1" y="0"/>
                  </a:moveTo>
                  <a:lnTo>
                    <a:pt x="1" y="588"/>
                  </a:lnTo>
                  <a:lnTo>
                    <a:pt x="589" y="588"/>
                  </a:lnTo>
                  <a:lnTo>
                    <a:pt x="5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39"/>
            <p:cNvSpPr/>
            <p:nvPr/>
          </p:nvSpPr>
          <p:spPr>
            <a:xfrm>
              <a:off x="-1100768" y="2037106"/>
              <a:ext cx="59752" cy="59360"/>
            </a:xfrm>
            <a:custGeom>
              <a:avLst/>
              <a:gdLst/>
              <a:ahLst/>
              <a:cxnLst/>
              <a:rect l="l" t="t" r="r" b="b"/>
              <a:pathLst>
                <a:path w="609" h="605" extrusionOk="0">
                  <a:moveTo>
                    <a:pt x="0" y="0"/>
                  </a:moveTo>
                  <a:lnTo>
                    <a:pt x="0" y="604"/>
                  </a:lnTo>
                  <a:lnTo>
                    <a:pt x="608" y="604"/>
                  </a:lnTo>
                  <a:lnTo>
                    <a:pt x="6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9"/>
            <p:cNvSpPr/>
            <p:nvPr/>
          </p:nvSpPr>
          <p:spPr>
            <a:xfrm>
              <a:off x="-1041113" y="1920053"/>
              <a:ext cx="59360" cy="117149"/>
            </a:xfrm>
            <a:custGeom>
              <a:avLst/>
              <a:gdLst/>
              <a:ahLst/>
              <a:cxnLst/>
              <a:rect l="l" t="t" r="r" b="b"/>
              <a:pathLst>
                <a:path w="605" h="1194" extrusionOk="0">
                  <a:moveTo>
                    <a:pt x="0" y="1"/>
                  </a:moveTo>
                  <a:lnTo>
                    <a:pt x="0" y="1193"/>
                  </a:lnTo>
                  <a:lnTo>
                    <a:pt x="604" y="1193"/>
                  </a:lnTo>
                  <a:lnTo>
                    <a:pt x="6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9"/>
            <p:cNvSpPr/>
            <p:nvPr/>
          </p:nvSpPr>
          <p:spPr>
            <a:xfrm>
              <a:off x="-1217821" y="1743444"/>
              <a:ext cx="59360" cy="57790"/>
            </a:xfrm>
            <a:custGeom>
              <a:avLst/>
              <a:gdLst/>
              <a:ahLst/>
              <a:cxnLst/>
              <a:rect l="l" t="t" r="r" b="b"/>
              <a:pathLst>
                <a:path w="605" h="589" extrusionOk="0">
                  <a:moveTo>
                    <a:pt x="1" y="0"/>
                  </a:moveTo>
                  <a:lnTo>
                    <a:pt x="1" y="589"/>
                  </a:lnTo>
                  <a:lnTo>
                    <a:pt x="605" y="589"/>
                  </a:lnTo>
                  <a:lnTo>
                    <a:pt x="6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9"/>
            <p:cNvSpPr/>
            <p:nvPr/>
          </p:nvSpPr>
          <p:spPr>
            <a:xfrm>
              <a:off x="-1158558" y="1801136"/>
              <a:ext cx="57888" cy="59360"/>
            </a:xfrm>
            <a:custGeom>
              <a:avLst/>
              <a:gdLst/>
              <a:ahLst/>
              <a:cxnLst/>
              <a:rect l="l" t="t" r="r" b="b"/>
              <a:pathLst>
                <a:path w="590" h="605" extrusionOk="0">
                  <a:moveTo>
                    <a:pt x="1" y="1"/>
                  </a:moveTo>
                  <a:lnTo>
                    <a:pt x="1" y="605"/>
                  </a:lnTo>
                  <a:lnTo>
                    <a:pt x="589" y="605"/>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9"/>
            <p:cNvSpPr/>
            <p:nvPr/>
          </p:nvSpPr>
          <p:spPr>
            <a:xfrm>
              <a:off x="-1100768" y="1860399"/>
              <a:ext cx="59752" cy="59752"/>
            </a:xfrm>
            <a:custGeom>
              <a:avLst/>
              <a:gdLst/>
              <a:ahLst/>
              <a:cxnLst/>
              <a:rect l="l" t="t" r="r" b="b"/>
              <a:pathLst>
                <a:path w="609" h="609" extrusionOk="0">
                  <a:moveTo>
                    <a:pt x="0" y="1"/>
                  </a:moveTo>
                  <a:lnTo>
                    <a:pt x="0" y="609"/>
                  </a:lnTo>
                  <a:lnTo>
                    <a:pt x="608" y="609"/>
                  </a:lnTo>
                  <a:lnTo>
                    <a:pt x="6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9"/>
            <p:cNvSpPr/>
            <p:nvPr/>
          </p:nvSpPr>
          <p:spPr>
            <a:xfrm>
              <a:off x="-688582" y="2154060"/>
              <a:ext cx="59360" cy="59360"/>
            </a:xfrm>
            <a:custGeom>
              <a:avLst/>
              <a:gdLst/>
              <a:ahLst/>
              <a:cxnLst/>
              <a:rect l="l" t="t" r="r" b="b"/>
              <a:pathLst>
                <a:path w="605" h="605" extrusionOk="0">
                  <a:moveTo>
                    <a:pt x="0" y="0"/>
                  </a:moveTo>
                  <a:lnTo>
                    <a:pt x="0" y="605"/>
                  </a:lnTo>
                  <a:lnTo>
                    <a:pt x="604" y="605"/>
                  </a:lnTo>
                  <a:lnTo>
                    <a:pt x="6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9"/>
            <p:cNvSpPr/>
            <p:nvPr/>
          </p:nvSpPr>
          <p:spPr>
            <a:xfrm>
              <a:off x="-1334775" y="2213322"/>
              <a:ext cx="822891" cy="548463"/>
            </a:xfrm>
            <a:custGeom>
              <a:avLst/>
              <a:gdLst/>
              <a:ahLst/>
              <a:cxnLst/>
              <a:rect l="l" t="t" r="r" b="b"/>
              <a:pathLst>
                <a:path w="8387" h="5590" extrusionOk="0">
                  <a:moveTo>
                    <a:pt x="589" y="1"/>
                  </a:moveTo>
                  <a:lnTo>
                    <a:pt x="589" y="3793"/>
                  </a:lnTo>
                  <a:lnTo>
                    <a:pt x="0" y="3793"/>
                  </a:lnTo>
                  <a:lnTo>
                    <a:pt x="0" y="5590"/>
                  </a:lnTo>
                  <a:lnTo>
                    <a:pt x="8387" y="5590"/>
                  </a:lnTo>
                  <a:lnTo>
                    <a:pt x="8387" y="3793"/>
                  </a:lnTo>
                  <a:lnTo>
                    <a:pt x="7779" y="3793"/>
                  </a:lnTo>
                  <a:lnTo>
                    <a:pt x="7779" y="1"/>
                  </a:lnTo>
                  <a:lnTo>
                    <a:pt x="7190" y="1"/>
                  </a:lnTo>
                  <a:lnTo>
                    <a:pt x="7190" y="3793"/>
                  </a:lnTo>
                  <a:lnTo>
                    <a:pt x="6586" y="3793"/>
                  </a:lnTo>
                  <a:lnTo>
                    <a:pt x="6586" y="3205"/>
                  </a:lnTo>
                  <a:lnTo>
                    <a:pt x="5982" y="3205"/>
                  </a:lnTo>
                  <a:lnTo>
                    <a:pt x="5982" y="3793"/>
                  </a:lnTo>
                  <a:lnTo>
                    <a:pt x="5296" y="3793"/>
                  </a:lnTo>
                  <a:lnTo>
                    <a:pt x="5296" y="2601"/>
                  </a:lnTo>
                  <a:lnTo>
                    <a:pt x="4707" y="2601"/>
                  </a:lnTo>
                  <a:lnTo>
                    <a:pt x="4707" y="3793"/>
                  </a:lnTo>
                  <a:lnTo>
                    <a:pt x="4103" y="3793"/>
                  </a:lnTo>
                  <a:lnTo>
                    <a:pt x="4103" y="3205"/>
                  </a:lnTo>
                  <a:lnTo>
                    <a:pt x="3499" y="3205"/>
                  </a:lnTo>
                  <a:lnTo>
                    <a:pt x="3499" y="3793"/>
                  </a:lnTo>
                  <a:lnTo>
                    <a:pt x="1193" y="3793"/>
                  </a:lnTo>
                  <a:lnTo>
                    <a:pt x="119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9"/>
            <p:cNvSpPr/>
            <p:nvPr/>
          </p:nvSpPr>
          <p:spPr>
            <a:xfrm>
              <a:off x="-747844" y="2096368"/>
              <a:ext cx="59360" cy="57790"/>
            </a:xfrm>
            <a:custGeom>
              <a:avLst/>
              <a:gdLst/>
              <a:ahLst/>
              <a:cxnLst/>
              <a:rect l="l" t="t" r="r" b="b"/>
              <a:pathLst>
                <a:path w="605" h="589" extrusionOk="0">
                  <a:moveTo>
                    <a:pt x="0" y="0"/>
                  </a:moveTo>
                  <a:lnTo>
                    <a:pt x="0" y="588"/>
                  </a:lnTo>
                  <a:lnTo>
                    <a:pt x="604" y="588"/>
                  </a:lnTo>
                  <a:lnTo>
                    <a:pt x="6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39"/>
            <p:cNvSpPr/>
            <p:nvPr/>
          </p:nvSpPr>
          <p:spPr>
            <a:xfrm>
              <a:off x="-805635" y="2037106"/>
              <a:ext cx="57888" cy="59360"/>
            </a:xfrm>
            <a:custGeom>
              <a:avLst/>
              <a:gdLst/>
              <a:ahLst/>
              <a:cxnLst/>
              <a:rect l="l" t="t" r="r" b="b"/>
              <a:pathLst>
                <a:path w="590" h="605" extrusionOk="0">
                  <a:moveTo>
                    <a:pt x="1" y="0"/>
                  </a:moveTo>
                  <a:lnTo>
                    <a:pt x="1" y="604"/>
                  </a:lnTo>
                  <a:lnTo>
                    <a:pt x="589" y="604"/>
                  </a:lnTo>
                  <a:lnTo>
                    <a:pt x="5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9"/>
            <p:cNvSpPr/>
            <p:nvPr/>
          </p:nvSpPr>
          <p:spPr>
            <a:xfrm>
              <a:off x="-864897" y="1920053"/>
              <a:ext cx="59360" cy="117149"/>
            </a:xfrm>
            <a:custGeom>
              <a:avLst/>
              <a:gdLst/>
              <a:ahLst/>
              <a:cxnLst/>
              <a:rect l="l" t="t" r="r" b="b"/>
              <a:pathLst>
                <a:path w="605" h="1194" extrusionOk="0">
                  <a:moveTo>
                    <a:pt x="1" y="1"/>
                  </a:moveTo>
                  <a:lnTo>
                    <a:pt x="1" y="1193"/>
                  </a:lnTo>
                  <a:lnTo>
                    <a:pt x="605" y="1193"/>
                  </a:lnTo>
                  <a:lnTo>
                    <a:pt x="6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9"/>
            <p:cNvSpPr/>
            <p:nvPr/>
          </p:nvSpPr>
          <p:spPr>
            <a:xfrm>
              <a:off x="-688582" y="1743444"/>
              <a:ext cx="59360" cy="57790"/>
            </a:xfrm>
            <a:custGeom>
              <a:avLst/>
              <a:gdLst/>
              <a:ahLst/>
              <a:cxnLst/>
              <a:rect l="l" t="t" r="r" b="b"/>
              <a:pathLst>
                <a:path w="605" h="589" extrusionOk="0">
                  <a:moveTo>
                    <a:pt x="0" y="0"/>
                  </a:moveTo>
                  <a:lnTo>
                    <a:pt x="0" y="589"/>
                  </a:lnTo>
                  <a:lnTo>
                    <a:pt x="604" y="589"/>
                  </a:lnTo>
                  <a:lnTo>
                    <a:pt x="6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9"/>
            <p:cNvSpPr/>
            <p:nvPr/>
          </p:nvSpPr>
          <p:spPr>
            <a:xfrm>
              <a:off x="-1334775" y="1194975"/>
              <a:ext cx="822891" cy="548561"/>
            </a:xfrm>
            <a:custGeom>
              <a:avLst/>
              <a:gdLst/>
              <a:ahLst/>
              <a:cxnLst/>
              <a:rect l="l" t="t" r="r" b="b"/>
              <a:pathLst>
                <a:path w="8387" h="5591" extrusionOk="0">
                  <a:moveTo>
                    <a:pt x="0" y="1"/>
                  </a:moveTo>
                  <a:lnTo>
                    <a:pt x="0" y="1801"/>
                  </a:lnTo>
                  <a:lnTo>
                    <a:pt x="589" y="1801"/>
                  </a:lnTo>
                  <a:lnTo>
                    <a:pt x="589" y="5590"/>
                  </a:lnTo>
                  <a:lnTo>
                    <a:pt x="1193" y="5590"/>
                  </a:lnTo>
                  <a:lnTo>
                    <a:pt x="1193" y="1801"/>
                  </a:lnTo>
                  <a:lnTo>
                    <a:pt x="7190" y="1801"/>
                  </a:lnTo>
                  <a:lnTo>
                    <a:pt x="7190" y="5590"/>
                  </a:lnTo>
                  <a:lnTo>
                    <a:pt x="7779" y="5590"/>
                  </a:lnTo>
                  <a:lnTo>
                    <a:pt x="7779" y="1801"/>
                  </a:lnTo>
                  <a:lnTo>
                    <a:pt x="8387" y="1801"/>
                  </a:lnTo>
                  <a:lnTo>
                    <a:pt x="83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9"/>
            <p:cNvSpPr/>
            <p:nvPr/>
          </p:nvSpPr>
          <p:spPr>
            <a:xfrm>
              <a:off x="-747844" y="1801136"/>
              <a:ext cx="59360" cy="59360"/>
            </a:xfrm>
            <a:custGeom>
              <a:avLst/>
              <a:gdLst/>
              <a:ahLst/>
              <a:cxnLst/>
              <a:rect l="l" t="t" r="r" b="b"/>
              <a:pathLst>
                <a:path w="605" h="605" extrusionOk="0">
                  <a:moveTo>
                    <a:pt x="0" y="1"/>
                  </a:moveTo>
                  <a:lnTo>
                    <a:pt x="0" y="605"/>
                  </a:lnTo>
                  <a:lnTo>
                    <a:pt x="604" y="605"/>
                  </a:lnTo>
                  <a:lnTo>
                    <a:pt x="6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9"/>
            <p:cNvSpPr/>
            <p:nvPr/>
          </p:nvSpPr>
          <p:spPr>
            <a:xfrm>
              <a:off x="-805635" y="1860399"/>
              <a:ext cx="57888" cy="59752"/>
            </a:xfrm>
            <a:custGeom>
              <a:avLst/>
              <a:gdLst/>
              <a:ahLst/>
              <a:cxnLst/>
              <a:rect l="l" t="t" r="r" b="b"/>
              <a:pathLst>
                <a:path w="590" h="609" extrusionOk="0">
                  <a:moveTo>
                    <a:pt x="1" y="1"/>
                  </a:moveTo>
                  <a:lnTo>
                    <a:pt x="1" y="609"/>
                  </a:lnTo>
                  <a:lnTo>
                    <a:pt x="589" y="60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9"/>
            <p:cNvSpPr/>
            <p:nvPr/>
          </p:nvSpPr>
          <p:spPr>
            <a:xfrm>
              <a:off x="-924159" y="1860399"/>
              <a:ext cx="59360" cy="59752"/>
            </a:xfrm>
            <a:custGeom>
              <a:avLst/>
              <a:gdLst/>
              <a:ahLst/>
              <a:cxnLst/>
              <a:rect l="l" t="t" r="r" b="b"/>
              <a:pathLst>
                <a:path w="605" h="609" extrusionOk="0">
                  <a:moveTo>
                    <a:pt x="1" y="1"/>
                  </a:moveTo>
                  <a:lnTo>
                    <a:pt x="1" y="609"/>
                  </a:lnTo>
                  <a:lnTo>
                    <a:pt x="605" y="609"/>
                  </a:lnTo>
                  <a:lnTo>
                    <a:pt x="6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9"/>
            <p:cNvSpPr/>
            <p:nvPr/>
          </p:nvSpPr>
          <p:spPr>
            <a:xfrm>
              <a:off x="-981851" y="2154060"/>
              <a:ext cx="57790" cy="59360"/>
            </a:xfrm>
            <a:custGeom>
              <a:avLst/>
              <a:gdLst/>
              <a:ahLst/>
              <a:cxnLst/>
              <a:rect l="l" t="t" r="r" b="b"/>
              <a:pathLst>
                <a:path w="589" h="605" extrusionOk="0">
                  <a:moveTo>
                    <a:pt x="0" y="0"/>
                  </a:moveTo>
                  <a:lnTo>
                    <a:pt x="0" y="605"/>
                  </a:lnTo>
                  <a:lnTo>
                    <a:pt x="589" y="605"/>
                  </a:lnTo>
                  <a:lnTo>
                    <a:pt x="5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9"/>
            <p:cNvSpPr/>
            <p:nvPr/>
          </p:nvSpPr>
          <p:spPr>
            <a:xfrm>
              <a:off x="-932205" y="2408868"/>
              <a:ext cx="59360" cy="59752"/>
            </a:xfrm>
            <a:custGeom>
              <a:avLst/>
              <a:gdLst/>
              <a:ahLst/>
              <a:cxnLst/>
              <a:rect l="l" t="t" r="r" b="b"/>
              <a:pathLst>
                <a:path w="605" h="609" extrusionOk="0">
                  <a:moveTo>
                    <a:pt x="0" y="0"/>
                  </a:moveTo>
                  <a:lnTo>
                    <a:pt x="0" y="608"/>
                  </a:lnTo>
                  <a:lnTo>
                    <a:pt x="604" y="608"/>
                  </a:lnTo>
                  <a:lnTo>
                    <a:pt x="6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9"/>
            <p:cNvSpPr/>
            <p:nvPr/>
          </p:nvSpPr>
          <p:spPr>
            <a:xfrm>
              <a:off x="-981851" y="1801136"/>
              <a:ext cx="57790" cy="59360"/>
            </a:xfrm>
            <a:custGeom>
              <a:avLst/>
              <a:gdLst/>
              <a:ahLst/>
              <a:cxnLst/>
              <a:rect l="l" t="t" r="r" b="b"/>
              <a:pathLst>
                <a:path w="589" h="605" extrusionOk="0">
                  <a:moveTo>
                    <a:pt x="0" y="1"/>
                  </a:moveTo>
                  <a:lnTo>
                    <a:pt x="0" y="605"/>
                  </a:lnTo>
                  <a:lnTo>
                    <a:pt x="589" y="605"/>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9"/>
            <p:cNvSpPr/>
            <p:nvPr/>
          </p:nvSpPr>
          <p:spPr>
            <a:xfrm>
              <a:off x="-924159" y="1684182"/>
              <a:ext cx="59360" cy="59360"/>
            </a:xfrm>
            <a:custGeom>
              <a:avLst/>
              <a:gdLst/>
              <a:ahLst/>
              <a:cxnLst/>
              <a:rect l="l" t="t" r="r" b="b"/>
              <a:pathLst>
                <a:path w="605" h="605" extrusionOk="0">
                  <a:moveTo>
                    <a:pt x="1" y="0"/>
                  </a:moveTo>
                  <a:lnTo>
                    <a:pt x="1" y="604"/>
                  </a:lnTo>
                  <a:lnTo>
                    <a:pt x="605" y="604"/>
                  </a:lnTo>
                  <a:lnTo>
                    <a:pt x="6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9"/>
            <p:cNvSpPr/>
            <p:nvPr/>
          </p:nvSpPr>
          <p:spPr>
            <a:xfrm>
              <a:off x="-864897" y="1624920"/>
              <a:ext cx="59360" cy="59360"/>
            </a:xfrm>
            <a:custGeom>
              <a:avLst/>
              <a:gdLst/>
              <a:ahLst/>
              <a:cxnLst/>
              <a:rect l="l" t="t" r="r" b="b"/>
              <a:pathLst>
                <a:path w="605" h="605" extrusionOk="0">
                  <a:moveTo>
                    <a:pt x="1" y="0"/>
                  </a:moveTo>
                  <a:lnTo>
                    <a:pt x="1" y="604"/>
                  </a:lnTo>
                  <a:lnTo>
                    <a:pt x="605" y="604"/>
                  </a:lnTo>
                  <a:lnTo>
                    <a:pt x="6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39"/>
            <p:cNvSpPr/>
            <p:nvPr/>
          </p:nvSpPr>
          <p:spPr>
            <a:xfrm>
              <a:off x="-805635" y="1567129"/>
              <a:ext cx="57888" cy="57888"/>
            </a:xfrm>
            <a:custGeom>
              <a:avLst/>
              <a:gdLst/>
              <a:ahLst/>
              <a:cxnLst/>
              <a:rect l="l" t="t" r="r" b="b"/>
              <a:pathLst>
                <a:path w="590" h="590" extrusionOk="0">
                  <a:moveTo>
                    <a:pt x="1" y="1"/>
                  </a:moveTo>
                  <a:lnTo>
                    <a:pt x="1" y="589"/>
                  </a:lnTo>
                  <a:lnTo>
                    <a:pt x="589" y="58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39"/>
            <p:cNvSpPr/>
            <p:nvPr/>
          </p:nvSpPr>
          <p:spPr>
            <a:xfrm>
              <a:off x="-1041113" y="1624920"/>
              <a:ext cx="59360" cy="59360"/>
            </a:xfrm>
            <a:custGeom>
              <a:avLst/>
              <a:gdLst/>
              <a:ahLst/>
              <a:cxnLst/>
              <a:rect l="l" t="t" r="r" b="b"/>
              <a:pathLst>
                <a:path w="605" h="605" extrusionOk="0">
                  <a:moveTo>
                    <a:pt x="0" y="0"/>
                  </a:moveTo>
                  <a:lnTo>
                    <a:pt x="0" y="604"/>
                  </a:lnTo>
                  <a:lnTo>
                    <a:pt x="604" y="604"/>
                  </a:lnTo>
                  <a:lnTo>
                    <a:pt x="6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9"/>
            <p:cNvSpPr/>
            <p:nvPr/>
          </p:nvSpPr>
          <p:spPr>
            <a:xfrm>
              <a:off x="-1100768" y="1567129"/>
              <a:ext cx="59752" cy="57888"/>
            </a:xfrm>
            <a:custGeom>
              <a:avLst/>
              <a:gdLst/>
              <a:ahLst/>
              <a:cxnLst/>
              <a:rect l="l" t="t" r="r" b="b"/>
              <a:pathLst>
                <a:path w="609" h="590" extrusionOk="0">
                  <a:moveTo>
                    <a:pt x="0" y="1"/>
                  </a:moveTo>
                  <a:lnTo>
                    <a:pt x="0" y="589"/>
                  </a:lnTo>
                  <a:lnTo>
                    <a:pt x="608" y="589"/>
                  </a:lnTo>
                  <a:lnTo>
                    <a:pt x="6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9"/>
            <p:cNvSpPr/>
            <p:nvPr/>
          </p:nvSpPr>
          <p:spPr>
            <a:xfrm>
              <a:off x="-981851" y="1567129"/>
              <a:ext cx="57790" cy="57888"/>
            </a:xfrm>
            <a:custGeom>
              <a:avLst/>
              <a:gdLst/>
              <a:ahLst/>
              <a:cxnLst/>
              <a:rect l="l" t="t" r="r" b="b"/>
              <a:pathLst>
                <a:path w="589" h="590" extrusionOk="0">
                  <a:moveTo>
                    <a:pt x="0" y="1"/>
                  </a:moveTo>
                  <a:lnTo>
                    <a:pt x="0" y="589"/>
                  </a:lnTo>
                  <a:lnTo>
                    <a:pt x="589" y="58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3" name="Google Shape;2413;p39"/>
          <p:cNvSpPr/>
          <p:nvPr/>
        </p:nvSpPr>
        <p:spPr>
          <a:xfrm>
            <a:off x="6139635" y="1950243"/>
            <a:ext cx="1368300" cy="1368300"/>
          </a:xfrm>
          <a:prstGeom prst="ellipse">
            <a:avLst/>
          </a:prstGeom>
          <a:solidFill>
            <a:schemeClr val="accent2"/>
          </a:solidFill>
          <a:ln w="9525" cap="flat" cmpd="sng">
            <a:solidFill>
              <a:schemeClr val="accent3"/>
            </a:solidFill>
            <a:prstDash val="solid"/>
            <a:round/>
            <a:headEnd type="none" w="sm" len="sm"/>
            <a:tailEnd type="none" w="sm" len="sm"/>
          </a:ln>
          <a:effectLst>
            <a:outerShdw dist="76200" dir="2580000" algn="bl" rotWithShape="0">
              <a:schemeClr val="accent4"/>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2414" name="Google Shape;2414;p39"/>
          <p:cNvGrpSpPr/>
          <p:nvPr/>
        </p:nvGrpSpPr>
        <p:grpSpPr>
          <a:xfrm>
            <a:off x="6358133" y="1720700"/>
            <a:ext cx="1368388" cy="1367843"/>
            <a:chOff x="5941500" y="1709513"/>
            <a:chExt cx="1572679" cy="1572053"/>
          </a:xfrm>
        </p:grpSpPr>
        <p:sp>
          <p:nvSpPr>
            <p:cNvPr id="2415" name="Google Shape;2415;p39"/>
            <p:cNvSpPr/>
            <p:nvPr/>
          </p:nvSpPr>
          <p:spPr>
            <a:xfrm>
              <a:off x="6424026" y="2185588"/>
              <a:ext cx="1036032" cy="1041587"/>
            </a:xfrm>
            <a:custGeom>
              <a:avLst/>
              <a:gdLst/>
              <a:ahLst/>
              <a:cxnLst/>
              <a:rect l="l" t="t" r="r" b="b"/>
              <a:pathLst>
                <a:path w="23127" h="23251" extrusionOk="0">
                  <a:moveTo>
                    <a:pt x="22930" y="0"/>
                  </a:moveTo>
                  <a:lnTo>
                    <a:pt x="0" y="23123"/>
                  </a:lnTo>
                  <a:cubicBezTo>
                    <a:pt x="47" y="23142"/>
                    <a:pt x="83" y="23158"/>
                    <a:pt x="130" y="23189"/>
                  </a:cubicBezTo>
                  <a:cubicBezTo>
                    <a:pt x="239" y="23230"/>
                    <a:pt x="353" y="23251"/>
                    <a:pt x="466" y="23251"/>
                  </a:cubicBezTo>
                  <a:cubicBezTo>
                    <a:pt x="710" y="23251"/>
                    <a:pt x="949" y="23157"/>
                    <a:pt x="1126" y="22978"/>
                  </a:cubicBezTo>
                  <a:lnTo>
                    <a:pt x="22781" y="1126"/>
                  </a:lnTo>
                  <a:cubicBezTo>
                    <a:pt x="23044" y="863"/>
                    <a:pt x="23127" y="471"/>
                    <a:pt x="22993" y="130"/>
                  </a:cubicBezTo>
                  <a:cubicBezTo>
                    <a:pt x="22978" y="79"/>
                    <a:pt x="22946" y="47"/>
                    <a:pt x="2293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9"/>
            <p:cNvSpPr/>
            <p:nvPr/>
          </p:nvSpPr>
          <p:spPr>
            <a:xfrm>
              <a:off x="6325066" y="2087345"/>
              <a:ext cx="1085802" cy="1090685"/>
            </a:xfrm>
            <a:custGeom>
              <a:avLst/>
              <a:gdLst/>
              <a:ahLst/>
              <a:cxnLst/>
              <a:rect l="l" t="t" r="r" b="b"/>
              <a:pathLst>
                <a:path w="24238" h="24347" extrusionOk="0">
                  <a:moveTo>
                    <a:pt x="24010" y="1"/>
                  </a:moveTo>
                  <a:lnTo>
                    <a:pt x="1" y="24206"/>
                  </a:lnTo>
                  <a:lnTo>
                    <a:pt x="17" y="24221"/>
                  </a:lnTo>
                  <a:cubicBezTo>
                    <a:pt x="160" y="24306"/>
                    <a:pt x="317" y="24347"/>
                    <a:pt x="472" y="24347"/>
                  </a:cubicBezTo>
                  <a:cubicBezTo>
                    <a:pt x="707" y="24347"/>
                    <a:pt x="938" y="24253"/>
                    <a:pt x="1115" y="24076"/>
                  </a:cubicBezTo>
                  <a:lnTo>
                    <a:pt x="23880" y="1115"/>
                  </a:lnTo>
                  <a:cubicBezTo>
                    <a:pt x="24175" y="821"/>
                    <a:pt x="24237" y="362"/>
                    <a:pt x="2401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9"/>
            <p:cNvSpPr/>
            <p:nvPr/>
          </p:nvSpPr>
          <p:spPr>
            <a:xfrm>
              <a:off x="6237932" y="2000211"/>
              <a:ext cx="1120206" cy="1129883"/>
            </a:xfrm>
            <a:custGeom>
              <a:avLst/>
              <a:gdLst/>
              <a:ahLst/>
              <a:cxnLst/>
              <a:rect l="l" t="t" r="r" b="b"/>
              <a:pathLst>
                <a:path w="25006" h="25222" extrusionOk="0">
                  <a:moveTo>
                    <a:pt x="24582" y="0"/>
                  </a:moveTo>
                  <a:lnTo>
                    <a:pt x="0" y="24794"/>
                  </a:lnTo>
                  <a:cubicBezTo>
                    <a:pt x="181" y="24943"/>
                    <a:pt x="361" y="25088"/>
                    <a:pt x="542" y="25221"/>
                  </a:cubicBezTo>
                  <a:lnTo>
                    <a:pt x="25006" y="557"/>
                  </a:lnTo>
                  <a:cubicBezTo>
                    <a:pt x="24876" y="361"/>
                    <a:pt x="24731" y="181"/>
                    <a:pt x="245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9"/>
            <p:cNvSpPr/>
            <p:nvPr/>
          </p:nvSpPr>
          <p:spPr>
            <a:xfrm>
              <a:off x="6662623" y="2423514"/>
              <a:ext cx="851556" cy="858051"/>
            </a:xfrm>
            <a:custGeom>
              <a:avLst/>
              <a:gdLst/>
              <a:ahLst/>
              <a:cxnLst/>
              <a:rect l="l" t="t" r="r" b="b"/>
              <a:pathLst>
                <a:path w="19009" h="19154" extrusionOk="0">
                  <a:moveTo>
                    <a:pt x="18942" y="0"/>
                  </a:moveTo>
                  <a:lnTo>
                    <a:pt x="1" y="19122"/>
                  </a:lnTo>
                  <a:cubicBezTo>
                    <a:pt x="166" y="19122"/>
                    <a:pt x="346" y="19138"/>
                    <a:pt x="507" y="19153"/>
                  </a:cubicBezTo>
                  <a:cubicBezTo>
                    <a:pt x="770" y="19153"/>
                    <a:pt x="1032" y="19055"/>
                    <a:pt x="1209" y="18875"/>
                  </a:cubicBezTo>
                  <a:lnTo>
                    <a:pt x="18715" y="1224"/>
                  </a:lnTo>
                  <a:cubicBezTo>
                    <a:pt x="18911" y="1028"/>
                    <a:pt x="19009" y="785"/>
                    <a:pt x="18993" y="522"/>
                  </a:cubicBezTo>
                  <a:cubicBezTo>
                    <a:pt x="18977" y="342"/>
                    <a:pt x="18958" y="181"/>
                    <a:pt x="1894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9"/>
            <p:cNvSpPr/>
            <p:nvPr/>
          </p:nvSpPr>
          <p:spPr>
            <a:xfrm>
              <a:off x="7006005" y="2767568"/>
              <a:ext cx="460563" cy="464281"/>
            </a:xfrm>
            <a:custGeom>
              <a:avLst/>
              <a:gdLst/>
              <a:ahLst/>
              <a:cxnLst/>
              <a:rect l="l" t="t" r="r" b="b"/>
              <a:pathLst>
                <a:path w="10281" h="10364" extrusionOk="0">
                  <a:moveTo>
                    <a:pt x="10281" y="0"/>
                  </a:moveTo>
                  <a:lnTo>
                    <a:pt x="0" y="10363"/>
                  </a:lnTo>
                  <a:cubicBezTo>
                    <a:pt x="541" y="10167"/>
                    <a:pt x="1079" y="9920"/>
                    <a:pt x="1604" y="9677"/>
                  </a:cubicBezTo>
                  <a:cubicBezTo>
                    <a:pt x="1683" y="9626"/>
                    <a:pt x="1765" y="9563"/>
                    <a:pt x="1848" y="9481"/>
                  </a:cubicBezTo>
                  <a:lnTo>
                    <a:pt x="9414" y="1848"/>
                  </a:lnTo>
                  <a:cubicBezTo>
                    <a:pt x="9496" y="1781"/>
                    <a:pt x="9547" y="1699"/>
                    <a:pt x="9594" y="1601"/>
                  </a:cubicBezTo>
                  <a:cubicBezTo>
                    <a:pt x="9857" y="1079"/>
                    <a:pt x="10085" y="542"/>
                    <a:pt x="1028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9"/>
            <p:cNvSpPr/>
            <p:nvPr/>
          </p:nvSpPr>
          <p:spPr>
            <a:xfrm>
              <a:off x="6535261" y="2296823"/>
              <a:ext cx="960638" cy="966237"/>
            </a:xfrm>
            <a:custGeom>
              <a:avLst/>
              <a:gdLst/>
              <a:ahLst/>
              <a:cxnLst/>
              <a:rect l="l" t="t" r="r" b="b"/>
              <a:pathLst>
                <a:path w="21444" h="21569" extrusionOk="0">
                  <a:moveTo>
                    <a:pt x="21295" y="0"/>
                  </a:moveTo>
                  <a:lnTo>
                    <a:pt x="0" y="21475"/>
                  </a:lnTo>
                  <a:cubicBezTo>
                    <a:pt x="98" y="21507"/>
                    <a:pt x="196" y="21522"/>
                    <a:pt x="294" y="21542"/>
                  </a:cubicBezTo>
                  <a:cubicBezTo>
                    <a:pt x="365" y="21560"/>
                    <a:pt x="437" y="21569"/>
                    <a:pt x="509" y="21569"/>
                  </a:cubicBezTo>
                  <a:cubicBezTo>
                    <a:pt x="750" y="21569"/>
                    <a:pt x="986" y="21470"/>
                    <a:pt x="1161" y="21295"/>
                  </a:cubicBezTo>
                  <a:lnTo>
                    <a:pt x="21134" y="1161"/>
                  </a:lnTo>
                  <a:cubicBezTo>
                    <a:pt x="21346" y="930"/>
                    <a:pt x="21444" y="604"/>
                    <a:pt x="21377" y="294"/>
                  </a:cubicBezTo>
                  <a:cubicBezTo>
                    <a:pt x="21346" y="196"/>
                    <a:pt x="21330" y="98"/>
                    <a:pt x="2129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9"/>
            <p:cNvSpPr/>
            <p:nvPr/>
          </p:nvSpPr>
          <p:spPr>
            <a:xfrm>
              <a:off x="6811982" y="2573544"/>
              <a:ext cx="699244" cy="704306"/>
            </a:xfrm>
            <a:custGeom>
              <a:avLst/>
              <a:gdLst/>
              <a:ahLst/>
              <a:cxnLst/>
              <a:rect l="l" t="t" r="r" b="b"/>
              <a:pathLst>
                <a:path w="15609" h="15722" extrusionOk="0">
                  <a:moveTo>
                    <a:pt x="15608" y="1"/>
                  </a:moveTo>
                  <a:lnTo>
                    <a:pt x="1" y="15722"/>
                  </a:lnTo>
                  <a:cubicBezTo>
                    <a:pt x="279" y="15706"/>
                    <a:pt x="573" y="15659"/>
                    <a:pt x="836" y="15608"/>
                  </a:cubicBezTo>
                  <a:cubicBezTo>
                    <a:pt x="1032" y="15592"/>
                    <a:pt x="1209" y="15494"/>
                    <a:pt x="1358" y="15345"/>
                  </a:cubicBezTo>
                  <a:lnTo>
                    <a:pt x="15231" y="1342"/>
                  </a:lnTo>
                  <a:cubicBezTo>
                    <a:pt x="15381" y="1209"/>
                    <a:pt x="15479" y="1029"/>
                    <a:pt x="15494" y="833"/>
                  </a:cubicBezTo>
                  <a:cubicBezTo>
                    <a:pt x="15545" y="558"/>
                    <a:pt x="15577" y="279"/>
                    <a:pt x="1560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9"/>
            <p:cNvSpPr/>
            <p:nvPr/>
          </p:nvSpPr>
          <p:spPr>
            <a:xfrm>
              <a:off x="6092247" y="1856094"/>
              <a:ext cx="1118818" cy="1128135"/>
            </a:xfrm>
            <a:custGeom>
              <a:avLst/>
              <a:gdLst/>
              <a:ahLst/>
              <a:cxnLst/>
              <a:rect l="l" t="t" r="r" b="b"/>
              <a:pathLst>
                <a:path w="24975" h="25183" extrusionOk="0">
                  <a:moveTo>
                    <a:pt x="24418" y="1"/>
                  </a:moveTo>
                  <a:lnTo>
                    <a:pt x="1" y="24630"/>
                  </a:lnTo>
                  <a:cubicBezTo>
                    <a:pt x="134" y="24810"/>
                    <a:pt x="279" y="25006"/>
                    <a:pt x="428" y="25183"/>
                  </a:cubicBezTo>
                  <a:lnTo>
                    <a:pt x="24975" y="425"/>
                  </a:lnTo>
                  <a:cubicBezTo>
                    <a:pt x="24794" y="276"/>
                    <a:pt x="24614" y="130"/>
                    <a:pt x="2441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9"/>
            <p:cNvSpPr/>
            <p:nvPr/>
          </p:nvSpPr>
          <p:spPr>
            <a:xfrm>
              <a:off x="5946607" y="1714664"/>
              <a:ext cx="683207" cy="689030"/>
            </a:xfrm>
            <a:custGeom>
              <a:avLst/>
              <a:gdLst/>
              <a:ahLst/>
              <a:cxnLst/>
              <a:rect l="l" t="t" r="r" b="b"/>
              <a:pathLst>
                <a:path w="15251" h="15381" extrusionOk="0">
                  <a:moveTo>
                    <a:pt x="15250" y="0"/>
                  </a:moveTo>
                  <a:lnTo>
                    <a:pt x="15250" y="0"/>
                  </a:lnTo>
                  <a:cubicBezTo>
                    <a:pt x="14956" y="51"/>
                    <a:pt x="14662" y="83"/>
                    <a:pt x="14383" y="134"/>
                  </a:cubicBezTo>
                  <a:cubicBezTo>
                    <a:pt x="14187" y="165"/>
                    <a:pt x="14023" y="263"/>
                    <a:pt x="13877" y="393"/>
                  </a:cubicBezTo>
                  <a:lnTo>
                    <a:pt x="377" y="14023"/>
                  </a:lnTo>
                  <a:cubicBezTo>
                    <a:pt x="247" y="14156"/>
                    <a:pt x="149" y="14337"/>
                    <a:pt x="114" y="14513"/>
                  </a:cubicBezTo>
                  <a:cubicBezTo>
                    <a:pt x="67" y="14807"/>
                    <a:pt x="31" y="15086"/>
                    <a:pt x="0" y="15380"/>
                  </a:cubicBezTo>
                  <a:lnTo>
                    <a:pt x="1525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9"/>
            <p:cNvSpPr/>
            <p:nvPr/>
          </p:nvSpPr>
          <p:spPr>
            <a:xfrm>
              <a:off x="5997185" y="1767392"/>
              <a:ext cx="432654" cy="435790"/>
            </a:xfrm>
            <a:custGeom>
              <a:avLst/>
              <a:gdLst/>
              <a:ahLst/>
              <a:cxnLst/>
              <a:rect l="l" t="t" r="r" b="b"/>
              <a:pathLst>
                <a:path w="9658" h="9728" extrusionOk="0">
                  <a:moveTo>
                    <a:pt x="9658" y="0"/>
                  </a:moveTo>
                  <a:lnTo>
                    <a:pt x="9658" y="0"/>
                  </a:lnTo>
                  <a:cubicBezTo>
                    <a:pt x="9054" y="247"/>
                    <a:pt x="8481" y="526"/>
                    <a:pt x="7924" y="820"/>
                  </a:cubicBezTo>
                  <a:cubicBezTo>
                    <a:pt x="7845" y="867"/>
                    <a:pt x="7763" y="934"/>
                    <a:pt x="7696" y="1000"/>
                  </a:cubicBezTo>
                  <a:lnTo>
                    <a:pt x="981" y="7766"/>
                  </a:lnTo>
                  <a:cubicBezTo>
                    <a:pt x="915" y="7829"/>
                    <a:pt x="848" y="7912"/>
                    <a:pt x="817" y="7994"/>
                  </a:cubicBezTo>
                  <a:cubicBezTo>
                    <a:pt x="507" y="8551"/>
                    <a:pt x="244" y="9139"/>
                    <a:pt x="1" y="9728"/>
                  </a:cubicBezTo>
                  <a:lnTo>
                    <a:pt x="9658"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9"/>
            <p:cNvSpPr/>
            <p:nvPr/>
          </p:nvSpPr>
          <p:spPr>
            <a:xfrm>
              <a:off x="5941500" y="1709513"/>
              <a:ext cx="840491" cy="846494"/>
            </a:xfrm>
            <a:custGeom>
              <a:avLst/>
              <a:gdLst/>
              <a:ahLst/>
              <a:cxnLst/>
              <a:rect l="l" t="t" r="r" b="b"/>
              <a:pathLst>
                <a:path w="18762" h="18896" extrusionOk="0">
                  <a:moveTo>
                    <a:pt x="18169" y="0"/>
                  </a:moveTo>
                  <a:cubicBezTo>
                    <a:pt x="17928" y="0"/>
                    <a:pt x="17705" y="98"/>
                    <a:pt x="17537" y="280"/>
                  </a:cubicBezTo>
                  <a:lnTo>
                    <a:pt x="279" y="17688"/>
                  </a:lnTo>
                  <a:cubicBezTo>
                    <a:pt x="98" y="17864"/>
                    <a:pt x="0" y="18111"/>
                    <a:pt x="16" y="18354"/>
                  </a:cubicBezTo>
                  <a:cubicBezTo>
                    <a:pt x="16" y="18535"/>
                    <a:pt x="32" y="18715"/>
                    <a:pt x="47" y="18896"/>
                  </a:cubicBezTo>
                  <a:lnTo>
                    <a:pt x="18761" y="37"/>
                  </a:lnTo>
                  <a:cubicBezTo>
                    <a:pt x="18581" y="17"/>
                    <a:pt x="18404" y="2"/>
                    <a:pt x="18224" y="2"/>
                  </a:cubicBezTo>
                  <a:cubicBezTo>
                    <a:pt x="18206" y="1"/>
                    <a:pt x="18187" y="0"/>
                    <a:pt x="1816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9"/>
            <p:cNvSpPr/>
            <p:nvPr/>
          </p:nvSpPr>
          <p:spPr>
            <a:xfrm>
              <a:off x="5991943" y="1760717"/>
              <a:ext cx="1030925" cy="1036211"/>
            </a:xfrm>
            <a:custGeom>
              <a:avLst/>
              <a:gdLst/>
              <a:ahLst/>
              <a:cxnLst/>
              <a:rect l="l" t="t" r="r" b="b"/>
              <a:pathLst>
                <a:path w="23013" h="23131" extrusionOk="0">
                  <a:moveTo>
                    <a:pt x="22545" y="1"/>
                  </a:moveTo>
                  <a:cubicBezTo>
                    <a:pt x="22302" y="1"/>
                    <a:pt x="22063" y="103"/>
                    <a:pt x="21887" y="283"/>
                  </a:cubicBezTo>
                  <a:lnTo>
                    <a:pt x="345" y="22001"/>
                  </a:lnTo>
                  <a:cubicBezTo>
                    <a:pt x="82" y="22263"/>
                    <a:pt x="0" y="22656"/>
                    <a:pt x="149" y="22981"/>
                  </a:cubicBezTo>
                  <a:lnTo>
                    <a:pt x="196" y="23130"/>
                  </a:lnTo>
                  <a:lnTo>
                    <a:pt x="23013" y="118"/>
                  </a:lnTo>
                  <a:cubicBezTo>
                    <a:pt x="22966" y="102"/>
                    <a:pt x="22915" y="86"/>
                    <a:pt x="22883" y="71"/>
                  </a:cubicBezTo>
                  <a:cubicBezTo>
                    <a:pt x="22773" y="23"/>
                    <a:pt x="22659" y="1"/>
                    <a:pt x="2254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9"/>
            <p:cNvSpPr/>
            <p:nvPr/>
          </p:nvSpPr>
          <p:spPr>
            <a:xfrm>
              <a:off x="6041132" y="1809458"/>
              <a:ext cx="1081367" cy="1086205"/>
            </a:xfrm>
            <a:custGeom>
              <a:avLst/>
              <a:gdLst/>
              <a:ahLst/>
              <a:cxnLst/>
              <a:rect l="l" t="t" r="r" b="b"/>
              <a:pathLst>
                <a:path w="24139" h="24247" extrusionOk="0">
                  <a:moveTo>
                    <a:pt x="23682" y="0"/>
                  </a:moveTo>
                  <a:cubicBezTo>
                    <a:pt x="23441" y="0"/>
                    <a:pt x="23203" y="95"/>
                    <a:pt x="23025" y="273"/>
                  </a:cubicBezTo>
                  <a:lnTo>
                    <a:pt x="342" y="23137"/>
                  </a:lnTo>
                  <a:cubicBezTo>
                    <a:pt x="47" y="23431"/>
                    <a:pt x="0" y="23890"/>
                    <a:pt x="196" y="24247"/>
                  </a:cubicBezTo>
                  <a:lnTo>
                    <a:pt x="212" y="24247"/>
                  </a:lnTo>
                  <a:lnTo>
                    <a:pt x="24139" y="124"/>
                  </a:lnTo>
                  <a:cubicBezTo>
                    <a:pt x="23996" y="41"/>
                    <a:pt x="23839" y="0"/>
                    <a:pt x="236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9"/>
            <p:cNvSpPr/>
            <p:nvPr/>
          </p:nvSpPr>
          <p:spPr>
            <a:xfrm>
              <a:off x="6160431" y="1923426"/>
              <a:ext cx="1129703" cy="1138484"/>
            </a:xfrm>
            <a:custGeom>
              <a:avLst/>
              <a:gdLst/>
              <a:ahLst/>
              <a:cxnLst/>
              <a:rect l="l" t="t" r="r" b="b"/>
              <a:pathLst>
                <a:path w="25218" h="25414" extrusionOk="0">
                  <a:moveTo>
                    <a:pt x="24712" y="0"/>
                  </a:moveTo>
                  <a:lnTo>
                    <a:pt x="1" y="24923"/>
                  </a:lnTo>
                  <a:cubicBezTo>
                    <a:pt x="146" y="25088"/>
                    <a:pt x="310" y="25249"/>
                    <a:pt x="475" y="25413"/>
                  </a:cubicBezTo>
                  <a:lnTo>
                    <a:pt x="25218" y="475"/>
                  </a:lnTo>
                  <a:cubicBezTo>
                    <a:pt x="25053" y="310"/>
                    <a:pt x="24892" y="145"/>
                    <a:pt x="2471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9"/>
            <p:cNvSpPr/>
            <p:nvPr/>
          </p:nvSpPr>
          <p:spPr>
            <a:xfrm>
              <a:off x="5957672" y="1726312"/>
              <a:ext cx="953291" cy="958487"/>
            </a:xfrm>
            <a:custGeom>
              <a:avLst/>
              <a:gdLst/>
              <a:ahLst/>
              <a:cxnLst/>
              <a:rect l="l" t="t" r="r" b="b"/>
              <a:pathLst>
                <a:path w="21280" h="21396" extrusionOk="0">
                  <a:moveTo>
                    <a:pt x="20780" y="0"/>
                  </a:moveTo>
                  <a:cubicBezTo>
                    <a:pt x="20530" y="0"/>
                    <a:pt x="20288" y="99"/>
                    <a:pt x="20118" y="282"/>
                  </a:cubicBezTo>
                  <a:lnTo>
                    <a:pt x="326" y="20235"/>
                  </a:lnTo>
                  <a:cubicBezTo>
                    <a:pt x="98" y="20451"/>
                    <a:pt x="0" y="20776"/>
                    <a:pt x="63" y="21086"/>
                  </a:cubicBezTo>
                  <a:cubicBezTo>
                    <a:pt x="98" y="21184"/>
                    <a:pt x="114" y="21298"/>
                    <a:pt x="145" y="21396"/>
                  </a:cubicBezTo>
                  <a:lnTo>
                    <a:pt x="21279" y="86"/>
                  </a:lnTo>
                  <a:cubicBezTo>
                    <a:pt x="21161" y="70"/>
                    <a:pt x="21063" y="35"/>
                    <a:pt x="20965" y="19"/>
                  </a:cubicBezTo>
                  <a:cubicBezTo>
                    <a:pt x="20904" y="6"/>
                    <a:pt x="20841" y="0"/>
                    <a:pt x="207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546861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9EBB4-12EC-FACC-C7F1-80F86FA51B61}"/>
              </a:ext>
            </a:extLst>
          </p:cNvPr>
          <p:cNvSpPr>
            <a:spLocks noGrp="1"/>
          </p:cNvSpPr>
          <p:nvPr>
            <p:ph type="title"/>
          </p:nvPr>
        </p:nvSpPr>
        <p:spPr>
          <a:solidFill>
            <a:schemeClr val="accent2"/>
          </a:solidFill>
        </p:spPr>
        <p:txBody>
          <a:bodyPr/>
          <a:lstStyle/>
          <a:p>
            <a:r>
              <a:rPr lang="en-CA" dirty="0"/>
              <a:t>Random variables</a:t>
            </a:r>
          </a:p>
        </p:txBody>
      </p:sp>
      <p:grpSp>
        <p:nvGrpSpPr>
          <p:cNvPr id="6" name="Group 5">
            <a:extLst>
              <a:ext uri="{FF2B5EF4-FFF2-40B4-BE49-F238E27FC236}">
                <a16:creationId xmlns:a16="http://schemas.microsoft.com/office/drawing/2014/main" id="{EEE07A04-86CB-90F1-4769-A52AABA03ABB}"/>
              </a:ext>
            </a:extLst>
          </p:cNvPr>
          <p:cNvGrpSpPr/>
          <p:nvPr/>
        </p:nvGrpSpPr>
        <p:grpSpPr>
          <a:xfrm>
            <a:off x="694001" y="1648684"/>
            <a:ext cx="7755898" cy="2356877"/>
            <a:chOff x="757875" y="1355723"/>
            <a:chExt cx="7755898" cy="2356877"/>
          </a:xfrm>
        </p:grpSpPr>
        <p:grpSp>
          <p:nvGrpSpPr>
            <p:cNvPr id="7" name="Group 6">
              <a:extLst>
                <a:ext uri="{FF2B5EF4-FFF2-40B4-BE49-F238E27FC236}">
                  <a16:creationId xmlns:a16="http://schemas.microsoft.com/office/drawing/2014/main" id="{24D0244A-BEC3-C7BB-661C-BFDF7DE48A17}"/>
                </a:ext>
              </a:extLst>
            </p:cNvPr>
            <p:cNvGrpSpPr/>
            <p:nvPr/>
          </p:nvGrpSpPr>
          <p:grpSpPr>
            <a:xfrm>
              <a:off x="3546451" y="1359993"/>
              <a:ext cx="4967322" cy="2352607"/>
              <a:chOff x="3546451" y="1359994"/>
              <a:chExt cx="4967322" cy="1758656"/>
            </a:xfrm>
          </p:grpSpPr>
          <p:sp>
            <p:nvSpPr>
              <p:cNvPr id="9" name="Free-form: Shape 8">
                <a:extLst>
                  <a:ext uri="{FF2B5EF4-FFF2-40B4-BE49-F238E27FC236}">
                    <a16:creationId xmlns:a16="http://schemas.microsoft.com/office/drawing/2014/main" id="{2005C175-2074-58CD-22FB-F3E7216B8B2C}"/>
                  </a:ext>
                </a:extLst>
              </p:cNvPr>
              <p:cNvSpPr/>
              <p:nvPr/>
            </p:nvSpPr>
            <p:spPr>
              <a:xfrm>
                <a:off x="4010068" y="1359994"/>
                <a:ext cx="4503705" cy="732600"/>
              </a:xfrm>
              <a:custGeom>
                <a:avLst/>
                <a:gdLst>
                  <a:gd name="connsiteX0" fmla="*/ 0 w 4503705"/>
                  <a:gd name="connsiteY0" fmla="*/ 0 h 892856"/>
                  <a:gd name="connsiteX1" fmla="*/ 4503705 w 4503705"/>
                  <a:gd name="connsiteY1" fmla="*/ 0 h 892856"/>
                  <a:gd name="connsiteX2" fmla="*/ 4503705 w 4503705"/>
                  <a:gd name="connsiteY2" fmla="*/ 892856 h 892856"/>
                  <a:gd name="connsiteX3" fmla="*/ 0 w 4503705"/>
                  <a:gd name="connsiteY3" fmla="*/ 892856 h 892856"/>
                  <a:gd name="connsiteX4" fmla="*/ 0 w 4503705"/>
                  <a:gd name="connsiteY4" fmla="*/ 0 h 892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3705" h="892856">
                    <a:moveTo>
                      <a:pt x="0" y="0"/>
                    </a:moveTo>
                    <a:lnTo>
                      <a:pt x="4503705" y="0"/>
                    </a:lnTo>
                    <a:lnTo>
                      <a:pt x="4503705" y="892856"/>
                    </a:lnTo>
                    <a:lnTo>
                      <a:pt x="0" y="892856"/>
                    </a:lnTo>
                    <a:lnTo>
                      <a:pt x="0" y="0"/>
                    </a:lnTo>
                    <a:close/>
                  </a:path>
                </a:pathLst>
              </a:custGeom>
              <a:ln>
                <a:solidFill>
                  <a:schemeClr val="accent3"/>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None/>
                </a:pPr>
                <a:r>
                  <a:rPr lang="en-CA" sz="1800" b="1" kern="1200" dirty="0">
                    <a:solidFill>
                      <a:schemeClr val="accent3"/>
                    </a:solidFill>
                    <a:latin typeface="Fredoka" panose="020B0604020202020204" charset="-79"/>
                    <a:cs typeface="Fredoka" panose="020B0604020202020204" charset="-79"/>
                  </a:rPr>
                  <a:t>Discrete Random Variable </a:t>
                </a:r>
                <a:r>
                  <a:rPr lang="en-CA" sz="1800" kern="1200" dirty="0">
                    <a:solidFill>
                      <a:schemeClr val="accent3"/>
                    </a:solidFill>
                    <a:latin typeface="Fredoka" panose="020B0604020202020204" charset="-79"/>
                    <a:cs typeface="Fredoka" panose="020B0604020202020204" charset="-79"/>
                  </a:rPr>
                  <a:t>– Takes on values in a countable set </a:t>
                </a:r>
              </a:p>
            </p:txBody>
          </p:sp>
          <p:sp>
            <p:nvSpPr>
              <p:cNvPr id="10" name="Left Brace 9">
                <a:extLst>
                  <a:ext uri="{FF2B5EF4-FFF2-40B4-BE49-F238E27FC236}">
                    <a16:creationId xmlns:a16="http://schemas.microsoft.com/office/drawing/2014/main" id="{91CE7B0E-A725-9B63-A0C1-E4D0C56D9849}"/>
                  </a:ext>
                </a:extLst>
              </p:cNvPr>
              <p:cNvSpPr/>
              <p:nvPr/>
            </p:nvSpPr>
            <p:spPr>
              <a:xfrm>
                <a:off x="3546451" y="1359994"/>
                <a:ext cx="331154" cy="1758656"/>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CA" dirty="0"/>
              </a:p>
            </p:txBody>
          </p:sp>
          <p:sp>
            <p:nvSpPr>
              <p:cNvPr id="11" name="Free-form: Shape 10">
                <a:extLst>
                  <a:ext uri="{FF2B5EF4-FFF2-40B4-BE49-F238E27FC236}">
                    <a16:creationId xmlns:a16="http://schemas.microsoft.com/office/drawing/2014/main" id="{28566C42-A799-4A11-8D1E-99CD4CA8DEDD}"/>
                  </a:ext>
                </a:extLst>
              </p:cNvPr>
              <p:cNvSpPr/>
              <p:nvPr/>
            </p:nvSpPr>
            <p:spPr>
              <a:xfrm>
                <a:off x="4010068" y="2386050"/>
                <a:ext cx="4503705" cy="732600"/>
              </a:xfrm>
              <a:custGeom>
                <a:avLst/>
                <a:gdLst>
                  <a:gd name="connsiteX0" fmla="*/ 0 w 4503705"/>
                  <a:gd name="connsiteY0" fmla="*/ 0 h 732600"/>
                  <a:gd name="connsiteX1" fmla="*/ 4503705 w 4503705"/>
                  <a:gd name="connsiteY1" fmla="*/ 0 h 732600"/>
                  <a:gd name="connsiteX2" fmla="*/ 4503705 w 4503705"/>
                  <a:gd name="connsiteY2" fmla="*/ 732600 h 732600"/>
                  <a:gd name="connsiteX3" fmla="*/ 0 w 4503705"/>
                  <a:gd name="connsiteY3" fmla="*/ 732600 h 732600"/>
                  <a:gd name="connsiteX4" fmla="*/ 0 w 4503705"/>
                  <a:gd name="connsiteY4" fmla="*/ 0 h 73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3705" h="732600">
                    <a:moveTo>
                      <a:pt x="0" y="0"/>
                    </a:moveTo>
                    <a:lnTo>
                      <a:pt x="4503705" y="0"/>
                    </a:lnTo>
                    <a:lnTo>
                      <a:pt x="4503705" y="732600"/>
                    </a:lnTo>
                    <a:lnTo>
                      <a:pt x="0" y="732600"/>
                    </a:lnTo>
                    <a:lnTo>
                      <a:pt x="0" y="0"/>
                    </a:lnTo>
                    <a:close/>
                  </a:path>
                </a:pathLst>
              </a:custGeom>
              <a:ln>
                <a:solidFill>
                  <a:schemeClr val="accent3"/>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None/>
                </a:pPr>
                <a:r>
                  <a:rPr lang="en-CA" sz="1800" b="1" kern="1200" dirty="0">
                    <a:solidFill>
                      <a:schemeClr val="accent3"/>
                    </a:solidFill>
                    <a:latin typeface="Fredoka" panose="020B0604020202020204" charset="-79"/>
                    <a:cs typeface="Fredoka" panose="020B0604020202020204" charset="-79"/>
                  </a:rPr>
                  <a:t>Continuous Random Variable </a:t>
                </a:r>
                <a:r>
                  <a:rPr lang="en-CA" sz="1800" kern="1200" dirty="0">
                    <a:solidFill>
                      <a:schemeClr val="accent3"/>
                    </a:solidFill>
                    <a:latin typeface="Fredoka" panose="020B0604020202020204" charset="-79"/>
                    <a:cs typeface="Fredoka" panose="020B0604020202020204" charset="-79"/>
                  </a:rPr>
                  <a:t>– Takes on a value in some interval of real numbers</a:t>
                </a:r>
              </a:p>
            </p:txBody>
          </p:sp>
        </p:grpSp>
        <mc:AlternateContent xmlns:mc="http://schemas.openxmlformats.org/markup-compatibility/2006" xmlns:a14="http://schemas.microsoft.com/office/drawing/2010/main">
          <mc:Choice Requires="a14">
            <p:sp>
              <p:nvSpPr>
                <p:cNvPr id="8" name="Free-form: Shape 7">
                  <a:extLst>
                    <a:ext uri="{FF2B5EF4-FFF2-40B4-BE49-F238E27FC236}">
                      <a16:creationId xmlns:a16="http://schemas.microsoft.com/office/drawing/2014/main" id="{69630652-A4C4-2C9E-432E-F25D2D0638DF}"/>
                    </a:ext>
                  </a:extLst>
                </p:cNvPr>
                <p:cNvSpPr/>
                <p:nvPr/>
              </p:nvSpPr>
              <p:spPr>
                <a:xfrm>
                  <a:off x="757875" y="1355723"/>
                  <a:ext cx="2656113" cy="2356877"/>
                </a:xfrm>
                <a:custGeom>
                  <a:avLst/>
                  <a:gdLst>
                    <a:gd name="connsiteX0" fmla="*/ 0 w 4503705"/>
                    <a:gd name="connsiteY0" fmla="*/ 0 h 732600"/>
                    <a:gd name="connsiteX1" fmla="*/ 4503705 w 4503705"/>
                    <a:gd name="connsiteY1" fmla="*/ 0 h 732600"/>
                    <a:gd name="connsiteX2" fmla="*/ 4503705 w 4503705"/>
                    <a:gd name="connsiteY2" fmla="*/ 732600 h 732600"/>
                    <a:gd name="connsiteX3" fmla="*/ 0 w 4503705"/>
                    <a:gd name="connsiteY3" fmla="*/ 732600 h 732600"/>
                    <a:gd name="connsiteX4" fmla="*/ 0 w 4503705"/>
                    <a:gd name="connsiteY4" fmla="*/ 0 h 73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3705" h="732600">
                      <a:moveTo>
                        <a:pt x="0" y="0"/>
                      </a:moveTo>
                      <a:lnTo>
                        <a:pt x="4503705" y="0"/>
                      </a:lnTo>
                      <a:lnTo>
                        <a:pt x="4503705" y="732600"/>
                      </a:lnTo>
                      <a:lnTo>
                        <a:pt x="0" y="732600"/>
                      </a:lnTo>
                      <a:lnTo>
                        <a:pt x="0" y="0"/>
                      </a:lnTo>
                      <a:close/>
                    </a:path>
                  </a:pathLst>
                </a:custGeom>
                <a:ln>
                  <a:solidFill>
                    <a:schemeClr val="accent3"/>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None/>
                  </a:pPr>
                  <a:r>
                    <a:rPr lang="en-CA" sz="1800" b="1" kern="1200" dirty="0">
                      <a:solidFill>
                        <a:schemeClr val="accent3"/>
                      </a:solidFill>
                      <a:latin typeface="Fredoka" panose="020B0604020202020204" charset="-79"/>
                      <a:cs typeface="Fredoka" panose="020B0604020202020204" charset="-79"/>
                    </a:rPr>
                    <a:t>Random Variable </a:t>
                  </a:r>
                  <a:r>
                    <a:rPr lang="en-CA" sz="1800" kern="1200" dirty="0">
                      <a:solidFill>
                        <a:schemeClr val="accent3"/>
                      </a:solidFill>
                      <a:latin typeface="Fredoka" panose="020B0604020202020204" charset="-79"/>
                      <a:cs typeface="Fredoka" panose="020B0604020202020204" charset="-79"/>
                    </a:rPr>
                    <a:t>– A function that assigns a real number to each point in a sample space </a:t>
                  </a:r>
                  <a14:m>
                    <m:oMath xmlns:m="http://schemas.openxmlformats.org/officeDocument/2006/math">
                      <m:r>
                        <a:rPr lang="en-CA" sz="1800" b="0" i="1" kern="1200" smtClean="0">
                          <a:solidFill>
                            <a:schemeClr val="accent3"/>
                          </a:solidFill>
                          <a:latin typeface="Cambria Math" panose="02040503050406030204" pitchFamily="18" charset="0"/>
                          <a:cs typeface="Fredoka" panose="020B0604020202020204" charset="-79"/>
                        </a:rPr>
                        <m:t>𝑆</m:t>
                      </m:r>
                    </m:oMath>
                  </a14:m>
                  <a:endParaRPr lang="en-CA" sz="1800" kern="1200" dirty="0">
                    <a:solidFill>
                      <a:schemeClr val="accent3"/>
                    </a:solidFill>
                    <a:latin typeface="Fredoka" panose="020B0604020202020204" charset="-79"/>
                    <a:cs typeface="Fredoka" panose="020B0604020202020204" charset="-79"/>
                  </a:endParaRPr>
                </a:p>
              </p:txBody>
            </p:sp>
          </mc:Choice>
          <mc:Fallback xmlns="">
            <p:sp>
              <p:nvSpPr>
                <p:cNvPr id="8" name="Free-form: Shape 7">
                  <a:extLst>
                    <a:ext uri="{FF2B5EF4-FFF2-40B4-BE49-F238E27FC236}">
                      <a16:creationId xmlns:a16="http://schemas.microsoft.com/office/drawing/2014/main" id="{69630652-A4C4-2C9E-432E-F25D2D0638DF}"/>
                    </a:ext>
                  </a:extLst>
                </p:cNvPr>
                <p:cNvSpPr>
                  <a:spLocks noRot="1" noChangeAspect="1" noMove="1" noResize="1" noEditPoints="1" noAdjustHandles="1" noChangeArrowheads="1" noChangeShapeType="1" noTextEdit="1"/>
                </p:cNvSpPr>
                <p:nvPr/>
              </p:nvSpPr>
              <p:spPr>
                <a:xfrm>
                  <a:off x="757875" y="1355723"/>
                  <a:ext cx="2656113" cy="2356877"/>
                </a:xfrm>
                <a:custGeom>
                  <a:avLst/>
                  <a:gdLst>
                    <a:gd name="connsiteX0" fmla="*/ 0 w 4503705"/>
                    <a:gd name="connsiteY0" fmla="*/ 0 h 732600"/>
                    <a:gd name="connsiteX1" fmla="*/ 4503705 w 4503705"/>
                    <a:gd name="connsiteY1" fmla="*/ 0 h 732600"/>
                    <a:gd name="connsiteX2" fmla="*/ 4503705 w 4503705"/>
                    <a:gd name="connsiteY2" fmla="*/ 732600 h 732600"/>
                    <a:gd name="connsiteX3" fmla="*/ 0 w 4503705"/>
                    <a:gd name="connsiteY3" fmla="*/ 732600 h 732600"/>
                    <a:gd name="connsiteX4" fmla="*/ 0 w 4503705"/>
                    <a:gd name="connsiteY4" fmla="*/ 0 h 73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3705" h="732600">
                      <a:moveTo>
                        <a:pt x="0" y="0"/>
                      </a:moveTo>
                      <a:lnTo>
                        <a:pt x="4503705" y="0"/>
                      </a:lnTo>
                      <a:lnTo>
                        <a:pt x="4503705" y="732600"/>
                      </a:lnTo>
                      <a:lnTo>
                        <a:pt x="0" y="732600"/>
                      </a:lnTo>
                      <a:lnTo>
                        <a:pt x="0" y="0"/>
                      </a:lnTo>
                      <a:close/>
                    </a:path>
                  </a:pathLst>
                </a:custGeom>
                <a:blipFill>
                  <a:blip r:embed="rId2"/>
                  <a:stretch>
                    <a:fillRect l="-2273" r="-3864"/>
                  </a:stretch>
                </a:blipFill>
                <a:ln>
                  <a:solidFill>
                    <a:schemeClr val="accent3"/>
                  </a:solidFill>
                </a:ln>
              </p:spPr>
              <p:txBody>
                <a:bodyPr/>
                <a:lstStyle/>
                <a:p>
                  <a:r>
                    <a:rPr lang="en-CA">
                      <a:noFill/>
                    </a:rPr>
                    <a:t> </a:t>
                  </a:r>
                </a:p>
              </p:txBody>
            </p:sp>
          </mc:Fallback>
        </mc:AlternateContent>
      </p:grpSp>
      <p:grpSp>
        <p:nvGrpSpPr>
          <p:cNvPr id="12" name="Group 11">
            <a:extLst>
              <a:ext uri="{FF2B5EF4-FFF2-40B4-BE49-F238E27FC236}">
                <a16:creationId xmlns:a16="http://schemas.microsoft.com/office/drawing/2014/main" id="{CF51BE3A-1561-036D-A181-B799360247BA}"/>
              </a:ext>
            </a:extLst>
          </p:cNvPr>
          <p:cNvGrpSpPr/>
          <p:nvPr/>
        </p:nvGrpSpPr>
        <p:grpSpPr>
          <a:xfrm>
            <a:off x="8394461" y="659465"/>
            <a:ext cx="215065" cy="191069"/>
            <a:chOff x="8401880" y="657705"/>
            <a:chExt cx="215065" cy="191069"/>
          </a:xfrm>
          <a:solidFill>
            <a:schemeClr val="accent3"/>
          </a:solidFill>
        </p:grpSpPr>
        <p:sp>
          <p:nvSpPr>
            <p:cNvPr id="13" name="Isosceles Triangle 12">
              <a:hlinkClick r:id="rId3" action="ppaction://hlinksldjump"/>
              <a:extLst>
                <a:ext uri="{FF2B5EF4-FFF2-40B4-BE49-F238E27FC236}">
                  <a16:creationId xmlns:a16="http://schemas.microsoft.com/office/drawing/2014/main" id="{5F11591A-AEDA-0636-77DA-49B3ADFDEA6B}"/>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Isosceles Triangle 13">
              <a:hlinkClick r:id="rId3" action="ppaction://hlinksldjump"/>
              <a:extLst>
                <a:ext uri="{FF2B5EF4-FFF2-40B4-BE49-F238E27FC236}">
                  <a16:creationId xmlns:a16="http://schemas.microsoft.com/office/drawing/2014/main" id="{E05993AF-F4D0-A930-EBC6-C68D44AFC699}"/>
                </a:ext>
              </a:extLst>
            </p:cNvPr>
            <p:cNvSpPr/>
            <p:nvPr/>
          </p:nvSpPr>
          <p:spPr>
            <a:xfrm rot="5400000">
              <a:off x="8473639"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40922613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AE6FE53E-58EB-9B6F-6A38-62CC5FD1D041}"/>
              </a:ext>
            </a:extLst>
          </p:cNvPr>
          <p:cNvSpPr/>
          <p:nvPr/>
        </p:nvSpPr>
        <p:spPr>
          <a:xfrm>
            <a:off x="6001090" y="3829675"/>
            <a:ext cx="2552590" cy="973861"/>
          </a:xfrm>
          <a:prstGeom prst="roundRect">
            <a:avLst/>
          </a:prstGeom>
          <a:solidFill>
            <a:schemeClr val="bg2"/>
          </a:solidFill>
          <a:ln w="95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accent3"/>
                </a:solidFill>
                <a:latin typeface="Fredoka" panose="020B0604020202020204" charset="-79"/>
                <a:cs typeface="Fredoka" panose="020B0604020202020204" charset="-79"/>
              </a:rPr>
              <a:t>Discrete</a:t>
            </a:r>
          </a:p>
        </p:txBody>
      </p:sp>
      <p:sp>
        <p:nvSpPr>
          <p:cNvPr id="25" name="Rectangle: Rounded Corners 24">
            <a:extLst>
              <a:ext uri="{FF2B5EF4-FFF2-40B4-BE49-F238E27FC236}">
                <a16:creationId xmlns:a16="http://schemas.microsoft.com/office/drawing/2014/main" id="{60B848F0-0B3C-DBFE-C07B-FD14C1A5B8A2}"/>
              </a:ext>
            </a:extLst>
          </p:cNvPr>
          <p:cNvSpPr/>
          <p:nvPr/>
        </p:nvSpPr>
        <p:spPr>
          <a:xfrm>
            <a:off x="6001090" y="2766133"/>
            <a:ext cx="2552590" cy="973861"/>
          </a:xfrm>
          <a:prstGeom prst="roundRect">
            <a:avLst/>
          </a:prstGeom>
          <a:solidFill>
            <a:schemeClr val="bg2"/>
          </a:solidFill>
          <a:ln w="95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accent3"/>
                </a:solidFill>
                <a:latin typeface="Fredoka" panose="020B0604020202020204" charset="-79"/>
                <a:cs typeface="Fredoka" panose="020B0604020202020204" charset="-79"/>
              </a:rPr>
              <a:t>Discrete</a:t>
            </a:r>
          </a:p>
        </p:txBody>
      </p:sp>
      <p:sp>
        <p:nvSpPr>
          <p:cNvPr id="23" name="Rectangle: Rounded Corners 22">
            <a:extLst>
              <a:ext uri="{FF2B5EF4-FFF2-40B4-BE49-F238E27FC236}">
                <a16:creationId xmlns:a16="http://schemas.microsoft.com/office/drawing/2014/main" id="{FD128870-7B04-B021-F552-D7EF3BDA9BC3}"/>
              </a:ext>
            </a:extLst>
          </p:cNvPr>
          <p:cNvSpPr/>
          <p:nvPr/>
        </p:nvSpPr>
        <p:spPr>
          <a:xfrm>
            <a:off x="6001090" y="1718999"/>
            <a:ext cx="2552590" cy="973861"/>
          </a:xfrm>
          <a:prstGeom prst="roundRect">
            <a:avLst/>
          </a:prstGeom>
          <a:solidFill>
            <a:schemeClr val="bg2"/>
          </a:solidFill>
          <a:ln w="95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accent3"/>
                </a:solidFill>
                <a:latin typeface="Fredoka" panose="020B0604020202020204" charset="-79"/>
                <a:cs typeface="Fredoka" panose="020B0604020202020204" charset="-79"/>
              </a:rPr>
              <a:t>Continuous</a:t>
            </a:r>
          </a:p>
        </p:txBody>
      </p:sp>
      <p:sp>
        <p:nvSpPr>
          <p:cNvPr id="12" name="Rectangle: Rounded Corners 11">
            <a:extLst>
              <a:ext uri="{FF2B5EF4-FFF2-40B4-BE49-F238E27FC236}">
                <a16:creationId xmlns:a16="http://schemas.microsoft.com/office/drawing/2014/main" id="{78587FD1-074D-48F9-02A6-2A9933C4460F}"/>
              </a:ext>
            </a:extLst>
          </p:cNvPr>
          <p:cNvSpPr/>
          <p:nvPr/>
        </p:nvSpPr>
        <p:spPr>
          <a:xfrm>
            <a:off x="3366059" y="3829676"/>
            <a:ext cx="2552590" cy="973861"/>
          </a:xfrm>
          <a:prstGeom prst="roundRect">
            <a:avLst/>
          </a:prstGeom>
          <a:solidFill>
            <a:schemeClr val="bg1"/>
          </a:solidFill>
          <a:ln w="95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accent3"/>
                </a:solidFill>
                <a:latin typeface="Fredoka" panose="020B0604020202020204" charset="-79"/>
                <a:cs typeface="Fredoka" panose="020B0604020202020204" charset="-79"/>
              </a:rPr>
              <a:t>Continuous</a:t>
            </a:r>
          </a:p>
        </p:txBody>
      </p:sp>
      <p:sp>
        <p:nvSpPr>
          <p:cNvPr id="11" name="Rectangle: Rounded Corners 10">
            <a:extLst>
              <a:ext uri="{FF2B5EF4-FFF2-40B4-BE49-F238E27FC236}">
                <a16:creationId xmlns:a16="http://schemas.microsoft.com/office/drawing/2014/main" id="{F9E559A4-6C4A-9826-9DEB-87C6C2F68754}"/>
              </a:ext>
            </a:extLst>
          </p:cNvPr>
          <p:cNvSpPr/>
          <p:nvPr/>
        </p:nvSpPr>
        <p:spPr>
          <a:xfrm>
            <a:off x="3366059" y="2757870"/>
            <a:ext cx="2552590" cy="973861"/>
          </a:xfrm>
          <a:prstGeom prst="roundRect">
            <a:avLst/>
          </a:prstGeom>
          <a:solidFill>
            <a:schemeClr val="bg1"/>
          </a:solidFill>
          <a:ln w="95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accent3"/>
                </a:solidFill>
                <a:latin typeface="Fredoka" panose="020B0604020202020204" charset="-79"/>
                <a:cs typeface="Fredoka" panose="020B0604020202020204" charset="-79"/>
              </a:rPr>
              <a:t>Discrete</a:t>
            </a:r>
          </a:p>
        </p:txBody>
      </p:sp>
      <p:sp>
        <p:nvSpPr>
          <p:cNvPr id="8" name="Rectangle: Rounded Corners 7">
            <a:extLst>
              <a:ext uri="{FF2B5EF4-FFF2-40B4-BE49-F238E27FC236}">
                <a16:creationId xmlns:a16="http://schemas.microsoft.com/office/drawing/2014/main" id="{2F9F939C-D589-2909-4821-E693CD106FEE}"/>
              </a:ext>
            </a:extLst>
          </p:cNvPr>
          <p:cNvSpPr/>
          <p:nvPr/>
        </p:nvSpPr>
        <p:spPr>
          <a:xfrm>
            <a:off x="3367511" y="1724398"/>
            <a:ext cx="2552590" cy="973861"/>
          </a:xfrm>
          <a:prstGeom prst="roundRect">
            <a:avLst/>
          </a:prstGeom>
          <a:solidFill>
            <a:schemeClr val="bg1"/>
          </a:solidFill>
          <a:ln w="95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accent3"/>
                </a:solidFill>
                <a:latin typeface="Fredoka" panose="020B0604020202020204" charset="-79"/>
                <a:cs typeface="Fredoka" panose="020B0604020202020204" charset="-79"/>
              </a:rPr>
              <a:t>Continuous</a:t>
            </a:r>
          </a:p>
        </p:txBody>
      </p:sp>
      <p:sp>
        <p:nvSpPr>
          <p:cNvPr id="7" name="Rectangle: Rounded Corners 6">
            <a:extLst>
              <a:ext uri="{FF2B5EF4-FFF2-40B4-BE49-F238E27FC236}">
                <a16:creationId xmlns:a16="http://schemas.microsoft.com/office/drawing/2014/main" id="{61460C7C-BBDE-7ED7-2EF8-9B247F825E1E}"/>
              </a:ext>
            </a:extLst>
          </p:cNvPr>
          <p:cNvSpPr/>
          <p:nvPr/>
        </p:nvSpPr>
        <p:spPr>
          <a:xfrm>
            <a:off x="718547" y="3826907"/>
            <a:ext cx="2552590" cy="973861"/>
          </a:xfrm>
          <a:prstGeom prst="roundRect">
            <a:avLst/>
          </a:prstGeom>
          <a:solidFill>
            <a:schemeClr val="accent1"/>
          </a:solidFill>
          <a:ln w="95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accent3"/>
                </a:solidFill>
                <a:latin typeface="Fredoka" panose="020B0604020202020204" charset="-79"/>
                <a:cs typeface="Fredoka" panose="020B0604020202020204" charset="-79"/>
              </a:rPr>
              <a:t>Discrete</a:t>
            </a:r>
          </a:p>
        </p:txBody>
      </p:sp>
      <p:sp>
        <p:nvSpPr>
          <p:cNvPr id="6" name="Rectangle: Rounded Corners 5">
            <a:extLst>
              <a:ext uri="{FF2B5EF4-FFF2-40B4-BE49-F238E27FC236}">
                <a16:creationId xmlns:a16="http://schemas.microsoft.com/office/drawing/2014/main" id="{E2085889-C7FE-92DC-DD3C-15A296190DB6}"/>
              </a:ext>
            </a:extLst>
          </p:cNvPr>
          <p:cNvSpPr/>
          <p:nvPr/>
        </p:nvSpPr>
        <p:spPr>
          <a:xfrm>
            <a:off x="718547" y="2766133"/>
            <a:ext cx="2552590" cy="973861"/>
          </a:xfrm>
          <a:prstGeom prst="roundRect">
            <a:avLst/>
          </a:prstGeom>
          <a:solidFill>
            <a:schemeClr val="accent1"/>
          </a:solidFill>
          <a:ln w="95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accent3"/>
                </a:solidFill>
                <a:latin typeface="Fredoka" panose="020B0604020202020204" charset="-79"/>
                <a:cs typeface="Fredoka" panose="020B0604020202020204" charset="-79"/>
              </a:rPr>
              <a:t>Continuous</a:t>
            </a:r>
          </a:p>
        </p:txBody>
      </p:sp>
      <p:sp>
        <p:nvSpPr>
          <p:cNvPr id="3" name="Rectangle: Rounded Corners 2">
            <a:extLst>
              <a:ext uri="{FF2B5EF4-FFF2-40B4-BE49-F238E27FC236}">
                <a16:creationId xmlns:a16="http://schemas.microsoft.com/office/drawing/2014/main" id="{53A1DF13-4D2A-447E-84E7-09F00E3568E3}"/>
              </a:ext>
            </a:extLst>
          </p:cNvPr>
          <p:cNvSpPr/>
          <p:nvPr/>
        </p:nvSpPr>
        <p:spPr>
          <a:xfrm>
            <a:off x="718547" y="1721212"/>
            <a:ext cx="2552590" cy="973861"/>
          </a:xfrm>
          <a:prstGeom prst="roundRect">
            <a:avLst/>
          </a:prstGeom>
          <a:solidFill>
            <a:schemeClr val="accent1"/>
          </a:solidFill>
          <a:ln w="95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accent3"/>
                </a:solidFill>
                <a:latin typeface="Fredoka" panose="020B0604020202020204" charset="-79"/>
                <a:cs typeface="Fredoka" panose="020B0604020202020204" charset="-79"/>
              </a:rPr>
              <a:t>Discrete</a:t>
            </a:r>
          </a:p>
        </p:txBody>
      </p:sp>
      <p:sp>
        <p:nvSpPr>
          <p:cNvPr id="2" name="Title 1">
            <a:extLst>
              <a:ext uri="{FF2B5EF4-FFF2-40B4-BE49-F238E27FC236}">
                <a16:creationId xmlns:a16="http://schemas.microsoft.com/office/drawing/2014/main" id="{EF6DB4C0-737D-497C-0564-095222290572}"/>
              </a:ext>
            </a:extLst>
          </p:cNvPr>
          <p:cNvSpPr>
            <a:spLocks noGrp="1"/>
          </p:cNvSpPr>
          <p:nvPr>
            <p:ph type="title"/>
          </p:nvPr>
        </p:nvSpPr>
        <p:spPr>
          <a:solidFill>
            <a:schemeClr val="accent2"/>
          </a:solidFill>
        </p:spPr>
        <p:txBody>
          <a:bodyPr/>
          <a:lstStyle/>
          <a:p>
            <a:r>
              <a:rPr lang="en-CA" dirty="0"/>
              <a:t>Example – Random Variables</a:t>
            </a:r>
          </a:p>
        </p:txBody>
      </p:sp>
      <p:sp>
        <p:nvSpPr>
          <p:cNvPr id="9" name="Subtitle 3">
            <a:extLst>
              <a:ext uri="{FF2B5EF4-FFF2-40B4-BE49-F238E27FC236}">
                <a16:creationId xmlns:a16="http://schemas.microsoft.com/office/drawing/2014/main" id="{2672E36E-3D26-9F40-3FBB-E9968FF16CB4}"/>
              </a:ext>
            </a:extLst>
          </p:cNvPr>
          <p:cNvSpPr>
            <a:spLocks noGrp="1"/>
          </p:cNvSpPr>
          <p:nvPr>
            <p:ph type="subTitle" idx="2"/>
          </p:nvPr>
        </p:nvSpPr>
        <p:spPr>
          <a:xfrm>
            <a:off x="719999" y="1134099"/>
            <a:ext cx="8093992" cy="514200"/>
          </a:xfrm>
        </p:spPr>
        <p:txBody>
          <a:bodyPr/>
          <a:lstStyle/>
          <a:p>
            <a:pPr algn="l"/>
            <a:r>
              <a:rPr lang="en-CA" sz="2000" dirty="0"/>
              <a:t>What is the type of each random variable</a:t>
            </a:r>
          </a:p>
        </p:txBody>
      </p:sp>
      <p:sp>
        <p:nvSpPr>
          <p:cNvPr id="13" name="Rectangle: Rounded Corners 12">
            <a:extLst>
              <a:ext uri="{FF2B5EF4-FFF2-40B4-BE49-F238E27FC236}">
                <a16:creationId xmlns:a16="http://schemas.microsoft.com/office/drawing/2014/main" id="{70BC111D-85B2-DE77-452E-DE96A5438D9B}"/>
              </a:ext>
            </a:extLst>
          </p:cNvPr>
          <p:cNvSpPr/>
          <p:nvPr/>
        </p:nvSpPr>
        <p:spPr>
          <a:xfrm>
            <a:off x="719999" y="1715701"/>
            <a:ext cx="2552590" cy="973861"/>
          </a:xfrm>
          <a:prstGeom prst="roundRect">
            <a:avLst/>
          </a:prstGeom>
          <a:solidFill>
            <a:schemeClr val="accent1"/>
          </a:solidFill>
          <a:ln w="95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accent3"/>
                </a:solidFill>
                <a:latin typeface="Fredoka" panose="020B0604020202020204" charset="-79"/>
                <a:cs typeface="Fredoka" panose="020B0604020202020204" charset="-79"/>
              </a:rPr>
              <a:t>(1) Number of people in a car</a:t>
            </a:r>
          </a:p>
        </p:txBody>
      </p:sp>
      <p:sp>
        <p:nvSpPr>
          <p:cNvPr id="20" name="Rectangle: Rounded Corners 19">
            <a:extLst>
              <a:ext uri="{FF2B5EF4-FFF2-40B4-BE49-F238E27FC236}">
                <a16:creationId xmlns:a16="http://schemas.microsoft.com/office/drawing/2014/main" id="{82E9FC40-1F25-5C62-9989-F7CCF4372BE5}"/>
              </a:ext>
            </a:extLst>
          </p:cNvPr>
          <p:cNvSpPr/>
          <p:nvPr/>
        </p:nvSpPr>
        <p:spPr>
          <a:xfrm>
            <a:off x="6001090" y="2762475"/>
            <a:ext cx="2552590" cy="973861"/>
          </a:xfrm>
          <a:prstGeom prst="roundRect">
            <a:avLst/>
          </a:prstGeom>
          <a:solidFill>
            <a:schemeClr val="bg2"/>
          </a:solidFill>
          <a:ln w="95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accent3"/>
                </a:solidFill>
                <a:latin typeface="Fredoka" panose="020B0604020202020204" charset="-79"/>
                <a:cs typeface="Fredoka" panose="020B0604020202020204" charset="-79"/>
              </a:rPr>
              <a:t>(8) Number of defective items in a batch</a:t>
            </a:r>
          </a:p>
        </p:txBody>
      </p:sp>
      <p:sp>
        <p:nvSpPr>
          <p:cNvPr id="14" name="Rectangle: Rounded Corners 13">
            <a:extLst>
              <a:ext uri="{FF2B5EF4-FFF2-40B4-BE49-F238E27FC236}">
                <a16:creationId xmlns:a16="http://schemas.microsoft.com/office/drawing/2014/main" id="{6C26D4B5-88B8-CED6-2723-6673AF72F8C8}"/>
              </a:ext>
            </a:extLst>
          </p:cNvPr>
          <p:cNvSpPr/>
          <p:nvPr/>
        </p:nvSpPr>
        <p:spPr>
          <a:xfrm>
            <a:off x="719999" y="2762475"/>
            <a:ext cx="2552590" cy="973861"/>
          </a:xfrm>
          <a:prstGeom prst="roundRect">
            <a:avLst/>
          </a:prstGeom>
          <a:solidFill>
            <a:schemeClr val="accent1"/>
          </a:solidFill>
          <a:ln w="95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accent3"/>
                </a:solidFill>
                <a:latin typeface="Fredoka" panose="020B0604020202020204" charset="-79"/>
                <a:cs typeface="Fredoka" panose="020B0604020202020204" charset="-79"/>
              </a:rPr>
              <a:t>(2) Total weight of people in a car</a:t>
            </a:r>
          </a:p>
        </p:txBody>
      </p:sp>
      <p:sp>
        <p:nvSpPr>
          <p:cNvPr id="15" name="Rectangle: Rounded Corners 14">
            <a:extLst>
              <a:ext uri="{FF2B5EF4-FFF2-40B4-BE49-F238E27FC236}">
                <a16:creationId xmlns:a16="http://schemas.microsoft.com/office/drawing/2014/main" id="{C6227366-59A7-CCBB-0867-1AC71E424A63}"/>
              </a:ext>
            </a:extLst>
          </p:cNvPr>
          <p:cNvSpPr/>
          <p:nvPr/>
        </p:nvSpPr>
        <p:spPr>
          <a:xfrm>
            <a:off x="719999" y="3826907"/>
            <a:ext cx="2552590" cy="973861"/>
          </a:xfrm>
          <a:prstGeom prst="roundRect">
            <a:avLst/>
          </a:prstGeom>
          <a:solidFill>
            <a:schemeClr val="accent1"/>
          </a:solidFill>
          <a:ln w="95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accent3"/>
                </a:solidFill>
                <a:latin typeface="Fredoka" panose="020B0604020202020204" charset="-79"/>
                <a:cs typeface="Fredoka" panose="020B0604020202020204" charset="-79"/>
              </a:rPr>
              <a:t>(3) Number of cars in a parking lot</a:t>
            </a:r>
          </a:p>
        </p:txBody>
      </p:sp>
      <p:sp>
        <p:nvSpPr>
          <p:cNvPr id="16" name="Rectangle: Rounded Corners 15">
            <a:extLst>
              <a:ext uri="{FF2B5EF4-FFF2-40B4-BE49-F238E27FC236}">
                <a16:creationId xmlns:a16="http://schemas.microsoft.com/office/drawing/2014/main" id="{A3D4A737-DD02-1EB2-F0EC-C1491FF402C4}"/>
              </a:ext>
            </a:extLst>
          </p:cNvPr>
          <p:cNvSpPr/>
          <p:nvPr/>
        </p:nvSpPr>
        <p:spPr>
          <a:xfrm>
            <a:off x="3366059" y="1721125"/>
            <a:ext cx="2552590" cy="973861"/>
          </a:xfrm>
          <a:prstGeom prst="roundRect">
            <a:avLst/>
          </a:prstGeom>
          <a:solidFill>
            <a:schemeClr val="bg1"/>
          </a:solidFill>
          <a:ln w="95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accent3"/>
                </a:solidFill>
                <a:latin typeface="Fredoka" panose="020B0604020202020204" charset="-79"/>
                <a:cs typeface="Fredoka" panose="020B0604020202020204" charset="-79"/>
              </a:rPr>
              <a:t>(4) Distance between cars in a parking lot</a:t>
            </a:r>
          </a:p>
        </p:txBody>
      </p:sp>
      <p:sp>
        <p:nvSpPr>
          <p:cNvPr id="17" name="Rectangle: Rounded Corners 16">
            <a:extLst>
              <a:ext uri="{FF2B5EF4-FFF2-40B4-BE49-F238E27FC236}">
                <a16:creationId xmlns:a16="http://schemas.microsoft.com/office/drawing/2014/main" id="{533EC568-14FB-1554-A5FF-7C08E490D65A}"/>
              </a:ext>
            </a:extLst>
          </p:cNvPr>
          <p:cNvSpPr/>
          <p:nvPr/>
        </p:nvSpPr>
        <p:spPr>
          <a:xfrm>
            <a:off x="3366059" y="2754597"/>
            <a:ext cx="2552590" cy="973861"/>
          </a:xfrm>
          <a:prstGeom prst="roundRect">
            <a:avLst/>
          </a:prstGeom>
          <a:solidFill>
            <a:schemeClr val="bg1"/>
          </a:solidFill>
          <a:ln w="95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accent3"/>
                </a:solidFill>
                <a:latin typeface="Fredoka" panose="020B0604020202020204" charset="-79"/>
                <a:cs typeface="Fredoka" panose="020B0604020202020204" charset="-79"/>
              </a:rPr>
              <a:t>(5) Number of phone calls to 911</a:t>
            </a:r>
          </a:p>
        </p:txBody>
      </p:sp>
      <p:sp>
        <p:nvSpPr>
          <p:cNvPr id="18" name="Rectangle: Rounded Corners 17">
            <a:extLst>
              <a:ext uri="{FF2B5EF4-FFF2-40B4-BE49-F238E27FC236}">
                <a16:creationId xmlns:a16="http://schemas.microsoft.com/office/drawing/2014/main" id="{CD7EC058-AA3E-827E-784D-54FE3DF2F0F3}"/>
              </a:ext>
            </a:extLst>
          </p:cNvPr>
          <p:cNvSpPr/>
          <p:nvPr/>
        </p:nvSpPr>
        <p:spPr>
          <a:xfrm>
            <a:off x="3366059" y="3826907"/>
            <a:ext cx="2552590" cy="973861"/>
          </a:xfrm>
          <a:prstGeom prst="roundRect">
            <a:avLst/>
          </a:prstGeom>
          <a:solidFill>
            <a:schemeClr val="bg1"/>
          </a:solidFill>
          <a:ln w="95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accent3"/>
                </a:solidFill>
                <a:latin typeface="Fredoka" panose="020B0604020202020204" charset="-79"/>
                <a:cs typeface="Fredoka" panose="020B0604020202020204" charset="-79"/>
              </a:rPr>
              <a:t>(6) Time between calls to 911</a:t>
            </a:r>
          </a:p>
        </p:txBody>
      </p:sp>
      <p:sp>
        <p:nvSpPr>
          <p:cNvPr id="19" name="Rectangle: Rounded Corners 18">
            <a:extLst>
              <a:ext uri="{FF2B5EF4-FFF2-40B4-BE49-F238E27FC236}">
                <a16:creationId xmlns:a16="http://schemas.microsoft.com/office/drawing/2014/main" id="{291E3D41-D4FD-D163-2708-8EA61663EB43}"/>
              </a:ext>
            </a:extLst>
          </p:cNvPr>
          <p:cNvSpPr/>
          <p:nvPr/>
        </p:nvSpPr>
        <p:spPr>
          <a:xfrm>
            <a:off x="6001090" y="1715701"/>
            <a:ext cx="2552590" cy="973861"/>
          </a:xfrm>
          <a:prstGeom prst="roundRect">
            <a:avLst/>
          </a:prstGeom>
          <a:solidFill>
            <a:schemeClr val="bg2"/>
          </a:solidFill>
          <a:ln w="95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accent3"/>
                </a:solidFill>
                <a:latin typeface="Fredoka" panose="020B0604020202020204" charset="-79"/>
                <a:cs typeface="Fredoka" panose="020B0604020202020204" charset="-79"/>
              </a:rPr>
              <a:t>(7) Temperature of Waterloo on a given day</a:t>
            </a:r>
          </a:p>
        </p:txBody>
      </p:sp>
      <p:sp>
        <p:nvSpPr>
          <p:cNvPr id="21" name="Rectangle: Rounded Corners 20">
            <a:extLst>
              <a:ext uri="{FF2B5EF4-FFF2-40B4-BE49-F238E27FC236}">
                <a16:creationId xmlns:a16="http://schemas.microsoft.com/office/drawing/2014/main" id="{A3D071D3-92BF-AA2C-1362-3FF99E42033B}"/>
              </a:ext>
            </a:extLst>
          </p:cNvPr>
          <p:cNvSpPr/>
          <p:nvPr/>
        </p:nvSpPr>
        <p:spPr>
          <a:xfrm>
            <a:off x="6001090" y="3826907"/>
            <a:ext cx="2552590" cy="973861"/>
          </a:xfrm>
          <a:prstGeom prst="roundRect">
            <a:avLst/>
          </a:prstGeom>
          <a:solidFill>
            <a:schemeClr val="bg2"/>
          </a:solidFill>
          <a:ln w="95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accent3"/>
                </a:solidFill>
                <a:latin typeface="Fredoka" panose="020B0604020202020204" charset="-79"/>
                <a:cs typeface="Fredoka" panose="020B0604020202020204" charset="-79"/>
              </a:rPr>
              <a:t>(9) Number of students in a classroom</a:t>
            </a:r>
          </a:p>
        </p:txBody>
      </p:sp>
      <p:grpSp>
        <p:nvGrpSpPr>
          <p:cNvPr id="4" name="Group 3">
            <a:extLst>
              <a:ext uri="{FF2B5EF4-FFF2-40B4-BE49-F238E27FC236}">
                <a16:creationId xmlns:a16="http://schemas.microsoft.com/office/drawing/2014/main" id="{C35F05FE-5B5C-3E9C-C81A-33E8C0B0F739}"/>
              </a:ext>
            </a:extLst>
          </p:cNvPr>
          <p:cNvGrpSpPr/>
          <p:nvPr/>
        </p:nvGrpSpPr>
        <p:grpSpPr>
          <a:xfrm>
            <a:off x="8394461" y="659465"/>
            <a:ext cx="215065" cy="191069"/>
            <a:chOff x="8401880" y="657705"/>
            <a:chExt cx="215065" cy="191069"/>
          </a:xfrm>
          <a:solidFill>
            <a:schemeClr val="accent3"/>
          </a:solidFill>
        </p:grpSpPr>
        <p:sp>
          <p:nvSpPr>
            <p:cNvPr id="5" name="Isosceles Triangle 4">
              <a:hlinkClick r:id="rId2" action="ppaction://hlinksldjump"/>
              <a:extLst>
                <a:ext uri="{FF2B5EF4-FFF2-40B4-BE49-F238E27FC236}">
                  <a16:creationId xmlns:a16="http://schemas.microsoft.com/office/drawing/2014/main" id="{C21A8FE4-B4FE-DA58-1EA7-4BC3422A54B1}"/>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Isosceles Triangle 9">
              <a:hlinkClick r:id="rId2" action="ppaction://hlinksldjump"/>
              <a:extLst>
                <a:ext uri="{FF2B5EF4-FFF2-40B4-BE49-F238E27FC236}">
                  <a16:creationId xmlns:a16="http://schemas.microsoft.com/office/drawing/2014/main" id="{A617E03D-BAA0-9068-329D-FA693FC69633}"/>
                </a:ext>
              </a:extLst>
            </p:cNvPr>
            <p:cNvSpPr/>
            <p:nvPr/>
          </p:nvSpPr>
          <p:spPr>
            <a:xfrm rot="5400000">
              <a:off x="8473639"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40977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6"/>
                                        </p:tgtEl>
                                      </p:cBhvr>
                                    </p:animEffect>
                                    <p:set>
                                      <p:cBhvr>
                                        <p:cTn id="22" dur="1" fill="hold">
                                          <p:stCondLst>
                                            <p:cond delay="499"/>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20"/>
                                        </p:tgtEl>
                                      </p:cBhvr>
                                    </p:animEffect>
                                    <p:set>
                                      <p:cBhvr>
                                        <p:cTn id="42" dur="1" fill="hold">
                                          <p:stCondLst>
                                            <p:cond delay="499"/>
                                          </p:stCondLst>
                                        </p:cTn>
                                        <p:tgtEl>
                                          <p:spTgt spid="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21"/>
                                        </p:tgtEl>
                                      </p:cBhvr>
                                    </p:animEffect>
                                    <p:set>
                                      <p:cBhvr>
                                        <p:cTn id="47"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14" grpId="0" animBg="1"/>
      <p:bldP spid="15" grpId="0" animBg="1"/>
      <p:bldP spid="16" grpId="0" animBg="1"/>
      <p:bldP spid="17" grpId="0" animBg="1"/>
      <p:bldP spid="18" grpId="0" animBg="1"/>
      <p:bldP spid="19" grpId="0" animBg="1"/>
      <p:bldP spid="2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23-A68C-2AB3-82BA-14BAAC95694A}"/>
              </a:ext>
            </a:extLst>
          </p:cNvPr>
          <p:cNvSpPr>
            <a:spLocks noGrp="1"/>
          </p:cNvSpPr>
          <p:nvPr>
            <p:ph type="title"/>
          </p:nvPr>
        </p:nvSpPr>
        <p:spPr>
          <a:solidFill>
            <a:schemeClr val="accent2"/>
          </a:solidFill>
        </p:spPr>
        <p:txBody>
          <a:bodyPr/>
          <a:lstStyle/>
          <a:p>
            <a:r>
              <a:rPr lang="en-CA" dirty="0"/>
              <a:t>Probability functions</a:t>
            </a:r>
          </a:p>
        </p:txBody>
      </p:sp>
      <p:grpSp>
        <p:nvGrpSpPr>
          <p:cNvPr id="10" name="Group 9">
            <a:extLst>
              <a:ext uri="{FF2B5EF4-FFF2-40B4-BE49-F238E27FC236}">
                <a16:creationId xmlns:a16="http://schemas.microsoft.com/office/drawing/2014/main" id="{85C4C508-B36C-B355-4731-F0CC773C9BF3}"/>
              </a:ext>
            </a:extLst>
          </p:cNvPr>
          <p:cNvGrpSpPr/>
          <p:nvPr/>
        </p:nvGrpSpPr>
        <p:grpSpPr>
          <a:xfrm>
            <a:off x="4868562" y="1451980"/>
            <a:ext cx="3555388" cy="2865638"/>
            <a:chOff x="4812631" y="1527607"/>
            <a:chExt cx="3611369" cy="2865638"/>
          </a:xfrm>
        </p:grpSpPr>
        <p:sp>
          <p:nvSpPr>
            <p:cNvPr id="11" name="Title 1">
              <a:extLst>
                <a:ext uri="{FF2B5EF4-FFF2-40B4-BE49-F238E27FC236}">
                  <a16:creationId xmlns:a16="http://schemas.microsoft.com/office/drawing/2014/main" id="{3F4EAF4A-A3BF-98F8-6E9C-DB86A5D129BB}"/>
                </a:ext>
              </a:extLst>
            </p:cNvPr>
            <p:cNvSpPr txBox="1">
              <a:spLocks/>
            </p:cNvSpPr>
            <p:nvPr/>
          </p:nvSpPr>
          <p:spPr>
            <a:xfrm>
              <a:off x="4812631" y="1527607"/>
              <a:ext cx="3611369" cy="912395"/>
            </a:xfrm>
            <a:prstGeom prst="rect">
              <a:avLst/>
            </a:prstGeom>
            <a:solidFill>
              <a:schemeClr val="accen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500"/>
                <a:buFont typeface="Staatliches"/>
                <a:buNone/>
                <a:defRPr sz="3000" b="0" i="0" u="none" strike="noStrike" cap="none">
                  <a:solidFill>
                    <a:schemeClr val="accent3"/>
                  </a:solidFill>
                  <a:latin typeface="Staatliches"/>
                  <a:ea typeface="Staatliches"/>
                  <a:cs typeface="Staatliches"/>
                  <a:sym typeface="Staatliches"/>
                </a:defRPr>
              </a:lvl1pPr>
              <a:lvl2pPr marR="0" lvl="1"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2pPr>
              <a:lvl3pPr marR="0" lvl="2"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3pPr>
              <a:lvl4pPr marR="0" lvl="3"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4pPr>
              <a:lvl5pPr marR="0" lvl="4"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5pPr>
              <a:lvl6pPr marR="0" lvl="5"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6pPr>
              <a:lvl7pPr marR="0" lvl="6"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7pPr>
              <a:lvl8pPr marR="0" lvl="7"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8pPr>
              <a:lvl9pPr marR="0" lvl="8"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9pPr>
            </a:lstStyle>
            <a:p>
              <a:r>
                <a:rPr lang="en-CA" sz="2800" dirty="0"/>
                <a:t>Probability distribution</a:t>
              </a:r>
            </a:p>
          </p:txBody>
        </p:sp>
        <mc:AlternateContent xmlns:mc="http://schemas.openxmlformats.org/markup-compatibility/2006" xmlns:a14="http://schemas.microsoft.com/office/drawing/2010/main">
          <mc:Choice Requires="a14">
            <p:sp>
              <p:nvSpPr>
                <p:cNvPr id="12" name="Subtitle 2">
                  <a:extLst>
                    <a:ext uri="{FF2B5EF4-FFF2-40B4-BE49-F238E27FC236}">
                      <a16:creationId xmlns:a16="http://schemas.microsoft.com/office/drawing/2014/main" id="{43E73D0D-7B53-4BA4-DB88-52732580F19D}"/>
                    </a:ext>
                  </a:extLst>
                </p:cNvPr>
                <p:cNvSpPr txBox="1">
                  <a:spLocks/>
                </p:cNvSpPr>
                <p:nvPr/>
              </p:nvSpPr>
              <p:spPr>
                <a:xfrm>
                  <a:off x="4812631" y="2440001"/>
                  <a:ext cx="3611369" cy="1953244"/>
                </a:xfrm>
                <a:prstGeom prst="rect">
                  <a:avLst/>
                </a:prstGeom>
                <a:noFill/>
                <a:ln>
                  <a:solidFill>
                    <a:schemeClr val="accent4"/>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1pPr>
                  <a:lvl2pPr marL="914400" marR="0" lvl="1"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2pPr>
                  <a:lvl3pPr marL="1371600" marR="0" lvl="2"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3pPr>
                  <a:lvl4pPr marL="1828800" marR="0" lvl="3"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4pPr>
                  <a:lvl5pPr marL="2286000" marR="0" lvl="4"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5pPr>
                  <a:lvl6pPr marL="2743200" marR="0" lvl="5"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6pPr>
                  <a:lvl7pPr marL="3200400" marR="0" lvl="6"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7pPr>
                  <a:lvl8pPr marL="3657600" marR="0" lvl="7"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8pPr>
                  <a:lvl9pPr marL="4114800" marR="0" lvl="8"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9pPr>
                </a:lstStyle>
                <a:p>
                  <a:pPr marL="139700" indent="0">
                    <a:buNone/>
                  </a:pPr>
                  <a:r>
                    <a:rPr lang="en-CA" sz="1600" dirty="0">
                      <a:latin typeface="Fredoka" panose="020B0604020202020204" charset="-79"/>
                      <a:cs typeface="Fredoka" panose="020B0604020202020204" charset="-79"/>
                    </a:rPr>
                    <a:t>The set of pairs </a:t>
                  </a:r>
                  <a14:m>
                    <m:oMath xmlns:m="http://schemas.openxmlformats.org/officeDocument/2006/math">
                      <m:r>
                        <a:rPr lang="en-CA" sz="1600" b="0" i="1" smtClean="0">
                          <a:latin typeface="Cambria Math" panose="02040503050406030204" pitchFamily="18" charset="0"/>
                          <a:cs typeface="Fredoka" panose="020B0604020202020204" charset="-79"/>
                        </a:rPr>
                        <m:t>{</m:t>
                      </m:r>
                      <m:d>
                        <m:dPr>
                          <m:ctrlPr>
                            <a:rPr lang="en-CA" sz="1600" b="0" i="1" smtClean="0">
                              <a:latin typeface="Cambria Math" panose="02040503050406030204" pitchFamily="18" charset="0"/>
                              <a:cs typeface="Fredoka" panose="020B0604020202020204" charset="-79"/>
                            </a:rPr>
                          </m:ctrlPr>
                        </m:dPr>
                        <m:e>
                          <m:r>
                            <a:rPr lang="en-CA" sz="1600" b="0" i="1" smtClean="0">
                              <a:latin typeface="Cambria Math" panose="02040503050406030204" pitchFamily="18" charset="0"/>
                              <a:cs typeface="Fredoka" panose="020B0604020202020204" charset="-79"/>
                            </a:rPr>
                            <m:t>𝑥</m:t>
                          </m:r>
                          <m:r>
                            <a:rPr lang="en-CA" sz="1600" b="0" i="1" smtClean="0">
                              <a:latin typeface="Cambria Math" panose="02040503050406030204" pitchFamily="18" charset="0"/>
                              <a:cs typeface="Fredoka" panose="020B0604020202020204" charset="-79"/>
                            </a:rPr>
                            <m:t>, </m:t>
                          </m:r>
                          <m:r>
                            <a:rPr lang="en-CA" sz="1600" b="0" i="1" smtClean="0">
                              <a:latin typeface="Cambria Math" panose="02040503050406030204" pitchFamily="18" charset="0"/>
                              <a:cs typeface="Fredoka" panose="020B0604020202020204" charset="-79"/>
                            </a:rPr>
                            <m:t>𝑓</m:t>
                          </m:r>
                          <m:d>
                            <m:dPr>
                              <m:ctrlPr>
                                <a:rPr lang="en-CA" sz="1600" b="0" i="1" smtClean="0">
                                  <a:latin typeface="Cambria Math" panose="02040503050406030204" pitchFamily="18" charset="0"/>
                                  <a:cs typeface="Fredoka" panose="020B0604020202020204" charset="-79"/>
                                </a:rPr>
                              </m:ctrlPr>
                            </m:dPr>
                            <m:e>
                              <m:r>
                                <a:rPr lang="en-CA" sz="1600" b="0" i="1" smtClean="0">
                                  <a:latin typeface="Cambria Math" panose="02040503050406030204" pitchFamily="18" charset="0"/>
                                  <a:cs typeface="Fredoka" panose="020B0604020202020204" charset="-79"/>
                                </a:rPr>
                                <m:t>𝑥</m:t>
                              </m:r>
                            </m:e>
                          </m:d>
                        </m:e>
                      </m:d>
                      <m:r>
                        <a:rPr lang="en-CA" sz="1600" b="0" i="1" smtClean="0">
                          <a:latin typeface="Cambria Math" panose="02040503050406030204" pitchFamily="18" charset="0"/>
                          <a:cs typeface="Fredoka" panose="020B0604020202020204" charset="-79"/>
                        </a:rPr>
                        <m:t>:</m:t>
                      </m:r>
                      <m:r>
                        <a:rPr lang="en-CA" sz="1600" b="0" i="1" smtClean="0">
                          <a:latin typeface="Cambria Math" panose="02040503050406030204" pitchFamily="18" charset="0"/>
                          <a:cs typeface="Fredoka" panose="020B0604020202020204" charset="-79"/>
                        </a:rPr>
                        <m:t>𝑥</m:t>
                      </m:r>
                      <m:r>
                        <a:rPr lang="en-CA" sz="1600" b="0" i="1" smtClean="0">
                          <a:latin typeface="Cambria Math" panose="02040503050406030204" pitchFamily="18" charset="0"/>
                          <a:cs typeface="Fredoka" panose="020B0604020202020204" charset="-79"/>
                        </a:rPr>
                        <m:t>∈</m:t>
                      </m:r>
                      <m:r>
                        <a:rPr lang="en-CA" sz="1600" b="0" i="1" smtClean="0">
                          <a:latin typeface="Cambria Math" panose="02040503050406030204" pitchFamily="18" charset="0"/>
                          <a:cs typeface="Fredoka" panose="020B0604020202020204" charset="-79"/>
                        </a:rPr>
                        <m:t>𝐴</m:t>
                      </m:r>
                      <m:r>
                        <a:rPr lang="en-CA" sz="1600" b="0" i="1" smtClean="0">
                          <a:latin typeface="Cambria Math" panose="02040503050406030204" pitchFamily="18" charset="0"/>
                          <a:cs typeface="Fredoka" panose="020B0604020202020204" charset="-79"/>
                        </a:rPr>
                        <m:t>}</m:t>
                      </m:r>
                    </m:oMath>
                  </a14:m>
                  <a:endParaRPr lang="en-CA" sz="1600" dirty="0">
                    <a:latin typeface="Fredoka" panose="020B0604020202020204" charset="-79"/>
                    <a:cs typeface="Fredoka" panose="020B0604020202020204" charset="-79"/>
                  </a:endParaRPr>
                </a:p>
              </p:txBody>
            </p:sp>
          </mc:Choice>
          <mc:Fallback xmlns="">
            <p:sp>
              <p:nvSpPr>
                <p:cNvPr id="12" name="Subtitle 2">
                  <a:extLst>
                    <a:ext uri="{FF2B5EF4-FFF2-40B4-BE49-F238E27FC236}">
                      <a16:creationId xmlns:a16="http://schemas.microsoft.com/office/drawing/2014/main" id="{43E73D0D-7B53-4BA4-DB88-52732580F19D}"/>
                    </a:ext>
                  </a:extLst>
                </p:cNvPr>
                <p:cNvSpPr txBox="1">
                  <a:spLocks noRot="1" noChangeAspect="1" noMove="1" noResize="1" noEditPoints="1" noAdjustHandles="1" noChangeArrowheads="1" noChangeShapeType="1" noTextEdit="1"/>
                </p:cNvSpPr>
                <p:nvPr/>
              </p:nvSpPr>
              <p:spPr>
                <a:xfrm>
                  <a:off x="4812631" y="2440001"/>
                  <a:ext cx="3611369" cy="1953244"/>
                </a:xfrm>
                <a:prstGeom prst="rect">
                  <a:avLst/>
                </a:prstGeom>
                <a:blipFill>
                  <a:blip r:embed="rId2"/>
                  <a:stretch>
                    <a:fillRect/>
                  </a:stretch>
                </a:blipFill>
                <a:ln>
                  <a:solidFill>
                    <a:schemeClr val="accent4"/>
                  </a:solidFill>
                </a:ln>
              </p:spPr>
              <p:txBody>
                <a:bodyPr/>
                <a:lstStyle/>
                <a:p>
                  <a:r>
                    <a:rPr lang="en-CA">
                      <a:noFill/>
                    </a:rPr>
                    <a:t> </a:t>
                  </a:r>
                </a:p>
              </p:txBody>
            </p:sp>
          </mc:Fallback>
        </mc:AlternateContent>
      </p:grpSp>
      <p:grpSp>
        <p:nvGrpSpPr>
          <p:cNvPr id="13" name="Group 12">
            <a:extLst>
              <a:ext uri="{FF2B5EF4-FFF2-40B4-BE49-F238E27FC236}">
                <a16:creationId xmlns:a16="http://schemas.microsoft.com/office/drawing/2014/main" id="{216B168D-8567-FD99-B373-BC96F42CE28A}"/>
              </a:ext>
            </a:extLst>
          </p:cNvPr>
          <p:cNvGrpSpPr/>
          <p:nvPr/>
        </p:nvGrpSpPr>
        <p:grpSpPr>
          <a:xfrm>
            <a:off x="720000" y="1451981"/>
            <a:ext cx="3611369" cy="2865636"/>
            <a:chOff x="4812631" y="1527608"/>
            <a:chExt cx="3611369" cy="2865636"/>
          </a:xfrm>
        </p:grpSpPr>
        <p:sp>
          <p:nvSpPr>
            <p:cNvPr id="14" name="Title 1">
              <a:extLst>
                <a:ext uri="{FF2B5EF4-FFF2-40B4-BE49-F238E27FC236}">
                  <a16:creationId xmlns:a16="http://schemas.microsoft.com/office/drawing/2014/main" id="{9807117B-C36C-3EB8-CE92-788D5D782C8B}"/>
                </a:ext>
              </a:extLst>
            </p:cNvPr>
            <p:cNvSpPr txBox="1">
              <a:spLocks/>
            </p:cNvSpPr>
            <p:nvPr/>
          </p:nvSpPr>
          <p:spPr>
            <a:xfrm>
              <a:off x="4812631" y="1527608"/>
              <a:ext cx="3611369" cy="912396"/>
            </a:xfrm>
            <a:prstGeom prst="rect">
              <a:avLst/>
            </a:prstGeom>
            <a:solidFill>
              <a:schemeClr val="accent1"/>
            </a:solidFill>
            <a:ln w="9525"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500"/>
                <a:buFont typeface="Staatliches"/>
                <a:buNone/>
                <a:defRPr sz="3000" b="0" i="0" u="none" strike="noStrike" cap="none">
                  <a:solidFill>
                    <a:schemeClr val="accent3"/>
                  </a:solidFill>
                  <a:latin typeface="Staatliches"/>
                  <a:ea typeface="Staatliches"/>
                  <a:cs typeface="Staatliches"/>
                  <a:sym typeface="Staatliches"/>
                </a:defRPr>
              </a:lvl1pPr>
              <a:lvl2pPr marR="0" lvl="1"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2pPr>
              <a:lvl3pPr marR="0" lvl="2"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3pPr>
              <a:lvl4pPr marR="0" lvl="3"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4pPr>
              <a:lvl5pPr marR="0" lvl="4"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5pPr>
              <a:lvl6pPr marR="0" lvl="5"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6pPr>
              <a:lvl7pPr marR="0" lvl="6"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7pPr>
              <a:lvl8pPr marR="0" lvl="7"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8pPr>
              <a:lvl9pPr marR="0" lvl="8"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9pPr>
            </a:lstStyle>
            <a:p>
              <a:r>
                <a:rPr lang="en-CA" sz="2800" dirty="0"/>
                <a:t>Probability mass function (</a:t>
              </a:r>
              <a:r>
                <a:rPr lang="en-CA" sz="2800" dirty="0" err="1"/>
                <a:t>pmf</a:t>
              </a:r>
              <a:r>
                <a:rPr lang="en-CA" sz="2800" dirty="0"/>
                <a:t>)</a:t>
              </a:r>
            </a:p>
          </p:txBody>
        </p:sp>
        <mc:AlternateContent xmlns:mc="http://schemas.openxmlformats.org/markup-compatibility/2006" xmlns:a14="http://schemas.microsoft.com/office/drawing/2010/main">
          <mc:Choice Requires="a14">
            <p:sp>
              <p:nvSpPr>
                <p:cNvPr id="15" name="Subtitle 2">
                  <a:extLst>
                    <a:ext uri="{FF2B5EF4-FFF2-40B4-BE49-F238E27FC236}">
                      <a16:creationId xmlns:a16="http://schemas.microsoft.com/office/drawing/2014/main" id="{35DABB08-2848-E15C-3BC4-2A16CA8E2387}"/>
                    </a:ext>
                  </a:extLst>
                </p:cNvPr>
                <p:cNvSpPr txBox="1">
                  <a:spLocks/>
                </p:cNvSpPr>
                <p:nvPr/>
              </p:nvSpPr>
              <p:spPr>
                <a:xfrm>
                  <a:off x="4812631" y="2440003"/>
                  <a:ext cx="3611369" cy="1953241"/>
                </a:xfrm>
                <a:prstGeom prst="rect">
                  <a:avLst/>
                </a:prstGeom>
                <a:noFill/>
                <a:ln>
                  <a:solidFill>
                    <a:schemeClr val="accent4"/>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1pPr>
                  <a:lvl2pPr marL="914400" marR="0" lvl="1"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2pPr>
                  <a:lvl3pPr marL="1371600" marR="0" lvl="2"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3pPr>
                  <a:lvl4pPr marL="1828800" marR="0" lvl="3"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4pPr>
                  <a:lvl5pPr marL="2286000" marR="0" lvl="4"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5pPr>
                  <a:lvl6pPr marL="2743200" marR="0" lvl="5"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6pPr>
                  <a:lvl7pPr marL="3200400" marR="0" lvl="6"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7pPr>
                  <a:lvl8pPr marL="3657600" marR="0" lvl="7"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8pPr>
                  <a:lvl9pPr marL="4114800" marR="0" lvl="8"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9pPr>
                </a:lstStyle>
                <a:p>
                  <a:pPr marL="139700" indent="0">
                    <a:buNone/>
                  </a:pPr>
                  <a:r>
                    <a:rPr lang="en-CA" sz="1600" dirty="0"/>
                    <a:t>Given a random variable </a:t>
                  </a:r>
                  <a14:m>
                    <m:oMath xmlns:m="http://schemas.openxmlformats.org/officeDocument/2006/math">
                      <m:r>
                        <a:rPr lang="en-CA" sz="1600" b="0" i="1" smtClean="0">
                          <a:latin typeface="Cambria Math" panose="02040503050406030204" pitchFamily="18" charset="0"/>
                        </a:rPr>
                        <m:t>𝑋</m:t>
                      </m:r>
                    </m:oMath>
                  </a14:m>
                  <a:r>
                    <a:rPr lang="en-CA" sz="1600" dirty="0"/>
                    <a:t>, its probability mass function is the function </a:t>
                  </a:r>
                </a:p>
                <a:p>
                  <a:pPr marL="139700" indent="0">
                    <a:buNone/>
                  </a:pPr>
                  <a14:m>
                    <m:oMathPara xmlns:m="http://schemas.openxmlformats.org/officeDocument/2006/math">
                      <m:oMathParaPr>
                        <m:jc m:val="centerGroup"/>
                      </m:oMathParaPr>
                      <m:oMath xmlns:m="http://schemas.openxmlformats.org/officeDocument/2006/math">
                        <m:r>
                          <a:rPr lang="en-CA" sz="1600" b="0" i="1" smtClean="0">
                            <a:latin typeface="Cambria Math" panose="02040503050406030204" pitchFamily="18" charset="0"/>
                          </a:rPr>
                          <m:t>𝑓</m:t>
                        </m:r>
                        <m:d>
                          <m:dPr>
                            <m:ctrlPr>
                              <a:rPr lang="en-CA" sz="1600" b="0" i="1" smtClean="0">
                                <a:latin typeface="Cambria Math" panose="02040503050406030204" pitchFamily="18" charset="0"/>
                              </a:rPr>
                            </m:ctrlPr>
                          </m:dPr>
                          <m:e>
                            <m:r>
                              <a:rPr lang="en-CA" sz="1600" b="0" i="1" smtClean="0">
                                <a:latin typeface="Cambria Math" panose="02040503050406030204" pitchFamily="18" charset="0"/>
                              </a:rPr>
                              <m:t>𝑥</m:t>
                            </m:r>
                          </m:e>
                        </m:d>
                        <m:r>
                          <a:rPr lang="en-CA" sz="1600" b="0" i="1" smtClean="0">
                            <a:latin typeface="Cambria Math" panose="02040503050406030204" pitchFamily="18" charset="0"/>
                          </a:rPr>
                          <m:t>=</m:t>
                        </m:r>
                        <m:r>
                          <a:rPr lang="en-CA" sz="1600" b="0" i="1" smtClean="0">
                            <a:latin typeface="Cambria Math" panose="02040503050406030204" pitchFamily="18" charset="0"/>
                          </a:rPr>
                          <m:t>𝑃</m:t>
                        </m:r>
                        <m:d>
                          <m:dPr>
                            <m:ctrlPr>
                              <a:rPr lang="en-CA" sz="1600" b="0" i="1" smtClean="0">
                                <a:latin typeface="Cambria Math" panose="02040503050406030204" pitchFamily="18" charset="0"/>
                              </a:rPr>
                            </m:ctrlPr>
                          </m:dPr>
                          <m:e>
                            <m:r>
                              <a:rPr lang="en-CA" sz="1600" b="0" i="1" smtClean="0">
                                <a:latin typeface="Cambria Math" panose="02040503050406030204" pitchFamily="18" charset="0"/>
                              </a:rPr>
                              <m:t>𝑋</m:t>
                            </m:r>
                            <m:r>
                              <a:rPr lang="en-CA" sz="1600" b="0" i="1" smtClean="0">
                                <a:latin typeface="Cambria Math" panose="02040503050406030204" pitchFamily="18" charset="0"/>
                              </a:rPr>
                              <m:t>=</m:t>
                            </m:r>
                            <m:r>
                              <a:rPr lang="en-CA" sz="1600" b="0" i="1" smtClean="0">
                                <a:latin typeface="Cambria Math" panose="02040503050406030204" pitchFamily="18" charset="0"/>
                              </a:rPr>
                              <m:t>𝑥</m:t>
                            </m:r>
                          </m:e>
                        </m:d>
                      </m:oMath>
                    </m:oMathPara>
                  </a14:m>
                  <a:endParaRPr lang="en-CA" sz="1600" b="0" dirty="0"/>
                </a:p>
                <a:p>
                  <a:pPr marL="139700" indent="0">
                    <a:buNone/>
                  </a:pPr>
                  <a:r>
                    <a:rPr lang="en-CA" sz="1600" dirty="0"/>
                    <a:t>defined for all </a:t>
                  </a:r>
                  <a14:m>
                    <m:oMath xmlns:m="http://schemas.openxmlformats.org/officeDocument/2006/math">
                      <m:r>
                        <a:rPr lang="en-CA" sz="1600" b="0" i="1" smtClean="0">
                          <a:latin typeface="Cambria Math" panose="02040503050406030204" pitchFamily="18" charset="0"/>
                        </a:rPr>
                        <m:t>𝑥</m:t>
                      </m:r>
                      <m:r>
                        <a:rPr lang="en-CA" sz="1600" b="0" i="1" smtClean="0">
                          <a:latin typeface="Cambria Math" panose="02040503050406030204" pitchFamily="18" charset="0"/>
                        </a:rPr>
                        <m:t>∈</m:t>
                      </m:r>
                      <m:r>
                        <a:rPr lang="en-CA" sz="1600" b="0" i="1" smtClean="0">
                          <a:latin typeface="Cambria Math" panose="02040503050406030204" pitchFamily="18" charset="0"/>
                        </a:rPr>
                        <m:t>𝐴</m:t>
                      </m:r>
                    </m:oMath>
                  </a14:m>
                  <a:r>
                    <a:rPr lang="en-CA" sz="1600" dirty="0"/>
                    <a:t> in which: </a:t>
                  </a:r>
                </a:p>
                <a:p>
                  <a:pPr marL="482600" indent="-342900">
                    <a:buAutoNum type="arabicPeriod"/>
                  </a:pPr>
                  <a:r>
                    <a:rPr lang="en-CA" sz="1600" b="0" dirty="0"/>
                    <a:t> </a:t>
                  </a:r>
                  <a14:m>
                    <m:oMath xmlns:m="http://schemas.openxmlformats.org/officeDocument/2006/math">
                      <m:r>
                        <a:rPr lang="en-CA" sz="1600" b="0" i="1" smtClean="0">
                          <a:latin typeface="Cambria Math" panose="02040503050406030204" pitchFamily="18" charset="0"/>
                        </a:rPr>
                        <m:t>𝑓</m:t>
                      </m:r>
                      <m:d>
                        <m:dPr>
                          <m:ctrlPr>
                            <a:rPr lang="en-CA" sz="1600" b="0" i="1" smtClean="0">
                              <a:latin typeface="Cambria Math" panose="02040503050406030204" pitchFamily="18" charset="0"/>
                            </a:rPr>
                          </m:ctrlPr>
                        </m:dPr>
                        <m:e>
                          <m:r>
                            <a:rPr lang="en-CA" sz="1600" b="0" i="1" smtClean="0">
                              <a:latin typeface="Cambria Math" panose="02040503050406030204" pitchFamily="18" charset="0"/>
                            </a:rPr>
                            <m:t>𝑥</m:t>
                          </m:r>
                        </m:e>
                      </m:d>
                      <m:r>
                        <a:rPr lang="en-CA" sz="1600" b="0" i="1" smtClean="0">
                          <a:latin typeface="Cambria Math" panose="02040503050406030204" pitchFamily="18" charset="0"/>
                        </a:rPr>
                        <m:t>≥0</m:t>
                      </m:r>
                    </m:oMath>
                  </a14:m>
                  <a:r>
                    <a:rPr lang="en-CA" sz="1600" dirty="0"/>
                    <a:t> for all </a:t>
                  </a:r>
                  <a14:m>
                    <m:oMath xmlns:m="http://schemas.openxmlformats.org/officeDocument/2006/math">
                      <m:r>
                        <a:rPr lang="en-CA" sz="1600" b="0" i="1" smtClean="0">
                          <a:latin typeface="Cambria Math" panose="02040503050406030204" pitchFamily="18" charset="0"/>
                        </a:rPr>
                        <m:t>𝑥</m:t>
                      </m:r>
                      <m:r>
                        <a:rPr lang="en-CA" sz="1600" b="0" i="1" smtClean="0">
                          <a:latin typeface="Cambria Math" panose="02040503050406030204" pitchFamily="18" charset="0"/>
                        </a:rPr>
                        <m:t>∈</m:t>
                      </m:r>
                      <m:r>
                        <a:rPr lang="en-CA" sz="1600" b="0" i="1" smtClean="0">
                          <a:latin typeface="Cambria Math" panose="02040503050406030204" pitchFamily="18" charset="0"/>
                          <a:ea typeface="Cambria Math" panose="02040503050406030204" pitchFamily="18" charset="0"/>
                        </a:rPr>
                        <m:t>ℝ</m:t>
                      </m:r>
                    </m:oMath>
                  </a14:m>
                  <a:endParaRPr lang="en-CA" sz="1600" dirty="0"/>
                </a:p>
                <a:p>
                  <a:pPr marL="482600" indent="-342900">
                    <a:buAutoNum type="arabicPeriod"/>
                  </a:pPr>
                  <a:r>
                    <a:rPr lang="en-CA" sz="1600" dirty="0"/>
                    <a:t> </a:t>
                  </a:r>
                  <a14:m>
                    <m:oMath xmlns:m="http://schemas.openxmlformats.org/officeDocument/2006/math">
                      <m:nary>
                        <m:naryPr>
                          <m:chr m:val="∑"/>
                          <m:supHide m:val="on"/>
                          <m:ctrlPr>
                            <a:rPr lang="en-CA" sz="1600" i="1" smtClean="0">
                              <a:latin typeface="Cambria Math" panose="02040503050406030204" pitchFamily="18" charset="0"/>
                            </a:rPr>
                          </m:ctrlPr>
                        </m:naryPr>
                        <m:sub>
                          <m:r>
                            <m:rPr>
                              <m:brk m:alnAt="7"/>
                            </m:rPr>
                            <a:rPr lang="en-CA" sz="1600" b="0" i="1" smtClean="0">
                              <a:latin typeface="Cambria Math" panose="02040503050406030204" pitchFamily="18" charset="0"/>
                            </a:rPr>
                            <m:t>𝑎</m:t>
                          </m:r>
                          <m:r>
                            <a:rPr lang="en-CA" sz="1600" b="0" i="1" smtClean="0">
                              <a:latin typeface="Cambria Math" panose="02040503050406030204" pitchFamily="18" charset="0"/>
                            </a:rPr>
                            <m:t>𝑙𝑙</m:t>
                          </m:r>
                          <m:r>
                            <a:rPr lang="en-CA" sz="1600" b="0" i="1" smtClean="0">
                              <a:latin typeface="Cambria Math" panose="02040503050406030204" pitchFamily="18" charset="0"/>
                            </a:rPr>
                            <m:t> </m:t>
                          </m:r>
                          <m:r>
                            <a:rPr lang="en-CA" sz="1600" b="0" i="1" smtClean="0">
                              <a:latin typeface="Cambria Math" panose="02040503050406030204" pitchFamily="18" charset="0"/>
                            </a:rPr>
                            <m:t>𝑥</m:t>
                          </m:r>
                        </m:sub>
                        <m:sup/>
                        <m:e>
                          <m:r>
                            <a:rPr lang="en-CA" sz="1600" b="0" i="1" smtClean="0">
                              <a:latin typeface="Cambria Math" panose="02040503050406030204" pitchFamily="18" charset="0"/>
                            </a:rPr>
                            <m:t>𝑓</m:t>
                          </m:r>
                          <m:r>
                            <a:rPr lang="en-CA" sz="1600" b="0" i="1" smtClean="0">
                              <a:latin typeface="Cambria Math" panose="02040503050406030204" pitchFamily="18" charset="0"/>
                            </a:rPr>
                            <m:t>(</m:t>
                          </m:r>
                          <m:r>
                            <a:rPr lang="en-CA" sz="1600" b="0" i="1" smtClean="0">
                              <a:latin typeface="Cambria Math" panose="02040503050406030204" pitchFamily="18" charset="0"/>
                            </a:rPr>
                            <m:t>𝑥</m:t>
                          </m:r>
                          <m:r>
                            <a:rPr lang="en-CA" sz="1600" b="0" i="1" smtClean="0">
                              <a:latin typeface="Cambria Math" panose="02040503050406030204" pitchFamily="18" charset="0"/>
                            </a:rPr>
                            <m:t>)</m:t>
                          </m:r>
                        </m:e>
                      </m:nary>
                      <m:r>
                        <a:rPr lang="en-CA" sz="1600" b="0" i="1" smtClean="0">
                          <a:latin typeface="Cambria Math" panose="02040503050406030204" pitchFamily="18" charset="0"/>
                        </a:rPr>
                        <m:t>=</m:t>
                      </m:r>
                      <m:nary>
                        <m:naryPr>
                          <m:chr m:val="∑"/>
                          <m:supHide m:val="on"/>
                          <m:ctrlPr>
                            <a:rPr lang="en-CA" sz="1600" b="0" i="1" smtClean="0">
                              <a:latin typeface="Cambria Math" panose="02040503050406030204" pitchFamily="18" charset="0"/>
                            </a:rPr>
                          </m:ctrlPr>
                        </m:naryPr>
                        <m:sub>
                          <m:r>
                            <m:rPr>
                              <m:brk m:alnAt="7"/>
                            </m:rPr>
                            <a:rPr lang="en-CA" sz="1600" b="0" i="1" smtClean="0">
                              <a:latin typeface="Cambria Math" panose="02040503050406030204" pitchFamily="18" charset="0"/>
                            </a:rPr>
                            <m:t>𝑥</m:t>
                          </m:r>
                          <m:r>
                            <a:rPr lang="en-CA" sz="1600" b="0" i="1" smtClean="0">
                              <a:latin typeface="Cambria Math" panose="02040503050406030204" pitchFamily="18" charset="0"/>
                            </a:rPr>
                            <m:t>∈</m:t>
                          </m:r>
                          <m:r>
                            <a:rPr lang="en-CA" sz="1600" b="0" i="1" smtClean="0">
                              <a:latin typeface="Cambria Math" panose="02040503050406030204" pitchFamily="18" charset="0"/>
                            </a:rPr>
                            <m:t>𝐴</m:t>
                          </m:r>
                        </m:sub>
                        <m:sup/>
                        <m:e>
                          <m:r>
                            <a:rPr lang="en-CA" sz="1600" b="0" i="1" smtClean="0">
                              <a:latin typeface="Cambria Math" panose="02040503050406030204" pitchFamily="18" charset="0"/>
                            </a:rPr>
                            <m:t>𝑓</m:t>
                          </m:r>
                          <m:r>
                            <a:rPr lang="en-CA" sz="1600" b="0" i="1" smtClean="0">
                              <a:latin typeface="Cambria Math" panose="02040503050406030204" pitchFamily="18" charset="0"/>
                            </a:rPr>
                            <m:t>(</m:t>
                          </m:r>
                          <m:r>
                            <a:rPr lang="en-CA" sz="1600" b="0" i="1" smtClean="0">
                              <a:latin typeface="Cambria Math" panose="02040503050406030204" pitchFamily="18" charset="0"/>
                            </a:rPr>
                            <m:t>𝑥</m:t>
                          </m:r>
                          <m:r>
                            <a:rPr lang="en-CA" sz="1600" b="0" i="1" smtClean="0">
                              <a:latin typeface="Cambria Math" panose="02040503050406030204" pitchFamily="18" charset="0"/>
                            </a:rPr>
                            <m:t>)</m:t>
                          </m:r>
                        </m:e>
                      </m:nary>
                      <m:r>
                        <a:rPr lang="en-CA" sz="1600" b="0" i="1" smtClean="0">
                          <a:latin typeface="Cambria Math" panose="02040503050406030204" pitchFamily="18" charset="0"/>
                        </a:rPr>
                        <m:t>=1</m:t>
                      </m:r>
                    </m:oMath>
                  </a14:m>
                  <a:endParaRPr lang="en-CA" sz="1600" dirty="0"/>
                </a:p>
              </p:txBody>
            </p:sp>
          </mc:Choice>
          <mc:Fallback xmlns="">
            <p:sp>
              <p:nvSpPr>
                <p:cNvPr id="15" name="Subtitle 2">
                  <a:extLst>
                    <a:ext uri="{FF2B5EF4-FFF2-40B4-BE49-F238E27FC236}">
                      <a16:creationId xmlns:a16="http://schemas.microsoft.com/office/drawing/2014/main" id="{35DABB08-2848-E15C-3BC4-2A16CA8E2387}"/>
                    </a:ext>
                  </a:extLst>
                </p:cNvPr>
                <p:cNvSpPr txBox="1">
                  <a:spLocks noRot="1" noChangeAspect="1" noMove="1" noResize="1" noEditPoints="1" noAdjustHandles="1" noChangeArrowheads="1" noChangeShapeType="1" noTextEdit="1"/>
                </p:cNvSpPr>
                <p:nvPr/>
              </p:nvSpPr>
              <p:spPr>
                <a:xfrm>
                  <a:off x="4812631" y="2440003"/>
                  <a:ext cx="3611369" cy="1953241"/>
                </a:xfrm>
                <a:prstGeom prst="rect">
                  <a:avLst/>
                </a:prstGeom>
                <a:blipFill>
                  <a:blip r:embed="rId3"/>
                  <a:stretch>
                    <a:fillRect b="-25776"/>
                  </a:stretch>
                </a:blipFill>
                <a:ln>
                  <a:solidFill>
                    <a:schemeClr val="accent4"/>
                  </a:solidFill>
                </a:ln>
              </p:spPr>
              <p:txBody>
                <a:bodyPr/>
                <a:lstStyle/>
                <a:p>
                  <a:r>
                    <a:rPr lang="en-CA">
                      <a:noFill/>
                    </a:rPr>
                    <a:t> </a:t>
                  </a:r>
                </a:p>
              </p:txBody>
            </p:sp>
          </mc:Fallback>
        </mc:AlternateContent>
      </p:grpSp>
      <p:grpSp>
        <p:nvGrpSpPr>
          <p:cNvPr id="3" name="Group 2">
            <a:extLst>
              <a:ext uri="{FF2B5EF4-FFF2-40B4-BE49-F238E27FC236}">
                <a16:creationId xmlns:a16="http://schemas.microsoft.com/office/drawing/2014/main" id="{BE921979-A640-D8E8-AB8E-255560D61347}"/>
              </a:ext>
            </a:extLst>
          </p:cNvPr>
          <p:cNvGrpSpPr/>
          <p:nvPr/>
        </p:nvGrpSpPr>
        <p:grpSpPr>
          <a:xfrm>
            <a:off x="8394461" y="659465"/>
            <a:ext cx="215065" cy="191069"/>
            <a:chOff x="8401880" y="657705"/>
            <a:chExt cx="215065" cy="191069"/>
          </a:xfrm>
          <a:solidFill>
            <a:schemeClr val="accent3"/>
          </a:solidFill>
        </p:grpSpPr>
        <p:sp>
          <p:nvSpPr>
            <p:cNvPr id="4" name="Isosceles Triangle 3">
              <a:hlinkClick r:id="rId4" action="ppaction://hlinksldjump"/>
              <a:extLst>
                <a:ext uri="{FF2B5EF4-FFF2-40B4-BE49-F238E27FC236}">
                  <a16:creationId xmlns:a16="http://schemas.microsoft.com/office/drawing/2014/main" id="{5349F8F2-5334-B186-55E5-8FE80E7847FB}"/>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Isosceles Triangle 4">
              <a:hlinkClick r:id="rId4" action="ppaction://hlinksldjump"/>
              <a:extLst>
                <a:ext uri="{FF2B5EF4-FFF2-40B4-BE49-F238E27FC236}">
                  <a16:creationId xmlns:a16="http://schemas.microsoft.com/office/drawing/2014/main" id="{08A25A02-249E-4CC9-7B98-B6F116AA024F}"/>
                </a:ext>
              </a:extLst>
            </p:cNvPr>
            <p:cNvSpPr/>
            <p:nvPr/>
          </p:nvSpPr>
          <p:spPr>
            <a:xfrm rot="5400000">
              <a:off x="8473639"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4926430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BB8D2B7C-9948-9779-1CB3-7572F6877A2B}"/>
              </a:ext>
            </a:extLst>
          </p:cNvPr>
          <p:cNvSpPr/>
          <p:nvPr/>
        </p:nvSpPr>
        <p:spPr>
          <a:xfrm>
            <a:off x="4738883" y="1715699"/>
            <a:ext cx="3685118" cy="2975799"/>
          </a:xfrm>
          <a:prstGeom prst="roundRect">
            <a:avLst/>
          </a:prstGeom>
          <a:solidFill>
            <a:schemeClr val="bg2"/>
          </a:solidFill>
          <a:ln w="95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600" dirty="0">
              <a:solidFill>
                <a:schemeClr val="accent3"/>
              </a:solidFill>
              <a:latin typeface="Fredoka" panose="020B0604020202020204" charset="-79"/>
              <a:cs typeface="Fredoka" panose="020B0604020202020204" charset="-79"/>
            </a:endParaRPr>
          </a:p>
        </p:txBody>
      </p:sp>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AAAD6AE6-B603-D968-200D-1AE0AC567150}"/>
                  </a:ext>
                </a:extLst>
              </p:cNvPr>
              <p:cNvGraphicFramePr>
                <a:graphicFrameLocks noGrp="1"/>
              </p:cNvGraphicFramePr>
              <p:nvPr>
                <p:extLst>
                  <p:ext uri="{D42A27DB-BD31-4B8C-83A1-F6EECF244321}">
                    <p14:modId xmlns:p14="http://schemas.microsoft.com/office/powerpoint/2010/main" val="965744938"/>
                  </p:ext>
                </p:extLst>
              </p:nvPr>
            </p:nvGraphicFramePr>
            <p:xfrm>
              <a:off x="5079667" y="2832758"/>
              <a:ext cx="3003550" cy="863092"/>
            </p:xfrm>
            <a:graphic>
              <a:graphicData uri="http://schemas.openxmlformats.org/drawingml/2006/table">
                <a:tbl>
                  <a:tblPr firstRow="1" bandRow="1">
                    <a:tableStyleId>{2377DC26-3884-4851-910E-87C0D15A1A19}</a:tableStyleId>
                  </a:tblPr>
                  <a:tblGrid>
                    <a:gridCol w="600710">
                      <a:extLst>
                        <a:ext uri="{9D8B030D-6E8A-4147-A177-3AD203B41FA5}">
                          <a16:colId xmlns:a16="http://schemas.microsoft.com/office/drawing/2014/main" val="1524762400"/>
                        </a:ext>
                      </a:extLst>
                    </a:gridCol>
                    <a:gridCol w="600710">
                      <a:extLst>
                        <a:ext uri="{9D8B030D-6E8A-4147-A177-3AD203B41FA5}">
                          <a16:colId xmlns:a16="http://schemas.microsoft.com/office/drawing/2014/main" val="397464787"/>
                        </a:ext>
                      </a:extLst>
                    </a:gridCol>
                    <a:gridCol w="600710">
                      <a:extLst>
                        <a:ext uri="{9D8B030D-6E8A-4147-A177-3AD203B41FA5}">
                          <a16:colId xmlns:a16="http://schemas.microsoft.com/office/drawing/2014/main" val="2025170110"/>
                        </a:ext>
                      </a:extLst>
                    </a:gridCol>
                    <a:gridCol w="600710">
                      <a:extLst>
                        <a:ext uri="{9D8B030D-6E8A-4147-A177-3AD203B41FA5}">
                          <a16:colId xmlns:a16="http://schemas.microsoft.com/office/drawing/2014/main" val="172536246"/>
                        </a:ext>
                      </a:extLst>
                    </a:gridCol>
                    <a:gridCol w="600710">
                      <a:extLst>
                        <a:ext uri="{9D8B030D-6E8A-4147-A177-3AD203B41FA5}">
                          <a16:colId xmlns:a16="http://schemas.microsoft.com/office/drawing/2014/main" val="2861466998"/>
                        </a:ext>
                      </a:extLst>
                    </a:gridCol>
                  </a:tblGrid>
                  <a:tr h="370840">
                    <a:tc>
                      <a:txBody>
                        <a:bodyPr/>
                        <a:lstStyle/>
                        <a:p>
                          <a:pPr algn="ctr"/>
                          <a:r>
                            <a:rPr lang="en-CA" dirty="0">
                              <a:solidFill>
                                <a:schemeClr val="accent3"/>
                              </a:solidFill>
                              <a:latin typeface="Fredoka" panose="020B0604020202020204" charset="-79"/>
                              <a:cs typeface="Fredoka" panose="020B0604020202020204" charset="-79"/>
                            </a:rPr>
                            <a:t>x</a:t>
                          </a:r>
                        </a:p>
                      </a:txBody>
                      <a:tcPr anchor="ctr"/>
                    </a:tc>
                    <a:tc>
                      <a:txBody>
                        <a:bodyPr/>
                        <a:lstStyle/>
                        <a:p>
                          <a:pPr algn="ctr"/>
                          <a:r>
                            <a:rPr lang="en-CA" dirty="0">
                              <a:solidFill>
                                <a:schemeClr val="accent3"/>
                              </a:solidFill>
                              <a:latin typeface="Fredoka" panose="020B0604020202020204" charset="-79"/>
                              <a:cs typeface="Fredoka" panose="020B0604020202020204" charset="-79"/>
                            </a:rPr>
                            <a:t>1</a:t>
                          </a:r>
                        </a:p>
                      </a:txBody>
                      <a:tcPr anchor="ctr"/>
                    </a:tc>
                    <a:tc>
                      <a:txBody>
                        <a:bodyPr/>
                        <a:lstStyle/>
                        <a:p>
                          <a:pPr algn="ctr"/>
                          <a:r>
                            <a:rPr lang="en-CA" dirty="0">
                              <a:solidFill>
                                <a:schemeClr val="accent3"/>
                              </a:solidFill>
                              <a:latin typeface="Fredoka" panose="020B0604020202020204" charset="-79"/>
                              <a:cs typeface="Fredoka" panose="020B0604020202020204" charset="-79"/>
                            </a:rPr>
                            <a:t>2</a:t>
                          </a:r>
                        </a:p>
                      </a:txBody>
                      <a:tcPr anchor="ctr"/>
                    </a:tc>
                    <a:tc>
                      <a:txBody>
                        <a:bodyPr/>
                        <a:lstStyle/>
                        <a:p>
                          <a:pPr algn="ctr"/>
                          <a:r>
                            <a:rPr lang="en-CA" dirty="0">
                              <a:solidFill>
                                <a:schemeClr val="accent3"/>
                              </a:solidFill>
                              <a:latin typeface="Fredoka" panose="020B0604020202020204" charset="-79"/>
                              <a:cs typeface="Fredoka" panose="020B0604020202020204" charset="-79"/>
                            </a:rPr>
                            <a:t>3</a:t>
                          </a:r>
                        </a:p>
                      </a:txBody>
                      <a:tcPr anchor="ctr"/>
                    </a:tc>
                    <a:tc>
                      <a:txBody>
                        <a:bodyPr/>
                        <a:lstStyle/>
                        <a:p>
                          <a:pPr algn="ctr"/>
                          <a:r>
                            <a:rPr lang="en-CA" dirty="0">
                              <a:solidFill>
                                <a:schemeClr val="accent3"/>
                              </a:solidFill>
                              <a:latin typeface="Fredoka" panose="020B0604020202020204" charset="-79"/>
                              <a:cs typeface="Fredoka" panose="020B0604020202020204" charset="-79"/>
                            </a:rPr>
                            <a:t>4</a:t>
                          </a:r>
                        </a:p>
                      </a:txBody>
                      <a:tcPr anchor="ctr"/>
                    </a:tc>
                    <a:extLst>
                      <a:ext uri="{0D108BD9-81ED-4DB2-BD59-A6C34878D82A}">
                        <a16:rowId xmlns:a16="http://schemas.microsoft.com/office/drawing/2014/main" val="1949268785"/>
                      </a:ext>
                    </a:extLst>
                  </a:tr>
                  <a:tr h="370840">
                    <a:tc>
                      <a:txBody>
                        <a:bodyPr/>
                        <a:lstStyle/>
                        <a:p>
                          <a:pPr algn="ctr"/>
                          <a:r>
                            <a:rPr lang="en-CA" dirty="0">
                              <a:solidFill>
                                <a:schemeClr val="accent3"/>
                              </a:solidFill>
                              <a:latin typeface="Fredoka" panose="020B0604020202020204" charset="-79"/>
                              <a:cs typeface="Fredoka" panose="020B0604020202020204" charset="-79"/>
                            </a:rPr>
                            <a:t>f(x)</a:t>
                          </a:r>
                        </a:p>
                      </a:txBody>
                      <a:tcPr anchor="ctr"/>
                    </a:tc>
                    <a:tc>
                      <a:txBody>
                        <a:bodyPr/>
                        <a:lstStyle/>
                        <a:p>
                          <a:pPr/>
                          <a14:m>
                            <m:oMathPara xmlns:m="http://schemas.openxmlformats.org/officeDocument/2006/math">
                              <m:oMathParaPr>
                                <m:jc m:val="centerGroup"/>
                              </m:oMathParaPr>
                              <m:oMath xmlns:m="http://schemas.openxmlformats.org/officeDocument/2006/math">
                                <m:f>
                                  <m:fPr>
                                    <m:ctrlPr>
                                      <a:rPr lang="en-CA" b="0" i="1" smtClean="0">
                                        <a:solidFill>
                                          <a:schemeClr val="accent3"/>
                                        </a:solidFill>
                                        <a:latin typeface="Cambria Math" panose="02040503050406030204" pitchFamily="18" charset="0"/>
                                        <a:cs typeface="Fredoka" panose="020B0604020202020204" charset="-79"/>
                                      </a:rPr>
                                    </m:ctrlPr>
                                  </m:fPr>
                                  <m:num>
                                    <m:r>
                                      <a:rPr lang="en-CA" b="0" i="1" smtClean="0">
                                        <a:solidFill>
                                          <a:schemeClr val="accent3"/>
                                        </a:solidFill>
                                        <a:latin typeface="Cambria Math" panose="02040503050406030204" pitchFamily="18" charset="0"/>
                                        <a:cs typeface="Fredoka" panose="020B0604020202020204" charset="-79"/>
                                      </a:rPr>
                                      <m:t>2</m:t>
                                    </m:r>
                                  </m:num>
                                  <m:den>
                                    <m:r>
                                      <a:rPr lang="en-CA" b="0" i="1" smtClean="0">
                                        <a:solidFill>
                                          <a:schemeClr val="accent3"/>
                                        </a:solidFill>
                                        <a:latin typeface="Cambria Math" panose="02040503050406030204" pitchFamily="18" charset="0"/>
                                        <a:cs typeface="Fredoka" panose="020B0604020202020204" charset="-79"/>
                                      </a:rPr>
                                      <m:t>5</m:t>
                                    </m:r>
                                  </m:den>
                                </m:f>
                              </m:oMath>
                            </m:oMathPara>
                          </a14:m>
                          <a:endParaRPr lang="en-CA" dirty="0">
                            <a:solidFill>
                              <a:schemeClr val="accent3"/>
                            </a:solidFill>
                            <a:latin typeface="Fredoka" panose="020B0604020202020204" charset="-79"/>
                            <a:cs typeface="Fredoka" panose="020B0604020202020204" charset="-79"/>
                          </a:endParaRPr>
                        </a:p>
                      </a:txBody>
                      <a:tcPr anchor="ctr"/>
                    </a:tc>
                    <a:tc>
                      <a:txBody>
                        <a:bodyPr/>
                        <a:lstStyle/>
                        <a:p>
                          <a:pPr/>
                          <a14:m>
                            <m:oMathPara xmlns:m="http://schemas.openxmlformats.org/officeDocument/2006/math">
                              <m:oMathParaPr>
                                <m:jc m:val="centerGroup"/>
                              </m:oMathParaPr>
                              <m:oMath xmlns:m="http://schemas.openxmlformats.org/officeDocument/2006/math">
                                <m:f>
                                  <m:fPr>
                                    <m:ctrlPr>
                                      <a:rPr lang="en-CA" b="0" i="1" smtClean="0">
                                        <a:solidFill>
                                          <a:schemeClr val="accent3"/>
                                        </a:solidFill>
                                        <a:latin typeface="Cambria Math" panose="02040503050406030204" pitchFamily="18" charset="0"/>
                                        <a:cs typeface="Fredoka" panose="020B0604020202020204" charset="-79"/>
                                      </a:rPr>
                                    </m:ctrlPr>
                                  </m:fPr>
                                  <m:num>
                                    <m:r>
                                      <a:rPr lang="en-CA" b="0" i="1" smtClean="0">
                                        <a:solidFill>
                                          <a:schemeClr val="accent3"/>
                                        </a:solidFill>
                                        <a:latin typeface="Cambria Math" panose="02040503050406030204" pitchFamily="18" charset="0"/>
                                        <a:cs typeface="Fredoka" panose="020B0604020202020204" charset="-79"/>
                                      </a:rPr>
                                      <m:t>3</m:t>
                                    </m:r>
                                  </m:num>
                                  <m:den>
                                    <m:r>
                                      <a:rPr lang="en-CA" b="0" i="1" smtClean="0">
                                        <a:solidFill>
                                          <a:schemeClr val="accent3"/>
                                        </a:solidFill>
                                        <a:latin typeface="Cambria Math" panose="02040503050406030204" pitchFamily="18" charset="0"/>
                                        <a:cs typeface="Fredoka" panose="020B0604020202020204" charset="-79"/>
                                      </a:rPr>
                                      <m:t>10</m:t>
                                    </m:r>
                                  </m:den>
                                </m:f>
                              </m:oMath>
                            </m:oMathPara>
                          </a14:m>
                          <a:endParaRPr lang="en-CA" dirty="0">
                            <a:solidFill>
                              <a:schemeClr val="accent3"/>
                            </a:solidFill>
                            <a:latin typeface="Fredoka" panose="020B0604020202020204" charset="-79"/>
                            <a:cs typeface="Fredoka" panose="020B0604020202020204" charset="-79"/>
                          </a:endParaRPr>
                        </a:p>
                      </a:txBody>
                      <a:tcPr anchor="ctr"/>
                    </a:tc>
                    <a:tc>
                      <a:txBody>
                        <a:bodyPr/>
                        <a:lstStyle/>
                        <a:p>
                          <a:pPr/>
                          <a14:m>
                            <m:oMathPara xmlns:m="http://schemas.openxmlformats.org/officeDocument/2006/math">
                              <m:oMathParaPr>
                                <m:jc m:val="centerGroup"/>
                              </m:oMathParaPr>
                              <m:oMath xmlns:m="http://schemas.openxmlformats.org/officeDocument/2006/math">
                                <m:f>
                                  <m:fPr>
                                    <m:ctrlPr>
                                      <a:rPr lang="en-CA" b="0" i="1" smtClean="0">
                                        <a:solidFill>
                                          <a:schemeClr val="accent3"/>
                                        </a:solidFill>
                                        <a:latin typeface="Cambria Math" panose="02040503050406030204" pitchFamily="18" charset="0"/>
                                        <a:cs typeface="Fredoka" panose="020B0604020202020204" charset="-79"/>
                                      </a:rPr>
                                    </m:ctrlPr>
                                  </m:fPr>
                                  <m:num>
                                    <m:r>
                                      <a:rPr lang="en-CA" b="0" i="1" smtClean="0">
                                        <a:solidFill>
                                          <a:schemeClr val="accent3"/>
                                        </a:solidFill>
                                        <a:latin typeface="Cambria Math" panose="02040503050406030204" pitchFamily="18" charset="0"/>
                                        <a:cs typeface="Fredoka" panose="020B0604020202020204" charset="-79"/>
                                      </a:rPr>
                                      <m:t>1</m:t>
                                    </m:r>
                                  </m:num>
                                  <m:den>
                                    <m:r>
                                      <a:rPr lang="en-CA" b="0" i="1" smtClean="0">
                                        <a:solidFill>
                                          <a:schemeClr val="accent3"/>
                                        </a:solidFill>
                                        <a:latin typeface="Cambria Math" panose="02040503050406030204" pitchFamily="18" charset="0"/>
                                        <a:cs typeface="Fredoka" panose="020B0604020202020204" charset="-79"/>
                                      </a:rPr>
                                      <m:t>5</m:t>
                                    </m:r>
                                  </m:den>
                                </m:f>
                              </m:oMath>
                            </m:oMathPara>
                          </a14:m>
                          <a:endParaRPr lang="en-CA" dirty="0">
                            <a:solidFill>
                              <a:schemeClr val="accent3"/>
                            </a:solidFill>
                            <a:latin typeface="Fredoka" panose="020B0604020202020204" charset="-79"/>
                            <a:cs typeface="Fredoka" panose="020B0604020202020204" charset="-79"/>
                          </a:endParaRPr>
                        </a:p>
                      </a:txBody>
                      <a:tcPr anchor="ctr"/>
                    </a:tc>
                    <a:tc>
                      <a:txBody>
                        <a:bodyPr/>
                        <a:lstStyle/>
                        <a:p>
                          <a:pPr/>
                          <a14:m>
                            <m:oMathPara xmlns:m="http://schemas.openxmlformats.org/officeDocument/2006/math">
                              <m:oMathParaPr>
                                <m:jc m:val="centerGroup"/>
                              </m:oMathParaPr>
                              <m:oMath xmlns:m="http://schemas.openxmlformats.org/officeDocument/2006/math">
                                <m:f>
                                  <m:fPr>
                                    <m:ctrlPr>
                                      <a:rPr lang="en-CA" b="0" i="1" smtClean="0">
                                        <a:solidFill>
                                          <a:schemeClr val="accent3"/>
                                        </a:solidFill>
                                        <a:latin typeface="Cambria Math" panose="02040503050406030204" pitchFamily="18" charset="0"/>
                                        <a:cs typeface="Fredoka" panose="020B0604020202020204" charset="-79"/>
                                      </a:rPr>
                                    </m:ctrlPr>
                                  </m:fPr>
                                  <m:num>
                                    <m:r>
                                      <a:rPr lang="en-CA" b="0" i="1" smtClean="0">
                                        <a:solidFill>
                                          <a:schemeClr val="accent3"/>
                                        </a:solidFill>
                                        <a:latin typeface="Cambria Math" panose="02040503050406030204" pitchFamily="18" charset="0"/>
                                        <a:cs typeface="Fredoka" panose="020B0604020202020204" charset="-79"/>
                                      </a:rPr>
                                      <m:t>1</m:t>
                                    </m:r>
                                  </m:num>
                                  <m:den>
                                    <m:r>
                                      <a:rPr lang="en-CA" b="0" i="1" smtClean="0">
                                        <a:solidFill>
                                          <a:schemeClr val="accent3"/>
                                        </a:solidFill>
                                        <a:latin typeface="Cambria Math" panose="02040503050406030204" pitchFamily="18" charset="0"/>
                                        <a:cs typeface="Fredoka" panose="020B0604020202020204" charset="-79"/>
                                      </a:rPr>
                                      <m:t>10</m:t>
                                    </m:r>
                                  </m:den>
                                </m:f>
                              </m:oMath>
                            </m:oMathPara>
                          </a14:m>
                          <a:endParaRPr lang="en-CA" dirty="0">
                            <a:solidFill>
                              <a:schemeClr val="accent3"/>
                            </a:solidFill>
                            <a:latin typeface="Fredoka" panose="020B0604020202020204" charset="-79"/>
                            <a:cs typeface="Fredoka" panose="020B0604020202020204" charset="-79"/>
                          </a:endParaRPr>
                        </a:p>
                      </a:txBody>
                      <a:tcPr anchor="ctr"/>
                    </a:tc>
                    <a:extLst>
                      <a:ext uri="{0D108BD9-81ED-4DB2-BD59-A6C34878D82A}">
                        <a16:rowId xmlns:a16="http://schemas.microsoft.com/office/drawing/2014/main" val="1082531418"/>
                      </a:ext>
                    </a:extLst>
                  </a:tr>
                </a:tbl>
              </a:graphicData>
            </a:graphic>
          </p:graphicFrame>
        </mc:Choice>
        <mc:Fallback xmlns="">
          <p:graphicFrame>
            <p:nvGraphicFramePr>
              <p:cNvPr id="9" name="Table 8">
                <a:extLst>
                  <a:ext uri="{FF2B5EF4-FFF2-40B4-BE49-F238E27FC236}">
                    <a16:creationId xmlns:a16="http://schemas.microsoft.com/office/drawing/2014/main" id="{AAAD6AE6-B603-D968-200D-1AE0AC567150}"/>
                  </a:ext>
                </a:extLst>
              </p:cNvPr>
              <p:cNvGraphicFramePr>
                <a:graphicFrameLocks noGrp="1"/>
              </p:cNvGraphicFramePr>
              <p:nvPr>
                <p:extLst>
                  <p:ext uri="{D42A27DB-BD31-4B8C-83A1-F6EECF244321}">
                    <p14:modId xmlns:p14="http://schemas.microsoft.com/office/powerpoint/2010/main" val="965744938"/>
                  </p:ext>
                </p:extLst>
              </p:nvPr>
            </p:nvGraphicFramePr>
            <p:xfrm>
              <a:off x="5079667" y="2832758"/>
              <a:ext cx="3003550" cy="863092"/>
            </p:xfrm>
            <a:graphic>
              <a:graphicData uri="http://schemas.openxmlformats.org/drawingml/2006/table">
                <a:tbl>
                  <a:tblPr firstRow="1" bandRow="1">
                    <a:tableStyleId>{2377DC26-3884-4851-910E-87C0D15A1A19}</a:tableStyleId>
                  </a:tblPr>
                  <a:tblGrid>
                    <a:gridCol w="600710">
                      <a:extLst>
                        <a:ext uri="{9D8B030D-6E8A-4147-A177-3AD203B41FA5}">
                          <a16:colId xmlns:a16="http://schemas.microsoft.com/office/drawing/2014/main" val="1524762400"/>
                        </a:ext>
                      </a:extLst>
                    </a:gridCol>
                    <a:gridCol w="600710">
                      <a:extLst>
                        <a:ext uri="{9D8B030D-6E8A-4147-A177-3AD203B41FA5}">
                          <a16:colId xmlns:a16="http://schemas.microsoft.com/office/drawing/2014/main" val="397464787"/>
                        </a:ext>
                      </a:extLst>
                    </a:gridCol>
                    <a:gridCol w="600710">
                      <a:extLst>
                        <a:ext uri="{9D8B030D-6E8A-4147-A177-3AD203B41FA5}">
                          <a16:colId xmlns:a16="http://schemas.microsoft.com/office/drawing/2014/main" val="2025170110"/>
                        </a:ext>
                      </a:extLst>
                    </a:gridCol>
                    <a:gridCol w="600710">
                      <a:extLst>
                        <a:ext uri="{9D8B030D-6E8A-4147-A177-3AD203B41FA5}">
                          <a16:colId xmlns:a16="http://schemas.microsoft.com/office/drawing/2014/main" val="172536246"/>
                        </a:ext>
                      </a:extLst>
                    </a:gridCol>
                    <a:gridCol w="600710">
                      <a:extLst>
                        <a:ext uri="{9D8B030D-6E8A-4147-A177-3AD203B41FA5}">
                          <a16:colId xmlns:a16="http://schemas.microsoft.com/office/drawing/2014/main" val="2861466998"/>
                        </a:ext>
                      </a:extLst>
                    </a:gridCol>
                  </a:tblGrid>
                  <a:tr h="370840">
                    <a:tc>
                      <a:txBody>
                        <a:bodyPr/>
                        <a:lstStyle/>
                        <a:p>
                          <a:pPr algn="ctr"/>
                          <a:r>
                            <a:rPr lang="en-CA" dirty="0">
                              <a:solidFill>
                                <a:schemeClr val="accent3"/>
                              </a:solidFill>
                              <a:latin typeface="Fredoka" panose="020B0604020202020204" charset="-79"/>
                              <a:cs typeface="Fredoka" panose="020B0604020202020204" charset="-79"/>
                            </a:rPr>
                            <a:t>x</a:t>
                          </a:r>
                        </a:p>
                      </a:txBody>
                      <a:tcPr anchor="ctr"/>
                    </a:tc>
                    <a:tc>
                      <a:txBody>
                        <a:bodyPr/>
                        <a:lstStyle/>
                        <a:p>
                          <a:pPr algn="ctr"/>
                          <a:r>
                            <a:rPr lang="en-CA" dirty="0">
                              <a:solidFill>
                                <a:schemeClr val="accent3"/>
                              </a:solidFill>
                              <a:latin typeface="Fredoka" panose="020B0604020202020204" charset="-79"/>
                              <a:cs typeface="Fredoka" panose="020B0604020202020204" charset="-79"/>
                            </a:rPr>
                            <a:t>1</a:t>
                          </a:r>
                        </a:p>
                      </a:txBody>
                      <a:tcPr anchor="ctr"/>
                    </a:tc>
                    <a:tc>
                      <a:txBody>
                        <a:bodyPr/>
                        <a:lstStyle/>
                        <a:p>
                          <a:pPr algn="ctr"/>
                          <a:r>
                            <a:rPr lang="en-CA" dirty="0">
                              <a:solidFill>
                                <a:schemeClr val="accent3"/>
                              </a:solidFill>
                              <a:latin typeface="Fredoka" panose="020B0604020202020204" charset="-79"/>
                              <a:cs typeface="Fredoka" panose="020B0604020202020204" charset="-79"/>
                            </a:rPr>
                            <a:t>2</a:t>
                          </a:r>
                        </a:p>
                      </a:txBody>
                      <a:tcPr anchor="ctr"/>
                    </a:tc>
                    <a:tc>
                      <a:txBody>
                        <a:bodyPr/>
                        <a:lstStyle/>
                        <a:p>
                          <a:pPr algn="ctr"/>
                          <a:r>
                            <a:rPr lang="en-CA" dirty="0">
                              <a:solidFill>
                                <a:schemeClr val="accent3"/>
                              </a:solidFill>
                              <a:latin typeface="Fredoka" panose="020B0604020202020204" charset="-79"/>
                              <a:cs typeface="Fredoka" panose="020B0604020202020204" charset="-79"/>
                            </a:rPr>
                            <a:t>3</a:t>
                          </a:r>
                        </a:p>
                      </a:txBody>
                      <a:tcPr anchor="ctr"/>
                    </a:tc>
                    <a:tc>
                      <a:txBody>
                        <a:bodyPr/>
                        <a:lstStyle/>
                        <a:p>
                          <a:pPr algn="ctr"/>
                          <a:r>
                            <a:rPr lang="en-CA" dirty="0">
                              <a:solidFill>
                                <a:schemeClr val="accent3"/>
                              </a:solidFill>
                              <a:latin typeface="Fredoka" panose="020B0604020202020204" charset="-79"/>
                              <a:cs typeface="Fredoka" panose="020B0604020202020204" charset="-79"/>
                            </a:rPr>
                            <a:t>4</a:t>
                          </a:r>
                        </a:p>
                      </a:txBody>
                      <a:tcPr anchor="ctr"/>
                    </a:tc>
                    <a:extLst>
                      <a:ext uri="{0D108BD9-81ED-4DB2-BD59-A6C34878D82A}">
                        <a16:rowId xmlns:a16="http://schemas.microsoft.com/office/drawing/2014/main" val="1949268785"/>
                      </a:ext>
                    </a:extLst>
                  </a:tr>
                  <a:tr h="492252">
                    <a:tc>
                      <a:txBody>
                        <a:bodyPr/>
                        <a:lstStyle/>
                        <a:p>
                          <a:pPr algn="ctr"/>
                          <a:r>
                            <a:rPr lang="en-CA" dirty="0">
                              <a:solidFill>
                                <a:schemeClr val="accent3"/>
                              </a:solidFill>
                              <a:latin typeface="Fredoka" panose="020B0604020202020204" charset="-79"/>
                              <a:cs typeface="Fredoka" panose="020B0604020202020204" charset="-79"/>
                            </a:rPr>
                            <a:t>f(x)</a:t>
                          </a:r>
                        </a:p>
                      </a:txBody>
                      <a:tcPr anchor="ctr"/>
                    </a:tc>
                    <a:tc>
                      <a:txBody>
                        <a:bodyPr/>
                        <a:lstStyle/>
                        <a:p>
                          <a:endParaRPr lang="en-US"/>
                        </a:p>
                      </a:txBody>
                      <a:tcPr anchor="ctr">
                        <a:blipFill>
                          <a:blip r:embed="rId3"/>
                          <a:stretch>
                            <a:fillRect l="-102041" t="-75610" r="-304082" b="-2439"/>
                          </a:stretch>
                        </a:blipFill>
                      </a:tcPr>
                    </a:tc>
                    <a:tc>
                      <a:txBody>
                        <a:bodyPr/>
                        <a:lstStyle/>
                        <a:p>
                          <a:endParaRPr lang="en-US"/>
                        </a:p>
                      </a:txBody>
                      <a:tcPr anchor="ctr">
                        <a:blipFill>
                          <a:blip r:embed="rId3"/>
                          <a:stretch>
                            <a:fillRect l="-200000" t="-75610" r="-201010" b="-2439"/>
                          </a:stretch>
                        </a:blipFill>
                      </a:tcPr>
                    </a:tc>
                    <a:tc>
                      <a:txBody>
                        <a:bodyPr/>
                        <a:lstStyle/>
                        <a:p>
                          <a:endParaRPr lang="en-US"/>
                        </a:p>
                      </a:txBody>
                      <a:tcPr anchor="ctr">
                        <a:blipFill>
                          <a:blip r:embed="rId3"/>
                          <a:stretch>
                            <a:fillRect l="-303061" t="-75610" r="-103061" b="-2439"/>
                          </a:stretch>
                        </a:blipFill>
                      </a:tcPr>
                    </a:tc>
                    <a:tc>
                      <a:txBody>
                        <a:bodyPr/>
                        <a:lstStyle/>
                        <a:p>
                          <a:endParaRPr lang="en-US"/>
                        </a:p>
                      </a:txBody>
                      <a:tcPr anchor="ctr">
                        <a:blipFill>
                          <a:blip r:embed="rId3"/>
                          <a:stretch>
                            <a:fillRect l="-398990" t="-75610" r="-2020" b="-2439"/>
                          </a:stretch>
                        </a:blipFill>
                      </a:tcPr>
                    </a:tc>
                    <a:extLst>
                      <a:ext uri="{0D108BD9-81ED-4DB2-BD59-A6C34878D82A}">
                        <a16:rowId xmlns:a16="http://schemas.microsoft.com/office/drawing/2014/main" val="1082531418"/>
                      </a:ext>
                    </a:extLst>
                  </a:tr>
                </a:tbl>
              </a:graphicData>
            </a:graphic>
          </p:graphicFrame>
        </mc:Fallback>
      </mc:AlternateContent>
      <p:sp>
        <p:nvSpPr>
          <p:cNvPr id="6" name="Rectangle: Rounded Corners 5">
            <a:extLst>
              <a:ext uri="{FF2B5EF4-FFF2-40B4-BE49-F238E27FC236}">
                <a16:creationId xmlns:a16="http://schemas.microsoft.com/office/drawing/2014/main" id="{BAA3BF5E-7BE1-A7D9-1137-615CAF884BFE}"/>
              </a:ext>
            </a:extLst>
          </p:cNvPr>
          <p:cNvSpPr/>
          <p:nvPr/>
        </p:nvSpPr>
        <p:spPr>
          <a:xfrm>
            <a:off x="719999" y="1715700"/>
            <a:ext cx="3685118" cy="2975799"/>
          </a:xfrm>
          <a:prstGeom prst="roundRect">
            <a:avLst/>
          </a:prstGeom>
          <a:solidFill>
            <a:schemeClr val="accent1"/>
          </a:solidFill>
          <a:ln w="95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accent3"/>
                </a:solidFill>
                <a:latin typeface="Fredoka" panose="020B0604020202020204" charset="-79"/>
                <a:cs typeface="Fredoka" panose="020B0604020202020204" charset="-79"/>
              </a:rPr>
              <a:t> </a:t>
            </a:r>
            <a:endParaRPr lang="en-CA" sz="1800" dirty="0">
              <a:solidFill>
                <a:schemeClr val="accent3"/>
              </a:solidFill>
              <a:latin typeface="Fredoka" panose="020B0604020202020204" charset="-79"/>
              <a:cs typeface="Fredoka" panose="020B0604020202020204" charset="-79"/>
            </a:endParaRPr>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3F4BB9B8-D105-8DED-B0CE-BB964A52EA6D}"/>
                  </a:ext>
                </a:extLst>
              </p:cNvPr>
              <p:cNvGraphicFramePr>
                <a:graphicFrameLocks noGrp="1"/>
              </p:cNvGraphicFramePr>
              <p:nvPr>
                <p:extLst>
                  <p:ext uri="{D42A27DB-BD31-4B8C-83A1-F6EECF244321}">
                    <p14:modId xmlns:p14="http://schemas.microsoft.com/office/powerpoint/2010/main" val="1651536642"/>
                  </p:ext>
                </p:extLst>
              </p:nvPr>
            </p:nvGraphicFramePr>
            <p:xfrm>
              <a:off x="787305" y="2759099"/>
              <a:ext cx="3550501" cy="741680"/>
            </p:xfrm>
            <a:graphic>
              <a:graphicData uri="http://schemas.openxmlformats.org/drawingml/2006/table">
                <a:tbl>
                  <a:tblPr firstRow="1" bandRow="1">
                    <a:tableStyleId>{2377DC26-3884-4851-910E-87C0D15A1A19}</a:tableStyleId>
                  </a:tblPr>
                  <a:tblGrid>
                    <a:gridCol w="413939">
                      <a:extLst>
                        <a:ext uri="{9D8B030D-6E8A-4147-A177-3AD203B41FA5}">
                          <a16:colId xmlns:a16="http://schemas.microsoft.com/office/drawing/2014/main" val="6693309"/>
                        </a:ext>
                      </a:extLst>
                    </a:gridCol>
                    <a:gridCol w="285142">
                      <a:extLst>
                        <a:ext uri="{9D8B030D-6E8A-4147-A177-3AD203B41FA5}">
                          <a16:colId xmlns:a16="http://schemas.microsoft.com/office/drawing/2014/main" val="1664382553"/>
                        </a:ext>
                      </a:extLst>
                    </a:gridCol>
                    <a:gridCol w="285142">
                      <a:extLst>
                        <a:ext uri="{9D8B030D-6E8A-4147-A177-3AD203B41FA5}">
                          <a16:colId xmlns:a16="http://schemas.microsoft.com/office/drawing/2014/main" val="4149550459"/>
                        </a:ext>
                      </a:extLst>
                    </a:gridCol>
                    <a:gridCol w="285142">
                      <a:extLst>
                        <a:ext uri="{9D8B030D-6E8A-4147-A177-3AD203B41FA5}">
                          <a16:colId xmlns:a16="http://schemas.microsoft.com/office/drawing/2014/main" val="4105226483"/>
                        </a:ext>
                      </a:extLst>
                    </a:gridCol>
                    <a:gridCol w="285142">
                      <a:extLst>
                        <a:ext uri="{9D8B030D-6E8A-4147-A177-3AD203B41FA5}">
                          <a16:colId xmlns:a16="http://schemas.microsoft.com/office/drawing/2014/main" val="4067810203"/>
                        </a:ext>
                      </a:extLst>
                    </a:gridCol>
                    <a:gridCol w="285142">
                      <a:extLst>
                        <a:ext uri="{9D8B030D-6E8A-4147-A177-3AD203B41FA5}">
                          <a16:colId xmlns:a16="http://schemas.microsoft.com/office/drawing/2014/main" val="1528509700"/>
                        </a:ext>
                      </a:extLst>
                    </a:gridCol>
                    <a:gridCol w="285142">
                      <a:extLst>
                        <a:ext uri="{9D8B030D-6E8A-4147-A177-3AD203B41FA5}">
                          <a16:colId xmlns:a16="http://schemas.microsoft.com/office/drawing/2014/main" val="1629733166"/>
                        </a:ext>
                      </a:extLst>
                    </a:gridCol>
                    <a:gridCol w="285142">
                      <a:extLst>
                        <a:ext uri="{9D8B030D-6E8A-4147-A177-3AD203B41FA5}">
                          <a16:colId xmlns:a16="http://schemas.microsoft.com/office/drawing/2014/main" val="4075890789"/>
                        </a:ext>
                      </a:extLst>
                    </a:gridCol>
                    <a:gridCol w="285142">
                      <a:extLst>
                        <a:ext uri="{9D8B030D-6E8A-4147-A177-3AD203B41FA5}">
                          <a16:colId xmlns:a16="http://schemas.microsoft.com/office/drawing/2014/main" val="125687551"/>
                        </a:ext>
                      </a:extLst>
                    </a:gridCol>
                    <a:gridCol w="285142">
                      <a:extLst>
                        <a:ext uri="{9D8B030D-6E8A-4147-A177-3AD203B41FA5}">
                          <a16:colId xmlns:a16="http://schemas.microsoft.com/office/drawing/2014/main" val="3348841211"/>
                        </a:ext>
                      </a:extLst>
                    </a:gridCol>
                    <a:gridCol w="285142">
                      <a:extLst>
                        <a:ext uri="{9D8B030D-6E8A-4147-A177-3AD203B41FA5}">
                          <a16:colId xmlns:a16="http://schemas.microsoft.com/office/drawing/2014/main" val="2592525597"/>
                        </a:ext>
                      </a:extLst>
                    </a:gridCol>
                    <a:gridCol w="285142">
                      <a:extLst>
                        <a:ext uri="{9D8B030D-6E8A-4147-A177-3AD203B41FA5}">
                          <a16:colId xmlns:a16="http://schemas.microsoft.com/office/drawing/2014/main" val="1026652149"/>
                        </a:ext>
                      </a:extLst>
                    </a:gridCol>
                  </a:tblGrid>
                  <a:tr h="370840">
                    <a:tc>
                      <a:txBody>
                        <a:bodyPr/>
                        <a:lstStyle/>
                        <a:p>
                          <a:pPr algn="ctr"/>
                          <a:r>
                            <a:rPr lang="en-CA" sz="1100" dirty="0">
                              <a:solidFill>
                                <a:schemeClr val="accent3"/>
                              </a:solidFill>
                              <a:latin typeface="Fredoka" panose="020B0604020202020204" charset="-79"/>
                              <a:cs typeface="Fredoka" panose="020B0604020202020204" charset="-79"/>
                            </a:rPr>
                            <a:t>x</a:t>
                          </a:r>
                        </a:p>
                      </a:txBody>
                      <a:tcPr anchor="ctr"/>
                    </a:tc>
                    <a:tc>
                      <a:txBody>
                        <a:bodyPr/>
                        <a:lstStyle/>
                        <a:p>
                          <a:r>
                            <a:rPr lang="en-CA" sz="800" dirty="0">
                              <a:solidFill>
                                <a:schemeClr val="accent3"/>
                              </a:solidFill>
                              <a:latin typeface="Fredoka" panose="020B0604020202020204" charset="-79"/>
                              <a:cs typeface="Fredoka" panose="020B0604020202020204" charset="-79"/>
                            </a:rPr>
                            <a:t>2</a:t>
                          </a:r>
                        </a:p>
                      </a:txBody>
                      <a:tcPr anchor="ctr"/>
                    </a:tc>
                    <a:tc>
                      <a:txBody>
                        <a:bodyPr/>
                        <a:lstStyle/>
                        <a:p>
                          <a:r>
                            <a:rPr lang="en-CA" sz="800" dirty="0">
                              <a:solidFill>
                                <a:schemeClr val="accent3"/>
                              </a:solidFill>
                              <a:latin typeface="Fredoka" panose="020B0604020202020204" charset="-79"/>
                              <a:cs typeface="Fredoka" panose="020B0604020202020204" charset="-79"/>
                            </a:rPr>
                            <a:t>3</a:t>
                          </a:r>
                        </a:p>
                      </a:txBody>
                      <a:tcPr anchor="ctr"/>
                    </a:tc>
                    <a:tc>
                      <a:txBody>
                        <a:bodyPr/>
                        <a:lstStyle/>
                        <a:p>
                          <a:r>
                            <a:rPr lang="en-CA" sz="800" dirty="0">
                              <a:solidFill>
                                <a:schemeClr val="accent3"/>
                              </a:solidFill>
                              <a:latin typeface="Fredoka" panose="020B0604020202020204" charset="-79"/>
                              <a:cs typeface="Fredoka" panose="020B0604020202020204" charset="-79"/>
                            </a:rPr>
                            <a:t>4</a:t>
                          </a:r>
                        </a:p>
                      </a:txBody>
                      <a:tcPr anchor="ctr"/>
                    </a:tc>
                    <a:tc>
                      <a:txBody>
                        <a:bodyPr/>
                        <a:lstStyle/>
                        <a:p>
                          <a:r>
                            <a:rPr lang="en-CA" sz="800" dirty="0">
                              <a:solidFill>
                                <a:schemeClr val="accent3"/>
                              </a:solidFill>
                              <a:latin typeface="Fredoka" panose="020B0604020202020204" charset="-79"/>
                              <a:cs typeface="Fredoka" panose="020B0604020202020204" charset="-79"/>
                            </a:rPr>
                            <a:t>5</a:t>
                          </a:r>
                        </a:p>
                      </a:txBody>
                      <a:tcPr anchor="ctr"/>
                    </a:tc>
                    <a:tc>
                      <a:txBody>
                        <a:bodyPr/>
                        <a:lstStyle/>
                        <a:p>
                          <a:r>
                            <a:rPr lang="en-CA" sz="800" dirty="0">
                              <a:solidFill>
                                <a:schemeClr val="accent3"/>
                              </a:solidFill>
                              <a:latin typeface="Fredoka" panose="020B0604020202020204" charset="-79"/>
                              <a:cs typeface="Fredoka" panose="020B0604020202020204" charset="-79"/>
                            </a:rPr>
                            <a:t>6</a:t>
                          </a:r>
                        </a:p>
                      </a:txBody>
                      <a:tcPr anchor="ctr"/>
                    </a:tc>
                    <a:tc>
                      <a:txBody>
                        <a:bodyPr/>
                        <a:lstStyle/>
                        <a:p>
                          <a:r>
                            <a:rPr lang="en-CA" sz="800" dirty="0">
                              <a:solidFill>
                                <a:schemeClr val="accent3"/>
                              </a:solidFill>
                              <a:latin typeface="Fredoka" panose="020B0604020202020204" charset="-79"/>
                              <a:cs typeface="Fredoka" panose="020B0604020202020204" charset="-79"/>
                            </a:rPr>
                            <a:t>7</a:t>
                          </a:r>
                        </a:p>
                      </a:txBody>
                      <a:tcPr anchor="ctr"/>
                    </a:tc>
                    <a:tc>
                      <a:txBody>
                        <a:bodyPr/>
                        <a:lstStyle/>
                        <a:p>
                          <a:r>
                            <a:rPr lang="en-CA" sz="800" dirty="0">
                              <a:solidFill>
                                <a:schemeClr val="accent3"/>
                              </a:solidFill>
                              <a:latin typeface="Fredoka" panose="020B0604020202020204" charset="-79"/>
                              <a:cs typeface="Fredoka" panose="020B0604020202020204" charset="-79"/>
                            </a:rPr>
                            <a:t>8</a:t>
                          </a:r>
                        </a:p>
                      </a:txBody>
                      <a:tcPr anchor="ctr"/>
                    </a:tc>
                    <a:tc>
                      <a:txBody>
                        <a:bodyPr/>
                        <a:lstStyle/>
                        <a:p>
                          <a:r>
                            <a:rPr lang="en-CA" sz="800" dirty="0">
                              <a:solidFill>
                                <a:schemeClr val="accent3"/>
                              </a:solidFill>
                              <a:latin typeface="Fredoka" panose="020B0604020202020204" charset="-79"/>
                              <a:cs typeface="Fredoka" panose="020B0604020202020204" charset="-79"/>
                            </a:rPr>
                            <a:t>9</a:t>
                          </a:r>
                        </a:p>
                      </a:txBody>
                      <a:tcPr anchor="ctr"/>
                    </a:tc>
                    <a:tc>
                      <a:txBody>
                        <a:bodyPr/>
                        <a:lstStyle/>
                        <a:p>
                          <a:r>
                            <a:rPr lang="en-CA" sz="800" dirty="0">
                              <a:solidFill>
                                <a:schemeClr val="accent3"/>
                              </a:solidFill>
                              <a:latin typeface="Fredoka" panose="020B0604020202020204" charset="-79"/>
                              <a:cs typeface="Fredoka" panose="020B0604020202020204" charset="-79"/>
                            </a:rPr>
                            <a:t>10</a:t>
                          </a:r>
                        </a:p>
                      </a:txBody>
                      <a:tcPr anchor="ctr"/>
                    </a:tc>
                    <a:tc>
                      <a:txBody>
                        <a:bodyPr/>
                        <a:lstStyle/>
                        <a:p>
                          <a:r>
                            <a:rPr lang="en-CA" sz="800" dirty="0">
                              <a:solidFill>
                                <a:schemeClr val="accent3"/>
                              </a:solidFill>
                              <a:latin typeface="Fredoka" panose="020B0604020202020204" charset="-79"/>
                              <a:cs typeface="Fredoka" panose="020B0604020202020204" charset="-79"/>
                            </a:rPr>
                            <a:t>11</a:t>
                          </a:r>
                        </a:p>
                      </a:txBody>
                      <a:tcPr anchor="ctr"/>
                    </a:tc>
                    <a:tc>
                      <a:txBody>
                        <a:bodyPr/>
                        <a:lstStyle/>
                        <a:p>
                          <a:r>
                            <a:rPr lang="en-CA" sz="800" dirty="0">
                              <a:solidFill>
                                <a:schemeClr val="accent3"/>
                              </a:solidFill>
                              <a:latin typeface="Fredoka" panose="020B0604020202020204" charset="-79"/>
                              <a:cs typeface="Fredoka" panose="020B0604020202020204" charset="-79"/>
                            </a:rPr>
                            <a:t>12</a:t>
                          </a:r>
                        </a:p>
                      </a:txBody>
                      <a:tcPr anchor="ctr"/>
                    </a:tc>
                    <a:extLst>
                      <a:ext uri="{0D108BD9-81ED-4DB2-BD59-A6C34878D82A}">
                        <a16:rowId xmlns:a16="http://schemas.microsoft.com/office/drawing/2014/main" val="3044961252"/>
                      </a:ext>
                    </a:extLst>
                  </a:tr>
                  <a:tr h="370840">
                    <a:tc>
                      <a:txBody>
                        <a:bodyPr/>
                        <a:lstStyle/>
                        <a:p>
                          <a:pPr algn="ctr"/>
                          <a:r>
                            <a:rPr lang="en-CA" sz="1100" dirty="0">
                              <a:solidFill>
                                <a:schemeClr val="accent3"/>
                              </a:solidFill>
                              <a:latin typeface="Fredoka" panose="020B0604020202020204" charset="-79"/>
                              <a:cs typeface="Fredoka" panose="020B0604020202020204" charset="-79"/>
                            </a:rPr>
                            <a:t>f(x)</a:t>
                          </a:r>
                        </a:p>
                      </a:txBody>
                      <a:tcPr anchor="ctr"/>
                    </a:tc>
                    <a:tc>
                      <a:txBody>
                        <a:bodyPr/>
                        <a:lstStyle/>
                        <a:p>
                          <a:pPr/>
                          <a14:m>
                            <m:oMathPara xmlns:m="http://schemas.openxmlformats.org/officeDocument/2006/math">
                              <m:oMathParaPr>
                                <m:jc m:val="centerGroup"/>
                              </m:oMathParaPr>
                              <m:oMath xmlns:m="http://schemas.openxmlformats.org/officeDocument/2006/math">
                                <m:f>
                                  <m:fPr>
                                    <m:ctrlPr>
                                      <a:rPr lang="en-CA" sz="800" b="0" i="1" smtClean="0">
                                        <a:solidFill>
                                          <a:schemeClr val="accent3"/>
                                        </a:solidFill>
                                        <a:latin typeface="Cambria Math" panose="02040503050406030204" pitchFamily="18" charset="0"/>
                                        <a:cs typeface="Fredoka" panose="020B0604020202020204" charset="-79"/>
                                      </a:rPr>
                                    </m:ctrlPr>
                                  </m:fPr>
                                  <m:num>
                                    <m:r>
                                      <a:rPr lang="en-CA" sz="800" b="0" i="1" smtClean="0">
                                        <a:solidFill>
                                          <a:schemeClr val="accent3"/>
                                        </a:solidFill>
                                        <a:latin typeface="Cambria Math" panose="02040503050406030204" pitchFamily="18" charset="0"/>
                                        <a:cs typeface="Fredoka" panose="020B0604020202020204" charset="-79"/>
                                      </a:rPr>
                                      <m:t>1</m:t>
                                    </m:r>
                                  </m:num>
                                  <m:den>
                                    <m:r>
                                      <a:rPr lang="en-CA" sz="800" b="0" i="1" smtClean="0">
                                        <a:solidFill>
                                          <a:schemeClr val="accent3"/>
                                        </a:solidFill>
                                        <a:latin typeface="Cambria Math" panose="02040503050406030204" pitchFamily="18" charset="0"/>
                                        <a:cs typeface="Fredoka" panose="020B0604020202020204" charset="-79"/>
                                      </a:rPr>
                                      <m:t>36</m:t>
                                    </m:r>
                                  </m:den>
                                </m:f>
                              </m:oMath>
                            </m:oMathPara>
                          </a14:m>
                          <a:endParaRPr lang="en-CA" sz="800" dirty="0">
                            <a:solidFill>
                              <a:schemeClr val="accent3"/>
                            </a:solidFill>
                            <a:latin typeface="Fredoka" panose="020B0604020202020204" charset="-79"/>
                            <a:cs typeface="Fredoka" panose="020B0604020202020204" charset="-79"/>
                          </a:endParaRPr>
                        </a:p>
                      </a:txBody>
                      <a:tcPr anchor="ctr"/>
                    </a:tc>
                    <a:tc>
                      <a:txBody>
                        <a:bodyPr/>
                        <a:lstStyle/>
                        <a:p>
                          <a:pPr/>
                          <a14:m>
                            <m:oMathPara xmlns:m="http://schemas.openxmlformats.org/officeDocument/2006/math">
                              <m:oMathParaPr>
                                <m:jc m:val="centerGroup"/>
                              </m:oMathParaPr>
                              <m:oMath xmlns:m="http://schemas.openxmlformats.org/officeDocument/2006/math">
                                <m:f>
                                  <m:fPr>
                                    <m:ctrlPr>
                                      <a:rPr lang="en-CA" sz="800" b="0" i="1" smtClean="0">
                                        <a:solidFill>
                                          <a:schemeClr val="accent3"/>
                                        </a:solidFill>
                                        <a:latin typeface="Cambria Math" panose="02040503050406030204" pitchFamily="18" charset="0"/>
                                        <a:cs typeface="Fredoka" panose="020B0604020202020204" charset="-79"/>
                                      </a:rPr>
                                    </m:ctrlPr>
                                  </m:fPr>
                                  <m:num>
                                    <m:r>
                                      <a:rPr lang="en-CA" sz="800" b="0" i="1" smtClean="0">
                                        <a:solidFill>
                                          <a:schemeClr val="accent3"/>
                                        </a:solidFill>
                                        <a:latin typeface="Cambria Math" panose="02040503050406030204" pitchFamily="18" charset="0"/>
                                        <a:cs typeface="Fredoka" panose="020B0604020202020204" charset="-79"/>
                                      </a:rPr>
                                      <m:t>1</m:t>
                                    </m:r>
                                  </m:num>
                                  <m:den>
                                    <m:r>
                                      <a:rPr lang="en-CA" sz="800" b="0" i="1" smtClean="0">
                                        <a:solidFill>
                                          <a:schemeClr val="accent3"/>
                                        </a:solidFill>
                                        <a:latin typeface="Cambria Math" panose="02040503050406030204" pitchFamily="18" charset="0"/>
                                        <a:cs typeface="Fredoka" panose="020B0604020202020204" charset="-79"/>
                                      </a:rPr>
                                      <m:t>18</m:t>
                                    </m:r>
                                  </m:den>
                                </m:f>
                              </m:oMath>
                            </m:oMathPara>
                          </a14:m>
                          <a:endParaRPr lang="en-CA" sz="800" dirty="0">
                            <a:solidFill>
                              <a:schemeClr val="accent3"/>
                            </a:solidFill>
                            <a:latin typeface="Fredoka" panose="020B0604020202020204" charset="-79"/>
                            <a:cs typeface="Fredoka" panose="020B0604020202020204" charset="-79"/>
                          </a:endParaRPr>
                        </a:p>
                      </a:txBody>
                      <a:tcPr anchor="ctr"/>
                    </a:tc>
                    <a:tc>
                      <a:txBody>
                        <a:bodyPr/>
                        <a:lstStyle/>
                        <a:p>
                          <a:pPr/>
                          <a14:m>
                            <m:oMathPara xmlns:m="http://schemas.openxmlformats.org/officeDocument/2006/math">
                              <m:oMathParaPr>
                                <m:jc m:val="centerGroup"/>
                              </m:oMathParaPr>
                              <m:oMath xmlns:m="http://schemas.openxmlformats.org/officeDocument/2006/math">
                                <m:f>
                                  <m:fPr>
                                    <m:ctrlPr>
                                      <a:rPr lang="en-CA" sz="800" b="0" i="1" smtClean="0">
                                        <a:solidFill>
                                          <a:schemeClr val="accent3"/>
                                        </a:solidFill>
                                        <a:latin typeface="Cambria Math" panose="02040503050406030204" pitchFamily="18" charset="0"/>
                                        <a:cs typeface="Fredoka" panose="020B0604020202020204" charset="-79"/>
                                      </a:rPr>
                                    </m:ctrlPr>
                                  </m:fPr>
                                  <m:num>
                                    <m:r>
                                      <a:rPr lang="en-CA" sz="800" b="0" i="1" smtClean="0">
                                        <a:solidFill>
                                          <a:schemeClr val="accent3"/>
                                        </a:solidFill>
                                        <a:latin typeface="Cambria Math" panose="02040503050406030204" pitchFamily="18" charset="0"/>
                                        <a:cs typeface="Fredoka" panose="020B0604020202020204" charset="-79"/>
                                      </a:rPr>
                                      <m:t>1</m:t>
                                    </m:r>
                                  </m:num>
                                  <m:den>
                                    <m:r>
                                      <a:rPr lang="en-CA" sz="800" b="0" i="1" smtClean="0">
                                        <a:solidFill>
                                          <a:schemeClr val="accent3"/>
                                        </a:solidFill>
                                        <a:latin typeface="Cambria Math" panose="02040503050406030204" pitchFamily="18" charset="0"/>
                                        <a:cs typeface="Fredoka" panose="020B0604020202020204" charset="-79"/>
                                      </a:rPr>
                                      <m:t>12</m:t>
                                    </m:r>
                                  </m:den>
                                </m:f>
                              </m:oMath>
                            </m:oMathPara>
                          </a14:m>
                          <a:endParaRPr lang="en-CA" sz="800" dirty="0">
                            <a:solidFill>
                              <a:schemeClr val="accent3"/>
                            </a:solidFill>
                            <a:latin typeface="Fredoka" panose="020B0604020202020204" charset="-79"/>
                            <a:cs typeface="Fredoka" panose="020B0604020202020204" charset="-79"/>
                          </a:endParaRPr>
                        </a:p>
                      </a:txBody>
                      <a:tcPr anchor="ctr"/>
                    </a:tc>
                    <a:tc>
                      <a:txBody>
                        <a:bodyPr/>
                        <a:lstStyle/>
                        <a:p>
                          <a:pPr/>
                          <a14:m>
                            <m:oMathPara xmlns:m="http://schemas.openxmlformats.org/officeDocument/2006/math">
                              <m:oMathParaPr>
                                <m:jc m:val="centerGroup"/>
                              </m:oMathParaPr>
                              <m:oMath xmlns:m="http://schemas.openxmlformats.org/officeDocument/2006/math">
                                <m:f>
                                  <m:fPr>
                                    <m:ctrlPr>
                                      <a:rPr lang="en-CA" sz="800" b="0" i="1" smtClean="0">
                                        <a:solidFill>
                                          <a:schemeClr val="accent3"/>
                                        </a:solidFill>
                                        <a:latin typeface="Cambria Math" panose="02040503050406030204" pitchFamily="18" charset="0"/>
                                        <a:cs typeface="Fredoka" panose="020B0604020202020204" charset="-79"/>
                                      </a:rPr>
                                    </m:ctrlPr>
                                  </m:fPr>
                                  <m:num>
                                    <m:r>
                                      <a:rPr lang="en-CA" sz="800" b="0" i="1" smtClean="0">
                                        <a:solidFill>
                                          <a:schemeClr val="accent3"/>
                                        </a:solidFill>
                                        <a:latin typeface="Cambria Math" panose="02040503050406030204" pitchFamily="18" charset="0"/>
                                        <a:cs typeface="Fredoka" panose="020B0604020202020204" charset="-79"/>
                                      </a:rPr>
                                      <m:t>1</m:t>
                                    </m:r>
                                  </m:num>
                                  <m:den>
                                    <m:r>
                                      <a:rPr lang="en-CA" sz="800" b="0" i="1" smtClean="0">
                                        <a:solidFill>
                                          <a:schemeClr val="accent3"/>
                                        </a:solidFill>
                                        <a:latin typeface="Cambria Math" panose="02040503050406030204" pitchFamily="18" charset="0"/>
                                        <a:cs typeface="Fredoka" panose="020B0604020202020204" charset="-79"/>
                                      </a:rPr>
                                      <m:t>9</m:t>
                                    </m:r>
                                  </m:den>
                                </m:f>
                              </m:oMath>
                            </m:oMathPara>
                          </a14:m>
                          <a:endParaRPr lang="en-CA" sz="800" dirty="0">
                            <a:solidFill>
                              <a:schemeClr val="accent3"/>
                            </a:solidFill>
                            <a:latin typeface="Fredoka" panose="020B0604020202020204" charset="-79"/>
                            <a:cs typeface="Fredoka" panose="020B0604020202020204" charset="-79"/>
                          </a:endParaRPr>
                        </a:p>
                      </a:txBody>
                      <a:tcPr anchor="ctr"/>
                    </a:tc>
                    <a:tc>
                      <a:txBody>
                        <a:bodyPr/>
                        <a:lstStyle/>
                        <a:p>
                          <a:pPr/>
                          <a14:m>
                            <m:oMathPara xmlns:m="http://schemas.openxmlformats.org/officeDocument/2006/math">
                              <m:oMathParaPr>
                                <m:jc m:val="centerGroup"/>
                              </m:oMathParaPr>
                              <m:oMath xmlns:m="http://schemas.openxmlformats.org/officeDocument/2006/math">
                                <m:f>
                                  <m:fPr>
                                    <m:ctrlPr>
                                      <a:rPr lang="en-CA" sz="800" b="0" i="1" smtClean="0">
                                        <a:solidFill>
                                          <a:schemeClr val="accent3"/>
                                        </a:solidFill>
                                        <a:latin typeface="Cambria Math" panose="02040503050406030204" pitchFamily="18" charset="0"/>
                                        <a:cs typeface="Fredoka" panose="020B0604020202020204" charset="-79"/>
                                      </a:rPr>
                                    </m:ctrlPr>
                                  </m:fPr>
                                  <m:num>
                                    <m:r>
                                      <a:rPr lang="en-CA" sz="800" b="0" i="1" smtClean="0">
                                        <a:solidFill>
                                          <a:schemeClr val="accent3"/>
                                        </a:solidFill>
                                        <a:latin typeface="Cambria Math" panose="02040503050406030204" pitchFamily="18" charset="0"/>
                                        <a:cs typeface="Fredoka" panose="020B0604020202020204" charset="-79"/>
                                      </a:rPr>
                                      <m:t>5</m:t>
                                    </m:r>
                                  </m:num>
                                  <m:den>
                                    <m:r>
                                      <a:rPr lang="en-CA" sz="800" b="0" i="1" smtClean="0">
                                        <a:solidFill>
                                          <a:schemeClr val="accent3"/>
                                        </a:solidFill>
                                        <a:latin typeface="Cambria Math" panose="02040503050406030204" pitchFamily="18" charset="0"/>
                                        <a:cs typeface="Fredoka" panose="020B0604020202020204" charset="-79"/>
                                      </a:rPr>
                                      <m:t>36</m:t>
                                    </m:r>
                                  </m:den>
                                </m:f>
                              </m:oMath>
                            </m:oMathPara>
                          </a14:m>
                          <a:endParaRPr lang="en-CA" sz="800" dirty="0">
                            <a:solidFill>
                              <a:schemeClr val="accent3"/>
                            </a:solidFill>
                            <a:latin typeface="Fredoka" panose="020B0604020202020204" charset="-79"/>
                            <a:cs typeface="Fredoka" panose="020B0604020202020204" charset="-79"/>
                          </a:endParaRPr>
                        </a:p>
                      </a:txBody>
                      <a:tcPr anchor="ctr"/>
                    </a:tc>
                    <a:tc>
                      <a:txBody>
                        <a:bodyPr/>
                        <a:lstStyle/>
                        <a:p>
                          <a:pPr/>
                          <a14:m>
                            <m:oMathPara xmlns:m="http://schemas.openxmlformats.org/officeDocument/2006/math">
                              <m:oMathParaPr>
                                <m:jc m:val="centerGroup"/>
                              </m:oMathParaPr>
                              <m:oMath xmlns:m="http://schemas.openxmlformats.org/officeDocument/2006/math">
                                <m:f>
                                  <m:fPr>
                                    <m:ctrlPr>
                                      <a:rPr lang="en-CA" sz="800" b="0" i="1" smtClean="0">
                                        <a:solidFill>
                                          <a:schemeClr val="accent3"/>
                                        </a:solidFill>
                                        <a:latin typeface="Cambria Math" panose="02040503050406030204" pitchFamily="18" charset="0"/>
                                        <a:cs typeface="Fredoka" panose="020B0604020202020204" charset="-79"/>
                                      </a:rPr>
                                    </m:ctrlPr>
                                  </m:fPr>
                                  <m:num>
                                    <m:r>
                                      <a:rPr lang="en-CA" sz="800" b="0" i="1" smtClean="0">
                                        <a:solidFill>
                                          <a:schemeClr val="accent3"/>
                                        </a:solidFill>
                                        <a:latin typeface="Cambria Math" panose="02040503050406030204" pitchFamily="18" charset="0"/>
                                        <a:cs typeface="Fredoka" panose="020B0604020202020204" charset="-79"/>
                                      </a:rPr>
                                      <m:t>1</m:t>
                                    </m:r>
                                  </m:num>
                                  <m:den>
                                    <m:r>
                                      <a:rPr lang="en-CA" sz="800" b="0" i="1" smtClean="0">
                                        <a:solidFill>
                                          <a:schemeClr val="accent3"/>
                                        </a:solidFill>
                                        <a:latin typeface="Cambria Math" panose="02040503050406030204" pitchFamily="18" charset="0"/>
                                        <a:cs typeface="Fredoka" panose="020B0604020202020204" charset="-79"/>
                                      </a:rPr>
                                      <m:t>6</m:t>
                                    </m:r>
                                  </m:den>
                                </m:f>
                              </m:oMath>
                            </m:oMathPara>
                          </a14:m>
                          <a:endParaRPr lang="en-CA" sz="800" dirty="0">
                            <a:solidFill>
                              <a:schemeClr val="accent3"/>
                            </a:solidFill>
                            <a:latin typeface="Fredoka" panose="020B0604020202020204" charset="-79"/>
                            <a:cs typeface="Fredoka" panose="020B0604020202020204" charset="-79"/>
                          </a:endParaRPr>
                        </a:p>
                      </a:txBody>
                      <a:tcPr anchor="ctr"/>
                    </a:tc>
                    <a:tc>
                      <a:txBody>
                        <a:bodyPr/>
                        <a:lstStyle/>
                        <a:p>
                          <a:pPr/>
                          <a14:m>
                            <m:oMathPara xmlns:m="http://schemas.openxmlformats.org/officeDocument/2006/math">
                              <m:oMathParaPr>
                                <m:jc m:val="centerGroup"/>
                              </m:oMathParaPr>
                              <m:oMath xmlns:m="http://schemas.openxmlformats.org/officeDocument/2006/math">
                                <m:f>
                                  <m:fPr>
                                    <m:ctrlPr>
                                      <a:rPr lang="en-CA" sz="800" b="0" i="1" smtClean="0">
                                        <a:solidFill>
                                          <a:schemeClr val="accent3"/>
                                        </a:solidFill>
                                        <a:latin typeface="Cambria Math" panose="02040503050406030204" pitchFamily="18" charset="0"/>
                                        <a:cs typeface="Fredoka" panose="020B0604020202020204" charset="-79"/>
                                      </a:rPr>
                                    </m:ctrlPr>
                                  </m:fPr>
                                  <m:num>
                                    <m:r>
                                      <a:rPr lang="en-CA" sz="800" b="0" i="1" smtClean="0">
                                        <a:solidFill>
                                          <a:schemeClr val="accent3"/>
                                        </a:solidFill>
                                        <a:latin typeface="Cambria Math" panose="02040503050406030204" pitchFamily="18" charset="0"/>
                                        <a:cs typeface="Fredoka" panose="020B0604020202020204" charset="-79"/>
                                      </a:rPr>
                                      <m:t>5</m:t>
                                    </m:r>
                                  </m:num>
                                  <m:den>
                                    <m:r>
                                      <a:rPr lang="en-CA" sz="800" b="0" i="1" smtClean="0">
                                        <a:solidFill>
                                          <a:schemeClr val="accent3"/>
                                        </a:solidFill>
                                        <a:latin typeface="Cambria Math" panose="02040503050406030204" pitchFamily="18" charset="0"/>
                                        <a:cs typeface="Fredoka" panose="020B0604020202020204" charset="-79"/>
                                      </a:rPr>
                                      <m:t>36</m:t>
                                    </m:r>
                                  </m:den>
                                </m:f>
                              </m:oMath>
                            </m:oMathPara>
                          </a14:m>
                          <a:endParaRPr lang="en-CA" sz="800" dirty="0">
                            <a:solidFill>
                              <a:schemeClr val="accent3"/>
                            </a:solidFill>
                            <a:latin typeface="Fredoka" panose="020B0604020202020204" charset="-79"/>
                            <a:cs typeface="Fredoka" panose="020B0604020202020204" charset="-79"/>
                          </a:endParaRPr>
                        </a:p>
                      </a:txBody>
                      <a:tcPr anchor="ctr"/>
                    </a:tc>
                    <a:tc>
                      <a:txBody>
                        <a:bodyPr/>
                        <a:lstStyle/>
                        <a:p>
                          <a:pPr/>
                          <a14:m>
                            <m:oMathPara xmlns:m="http://schemas.openxmlformats.org/officeDocument/2006/math">
                              <m:oMathParaPr>
                                <m:jc m:val="centerGroup"/>
                              </m:oMathParaPr>
                              <m:oMath xmlns:m="http://schemas.openxmlformats.org/officeDocument/2006/math">
                                <m:f>
                                  <m:fPr>
                                    <m:ctrlPr>
                                      <a:rPr lang="en-CA" sz="800" b="0" i="1" smtClean="0">
                                        <a:solidFill>
                                          <a:schemeClr val="accent3"/>
                                        </a:solidFill>
                                        <a:latin typeface="Cambria Math" panose="02040503050406030204" pitchFamily="18" charset="0"/>
                                        <a:cs typeface="Fredoka" panose="020B0604020202020204" charset="-79"/>
                                      </a:rPr>
                                    </m:ctrlPr>
                                  </m:fPr>
                                  <m:num>
                                    <m:r>
                                      <a:rPr lang="en-CA" sz="800" b="0" i="1" smtClean="0">
                                        <a:solidFill>
                                          <a:schemeClr val="accent3"/>
                                        </a:solidFill>
                                        <a:latin typeface="Cambria Math" panose="02040503050406030204" pitchFamily="18" charset="0"/>
                                        <a:cs typeface="Fredoka" panose="020B0604020202020204" charset="-79"/>
                                      </a:rPr>
                                      <m:t>1</m:t>
                                    </m:r>
                                  </m:num>
                                  <m:den>
                                    <m:r>
                                      <a:rPr lang="en-CA" sz="800" b="0" i="1" smtClean="0">
                                        <a:solidFill>
                                          <a:schemeClr val="accent3"/>
                                        </a:solidFill>
                                        <a:latin typeface="Cambria Math" panose="02040503050406030204" pitchFamily="18" charset="0"/>
                                        <a:cs typeface="Fredoka" panose="020B0604020202020204" charset="-79"/>
                                      </a:rPr>
                                      <m:t>9</m:t>
                                    </m:r>
                                  </m:den>
                                </m:f>
                              </m:oMath>
                            </m:oMathPara>
                          </a14:m>
                          <a:endParaRPr lang="en-CA" sz="800" dirty="0">
                            <a:solidFill>
                              <a:schemeClr val="accent3"/>
                            </a:solidFill>
                            <a:latin typeface="Fredoka" panose="020B0604020202020204" charset="-79"/>
                            <a:cs typeface="Fredoka" panose="020B0604020202020204" charset="-79"/>
                          </a:endParaRPr>
                        </a:p>
                      </a:txBody>
                      <a:tcPr anchor="ctr"/>
                    </a:tc>
                    <a:tc>
                      <a:txBody>
                        <a:bodyPr/>
                        <a:lstStyle/>
                        <a:p>
                          <a:pPr/>
                          <a14:m>
                            <m:oMathPara xmlns:m="http://schemas.openxmlformats.org/officeDocument/2006/math">
                              <m:oMathParaPr>
                                <m:jc m:val="centerGroup"/>
                              </m:oMathParaPr>
                              <m:oMath xmlns:m="http://schemas.openxmlformats.org/officeDocument/2006/math">
                                <m:f>
                                  <m:fPr>
                                    <m:ctrlPr>
                                      <a:rPr lang="en-CA" sz="800" b="0" i="1" smtClean="0">
                                        <a:solidFill>
                                          <a:schemeClr val="accent3"/>
                                        </a:solidFill>
                                        <a:latin typeface="Cambria Math" panose="02040503050406030204" pitchFamily="18" charset="0"/>
                                        <a:cs typeface="Fredoka" panose="020B0604020202020204" charset="-79"/>
                                      </a:rPr>
                                    </m:ctrlPr>
                                  </m:fPr>
                                  <m:num>
                                    <m:r>
                                      <a:rPr lang="en-CA" sz="800" b="0" i="1" smtClean="0">
                                        <a:solidFill>
                                          <a:schemeClr val="accent3"/>
                                        </a:solidFill>
                                        <a:latin typeface="Cambria Math" panose="02040503050406030204" pitchFamily="18" charset="0"/>
                                        <a:cs typeface="Fredoka" panose="020B0604020202020204" charset="-79"/>
                                      </a:rPr>
                                      <m:t>1</m:t>
                                    </m:r>
                                  </m:num>
                                  <m:den>
                                    <m:r>
                                      <a:rPr lang="en-CA" sz="800" b="0" i="1" smtClean="0">
                                        <a:solidFill>
                                          <a:schemeClr val="accent3"/>
                                        </a:solidFill>
                                        <a:latin typeface="Cambria Math" panose="02040503050406030204" pitchFamily="18" charset="0"/>
                                        <a:cs typeface="Fredoka" panose="020B0604020202020204" charset="-79"/>
                                      </a:rPr>
                                      <m:t>12</m:t>
                                    </m:r>
                                  </m:den>
                                </m:f>
                              </m:oMath>
                            </m:oMathPara>
                          </a14:m>
                          <a:endParaRPr lang="en-CA" sz="800" dirty="0">
                            <a:solidFill>
                              <a:schemeClr val="accent3"/>
                            </a:solidFill>
                            <a:latin typeface="Fredoka" panose="020B0604020202020204" charset="-79"/>
                            <a:cs typeface="Fredoka" panose="020B0604020202020204" charset="-79"/>
                          </a:endParaRPr>
                        </a:p>
                      </a:txBody>
                      <a:tcPr anchor="ctr"/>
                    </a:tc>
                    <a:tc>
                      <a:txBody>
                        <a:bodyPr/>
                        <a:lstStyle/>
                        <a:p>
                          <a:pPr/>
                          <a14:m>
                            <m:oMathPara xmlns:m="http://schemas.openxmlformats.org/officeDocument/2006/math">
                              <m:oMathParaPr>
                                <m:jc m:val="centerGroup"/>
                              </m:oMathParaPr>
                              <m:oMath xmlns:m="http://schemas.openxmlformats.org/officeDocument/2006/math">
                                <m:f>
                                  <m:fPr>
                                    <m:ctrlPr>
                                      <a:rPr lang="en-CA" sz="800" b="0" i="1" smtClean="0">
                                        <a:solidFill>
                                          <a:schemeClr val="accent3"/>
                                        </a:solidFill>
                                        <a:latin typeface="Cambria Math" panose="02040503050406030204" pitchFamily="18" charset="0"/>
                                        <a:cs typeface="Fredoka" panose="020B0604020202020204" charset="-79"/>
                                      </a:rPr>
                                    </m:ctrlPr>
                                  </m:fPr>
                                  <m:num>
                                    <m:r>
                                      <a:rPr lang="en-CA" sz="800" b="0" i="1" smtClean="0">
                                        <a:solidFill>
                                          <a:schemeClr val="accent3"/>
                                        </a:solidFill>
                                        <a:latin typeface="Cambria Math" panose="02040503050406030204" pitchFamily="18" charset="0"/>
                                        <a:cs typeface="Fredoka" panose="020B0604020202020204" charset="-79"/>
                                      </a:rPr>
                                      <m:t>1</m:t>
                                    </m:r>
                                  </m:num>
                                  <m:den>
                                    <m:r>
                                      <a:rPr lang="en-CA" sz="800" b="0" i="1" smtClean="0">
                                        <a:solidFill>
                                          <a:schemeClr val="accent3"/>
                                        </a:solidFill>
                                        <a:latin typeface="Cambria Math" panose="02040503050406030204" pitchFamily="18" charset="0"/>
                                        <a:cs typeface="Fredoka" panose="020B0604020202020204" charset="-79"/>
                                      </a:rPr>
                                      <m:t>18</m:t>
                                    </m:r>
                                  </m:den>
                                </m:f>
                              </m:oMath>
                            </m:oMathPara>
                          </a14:m>
                          <a:endParaRPr lang="en-CA" sz="800" dirty="0">
                            <a:solidFill>
                              <a:schemeClr val="accent3"/>
                            </a:solidFill>
                            <a:latin typeface="Fredoka" panose="020B0604020202020204" charset="-79"/>
                            <a:cs typeface="Fredoka" panose="020B0604020202020204" charset="-79"/>
                          </a:endParaRPr>
                        </a:p>
                      </a:txBody>
                      <a:tcPr anchor="ctr"/>
                    </a:tc>
                    <a:tc>
                      <a:txBody>
                        <a:bodyPr/>
                        <a:lstStyle/>
                        <a:p>
                          <a:pPr/>
                          <a14:m>
                            <m:oMathPara xmlns:m="http://schemas.openxmlformats.org/officeDocument/2006/math">
                              <m:oMathParaPr>
                                <m:jc m:val="centerGroup"/>
                              </m:oMathParaPr>
                              <m:oMath xmlns:m="http://schemas.openxmlformats.org/officeDocument/2006/math">
                                <m:f>
                                  <m:fPr>
                                    <m:ctrlPr>
                                      <a:rPr lang="en-CA" sz="800" b="0" i="1" smtClean="0">
                                        <a:solidFill>
                                          <a:schemeClr val="accent3"/>
                                        </a:solidFill>
                                        <a:latin typeface="Cambria Math" panose="02040503050406030204" pitchFamily="18" charset="0"/>
                                        <a:cs typeface="Fredoka" panose="020B0604020202020204" charset="-79"/>
                                      </a:rPr>
                                    </m:ctrlPr>
                                  </m:fPr>
                                  <m:num>
                                    <m:r>
                                      <a:rPr lang="en-CA" sz="800" b="0" i="1" smtClean="0">
                                        <a:solidFill>
                                          <a:schemeClr val="accent3"/>
                                        </a:solidFill>
                                        <a:latin typeface="Cambria Math" panose="02040503050406030204" pitchFamily="18" charset="0"/>
                                        <a:cs typeface="Fredoka" panose="020B0604020202020204" charset="-79"/>
                                      </a:rPr>
                                      <m:t>1</m:t>
                                    </m:r>
                                  </m:num>
                                  <m:den>
                                    <m:r>
                                      <a:rPr lang="en-CA" sz="800" b="0" i="1" smtClean="0">
                                        <a:solidFill>
                                          <a:schemeClr val="accent3"/>
                                        </a:solidFill>
                                        <a:latin typeface="Cambria Math" panose="02040503050406030204" pitchFamily="18" charset="0"/>
                                        <a:cs typeface="Fredoka" panose="020B0604020202020204" charset="-79"/>
                                      </a:rPr>
                                      <m:t>36</m:t>
                                    </m:r>
                                  </m:den>
                                </m:f>
                              </m:oMath>
                            </m:oMathPara>
                          </a14:m>
                          <a:endParaRPr lang="en-CA" sz="800" dirty="0">
                            <a:solidFill>
                              <a:schemeClr val="accent3"/>
                            </a:solidFill>
                            <a:latin typeface="Fredoka" panose="020B0604020202020204" charset="-79"/>
                            <a:cs typeface="Fredoka" panose="020B0604020202020204" charset="-79"/>
                          </a:endParaRPr>
                        </a:p>
                      </a:txBody>
                      <a:tcPr anchor="ctr"/>
                    </a:tc>
                    <a:extLst>
                      <a:ext uri="{0D108BD9-81ED-4DB2-BD59-A6C34878D82A}">
                        <a16:rowId xmlns:a16="http://schemas.microsoft.com/office/drawing/2014/main" val="949815321"/>
                      </a:ext>
                    </a:extLst>
                  </a:tr>
                </a:tbl>
              </a:graphicData>
            </a:graphic>
          </p:graphicFrame>
        </mc:Choice>
        <mc:Fallback xmlns="">
          <p:graphicFrame>
            <p:nvGraphicFramePr>
              <p:cNvPr id="7" name="Table 6">
                <a:extLst>
                  <a:ext uri="{FF2B5EF4-FFF2-40B4-BE49-F238E27FC236}">
                    <a16:creationId xmlns:a16="http://schemas.microsoft.com/office/drawing/2014/main" id="{3F4BB9B8-D105-8DED-B0CE-BB964A52EA6D}"/>
                  </a:ext>
                </a:extLst>
              </p:cNvPr>
              <p:cNvGraphicFramePr>
                <a:graphicFrameLocks noGrp="1"/>
              </p:cNvGraphicFramePr>
              <p:nvPr>
                <p:extLst>
                  <p:ext uri="{D42A27DB-BD31-4B8C-83A1-F6EECF244321}">
                    <p14:modId xmlns:p14="http://schemas.microsoft.com/office/powerpoint/2010/main" val="1651536642"/>
                  </p:ext>
                </p:extLst>
              </p:nvPr>
            </p:nvGraphicFramePr>
            <p:xfrm>
              <a:off x="787305" y="2759099"/>
              <a:ext cx="3550501" cy="741680"/>
            </p:xfrm>
            <a:graphic>
              <a:graphicData uri="http://schemas.openxmlformats.org/drawingml/2006/table">
                <a:tbl>
                  <a:tblPr firstRow="1" bandRow="1">
                    <a:tableStyleId>{2377DC26-3884-4851-910E-87C0D15A1A19}</a:tableStyleId>
                  </a:tblPr>
                  <a:tblGrid>
                    <a:gridCol w="413939">
                      <a:extLst>
                        <a:ext uri="{9D8B030D-6E8A-4147-A177-3AD203B41FA5}">
                          <a16:colId xmlns:a16="http://schemas.microsoft.com/office/drawing/2014/main" val="6693309"/>
                        </a:ext>
                      </a:extLst>
                    </a:gridCol>
                    <a:gridCol w="285142">
                      <a:extLst>
                        <a:ext uri="{9D8B030D-6E8A-4147-A177-3AD203B41FA5}">
                          <a16:colId xmlns:a16="http://schemas.microsoft.com/office/drawing/2014/main" val="1664382553"/>
                        </a:ext>
                      </a:extLst>
                    </a:gridCol>
                    <a:gridCol w="285142">
                      <a:extLst>
                        <a:ext uri="{9D8B030D-6E8A-4147-A177-3AD203B41FA5}">
                          <a16:colId xmlns:a16="http://schemas.microsoft.com/office/drawing/2014/main" val="4149550459"/>
                        </a:ext>
                      </a:extLst>
                    </a:gridCol>
                    <a:gridCol w="285142">
                      <a:extLst>
                        <a:ext uri="{9D8B030D-6E8A-4147-A177-3AD203B41FA5}">
                          <a16:colId xmlns:a16="http://schemas.microsoft.com/office/drawing/2014/main" val="4105226483"/>
                        </a:ext>
                      </a:extLst>
                    </a:gridCol>
                    <a:gridCol w="285142">
                      <a:extLst>
                        <a:ext uri="{9D8B030D-6E8A-4147-A177-3AD203B41FA5}">
                          <a16:colId xmlns:a16="http://schemas.microsoft.com/office/drawing/2014/main" val="4067810203"/>
                        </a:ext>
                      </a:extLst>
                    </a:gridCol>
                    <a:gridCol w="285142">
                      <a:extLst>
                        <a:ext uri="{9D8B030D-6E8A-4147-A177-3AD203B41FA5}">
                          <a16:colId xmlns:a16="http://schemas.microsoft.com/office/drawing/2014/main" val="1528509700"/>
                        </a:ext>
                      </a:extLst>
                    </a:gridCol>
                    <a:gridCol w="285142">
                      <a:extLst>
                        <a:ext uri="{9D8B030D-6E8A-4147-A177-3AD203B41FA5}">
                          <a16:colId xmlns:a16="http://schemas.microsoft.com/office/drawing/2014/main" val="1629733166"/>
                        </a:ext>
                      </a:extLst>
                    </a:gridCol>
                    <a:gridCol w="285142">
                      <a:extLst>
                        <a:ext uri="{9D8B030D-6E8A-4147-A177-3AD203B41FA5}">
                          <a16:colId xmlns:a16="http://schemas.microsoft.com/office/drawing/2014/main" val="4075890789"/>
                        </a:ext>
                      </a:extLst>
                    </a:gridCol>
                    <a:gridCol w="285142">
                      <a:extLst>
                        <a:ext uri="{9D8B030D-6E8A-4147-A177-3AD203B41FA5}">
                          <a16:colId xmlns:a16="http://schemas.microsoft.com/office/drawing/2014/main" val="125687551"/>
                        </a:ext>
                      </a:extLst>
                    </a:gridCol>
                    <a:gridCol w="285142">
                      <a:extLst>
                        <a:ext uri="{9D8B030D-6E8A-4147-A177-3AD203B41FA5}">
                          <a16:colId xmlns:a16="http://schemas.microsoft.com/office/drawing/2014/main" val="3348841211"/>
                        </a:ext>
                      </a:extLst>
                    </a:gridCol>
                    <a:gridCol w="285142">
                      <a:extLst>
                        <a:ext uri="{9D8B030D-6E8A-4147-A177-3AD203B41FA5}">
                          <a16:colId xmlns:a16="http://schemas.microsoft.com/office/drawing/2014/main" val="2592525597"/>
                        </a:ext>
                      </a:extLst>
                    </a:gridCol>
                    <a:gridCol w="285142">
                      <a:extLst>
                        <a:ext uri="{9D8B030D-6E8A-4147-A177-3AD203B41FA5}">
                          <a16:colId xmlns:a16="http://schemas.microsoft.com/office/drawing/2014/main" val="1026652149"/>
                        </a:ext>
                      </a:extLst>
                    </a:gridCol>
                  </a:tblGrid>
                  <a:tr h="370840">
                    <a:tc>
                      <a:txBody>
                        <a:bodyPr/>
                        <a:lstStyle/>
                        <a:p>
                          <a:pPr algn="ctr"/>
                          <a:r>
                            <a:rPr lang="en-CA" sz="1100" dirty="0">
                              <a:solidFill>
                                <a:schemeClr val="accent3"/>
                              </a:solidFill>
                              <a:latin typeface="Fredoka" panose="020B0604020202020204" charset="-79"/>
                              <a:cs typeface="Fredoka" panose="020B0604020202020204" charset="-79"/>
                            </a:rPr>
                            <a:t>x</a:t>
                          </a:r>
                        </a:p>
                      </a:txBody>
                      <a:tcPr anchor="ctr"/>
                    </a:tc>
                    <a:tc>
                      <a:txBody>
                        <a:bodyPr/>
                        <a:lstStyle/>
                        <a:p>
                          <a:r>
                            <a:rPr lang="en-CA" sz="800" dirty="0">
                              <a:solidFill>
                                <a:schemeClr val="accent3"/>
                              </a:solidFill>
                              <a:latin typeface="Fredoka" panose="020B0604020202020204" charset="-79"/>
                              <a:cs typeface="Fredoka" panose="020B0604020202020204" charset="-79"/>
                            </a:rPr>
                            <a:t>2</a:t>
                          </a:r>
                        </a:p>
                      </a:txBody>
                      <a:tcPr anchor="ctr"/>
                    </a:tc>
                    <a:tc>
                      <a:txBody>
                        <a:bodyPr/>
                        <a:lstStyle/>
                        <a:p>
                          <a:r>
                            <a:rPr lang="en-CA" sz="800" dirty="0">
                              <a:solidFill>
                                <a:schemeClr val="accent3"/>
                              </a:solidFill>
                              <a:latin typeface="Fredoka" panose="020B0604020202020204" charset="-79"/>
                              <a:cs typeface="Fredoka" panose="020B0604020202020204" charset="-79"/>
                            </a:rPr>
                            <a:t>3</a:t>
                          </a:r>
                        </a:p>
                      </a:txBody>
                      <a:tcPr anchor="ctr"/>
                    </a:tc>
                    <a:tc>
                      <a:txBody>
                        <a:bodyPr/>
                        <a:lstStyle/>
                        <a:p>
                          <a:r>
                            <a:rPr lang="en-CA" sz="800" dirty="0">
                              <a:solidFill>
                                <a:schemeClr val="accent3"/>
                              </a:solidFill>
                              <a:latin typeface="Fredoka" panose="020B0604020202020204" charset="-79"/>
                              <a:cs typeface="Fredoka" panose="020B0604020202020204" charset="-79"/>
                            </a:rPr>
                            <a:t>4</a:t>
                          </a:r>
                        </a:p>
                      </a:txBody>
                      <a:tcPr anchor="ctr"/>
                    </a:tc>
                    <a:tc>
                      <a:txBody>
                        <a:bodyPr/>
                        <a:lstStyle/>
                        <a:p>
                          <a:r>
                            <a:rPr lang="en-CA" sz="800" dirty="0">
                              <a:solidFill>
                                <a:schemeClr val="accent3"/>
                              </a:solidFill>
                              <a:latin typeface="Fredoka" panose="020B0604020202020204" charset="-79"/>
                              <a:cs typeface="Fredoka" panose="020B0604020202020204" charset="-79"/>
                            </a:rPr>
                            <a:t>5</a:t>
                          </a:r>
                        </a:p>
                      </a:txBody>
                      <a:tcPr anchor="ctr"/>
                    </a:tc>
                    <a:tc>
                      <a:txBody>
                        <a:bodyPr/>
                        <a:lstStyle/>
                        <a:p>
                          <a:r>
                            <a:rPr lang="en-CA" sz="800" dirty="0">
                              <a:solidFill>
                                <a:schemeClr val="accent3"/>
                              </a:solidFill>
                              <a:latin typeface="Fredoka" panose="020B0604020202020204" charset="-79"/>
                              <a:cs typeface="Fredoka" panose="020B0604020202020204" charset="-79"/>
                            </a:rPr>
                            <a:t>6</a:t>
                          </a:r>
                        </a:p>
                      </a:txBody>
                      <a:tcPr anchor="ctr"/>
                    </a:tc>
                    <a:tc>
                      <a:txBody>
                        <a:bodyPr/>
                        <a:lstStyle/>
                        <a:p>
                          <a:r>
                            <a:rPr lang="en-CA" sz="800" dirty="0">
                              <a:solidFill>
                                <a:schemeClr val="accent3"/>
                              </a:solidFill>
                              <a:latin typeface="Fredoka" panose="020B0604020202020204" charset="-79"/>
                              <a:cs typeface="Fredoka" panose="020B0604020202020204" charset="-79"/>
                            </a:rPr>
                            <a:t>7</a:t>
                          </a:r>
                        </a:p>
                      </a:txBody>
                      <a:tcPr anchor="ctr"/>
                    </a:tc>
                    <a:tc>
                      <a:txBody>
                        <a:bodyPr/>
                        <a:lstStyle/>
                        <a:p>
                          <a:r>
                            <a:rPr lang="en-CA" sz="800" dirty="0">
                              <a:solidFill>
                                <a:schemeClr val="accent3"/>
                              </a:solidFill>
                              <a:latin typeface="Fredoka" panose="020B0604020202020204" charset="-79"/>
                              <a:cs typeface="Fredoka" panose="020B0604020202020204" charset="-79"/>
                            </a:rPr>
                            <a:t>8</a:t>
                          </a:r>
                        </a:p>
                      </a:txBody>
                      <a:tcPr anchor="ctr"/>
                    </a:tc>
                    <a:tc>
                      <a:txBody>
                        <a:bodyPr/>
                        <a:lstStyle/>
                        <a:p>
                          <a:r>
                            <a:rPr lang="en-CA" sz="800" dirty="0">
                              <a:solidFill>
                                <a:schemeClr val="accent3"/>
                              </a:solidFill>
                              <a:latin typeface="Fredoka" panose="020B0604020202020204" charset="-79"/>
                              <a:cs typeface="Fredoka" panose="020B0604020202020204" charset="-79"/>
                            </a:rPr>
                            <a:t>9</a:t>
                          </a:r>
                        </a:p>
                      </a:txBody>
                      <a:tcPr anchor="ctr"/>
                    </a:tc>
                    <a:tc>
                      <a:txBody>
                        <a:bodyPr/>
                        <a:lstStyle/>
                        <a:p>
                          <a:r>
                            <a:rPr lang="en-CA" sz="800" dirty="0">
                              <a:solidFill>
                                <a:schemeClr val="accent3"/>
                              </a:solidFill>
                              <a:latin typeface="Fredoka" panose="020B0604020202020204" charset="-79"/>
                              <a:cs typeface="Fredoka" panose="020B0604020202020204" charset="-79"/>
                            </a:rPr>
                            <a:t>10</a:t>
                          </a:r>
                        </a:p>
                      </a:txBody>
                      <a:tcPr anchor="ctr"/>
                    </a:tc>
                    <a:tc>
                      <a:txBody>
                        <a:bodyPr/>
                        <a:lstStyle/>
                        <a:p>
                          <a:r>
                            <a:rPr lang="en-CA" sz="800" dirty="0">
                              <a:solidFill>
                                <a:schemeClr val="accent3"/>
                              </a:solidFill>
                              <a:latin typeface="Fredoka" panose="020B0604020202020204" charset="-79"/>
                              <a:cs typeface="Fredoka" panose="020B0604020202020204" charset="-79"/>
                            </a:rPr>
                            <a:t>11</a:t>
                          </a:r>
                        </a:p>
                      </a:txBody>
                      <a:tcPr anchor="ctr"/>
                    </a:tc>
                    <a:tc>
                      <a:txBody>
                        <a:bodyPr/>
                        <a:lstStyle/>
                        <a:p>
                          <a:r>
                            <a:rPr lang="en-CA" sz="800" dirty="0">
                              <a:solidFill>
                                <a:schemeClr val="accent3"/>
                              </a:solidFill>
                              <a:latin typeface="Fredoka" panose="020B0604020202020204" charset="-79"/>
                              <a:cs typeface="Fredoka" panose="020B0604020202020204" charset="-79"/>
                            </a:rPr>
                            <a:t>12</a:t>
                          </a:r>
                        </a:p>
                      </a:txBody>
                      <a:tcPr anchor="ctr"/>
                    </a:tc>
                    <a:extLst>
                      <a:ext uri="{0D108BD9-81ED-4DB2-BD59-A6C34878D82A}">
                        <a16:rowId xmlns:a16="http://schemas.microsoft.com/office/drawing/2014/main" val="3044961252"/>
                      </a:ext>
                    </a:extLst>
                  </a:tr>
                  <a:tr h="370840">
                    <a:tc>
                      <a:txBody>
                        <a:bodyPr/>
                        <a:lstStyle/>
                        <a:p>
                          <a:pPr algn="ctr"/>
                          <a:r>
                            <a:rPr lang="en-CA" sz="1100" dirty="0">
                              <a:solidFill>
                                <a:schemeClr val="accent3"/>
                              </a:solidFill>
                              <a:latin typeface="Fredoka" panose="020B0604020202020204" charset="-79"/>
                              <a:cs typeface="Fredoka" panose="020B0604020202020204" charset="-79"/>
                            </a:rPr>
                            <a:t>f(x)</a:t>
                          </a:r>
                        </a:p>
                      </a:txBody>
                      <a:tcPr anchor="ctr"/>
                    </a:tc>
                    <a:tc>
                      <a:txBody>
                        <a:bodyPr/>
                        <a:lstStyle/>
                        <a:p>
                          <a:endParaRPr lang="en-US"/>
                        </a:p>
                      </a:txBody>
                      <a:tcPr anchor="ctr">
                        <a:blipFill>
                          <a:blip r:embed="rId4"/>
                          <a:stretch>
                            <a:fillRect l="-146809" t="-103279" r="-1000000" b="-1639"/>
                          </a:stretch>
                        </a:blipFill>
                      </a:tcPr>
                    </a:tc>
                    <a:tc>
                      <a:txBody>
                        <a:bodyPr/>
                        <a:lstStyle/>
                        <a:p>
                          <a:endParaRPr lang="en-US"/>
                        </a:p>
                      </a:txBody>
                      <a:tcPr anchor="ctr">
                        <a:blipFill>
                          <a:blip r:embed="rId4"/>
                          <a:stretch>
                            <a:fillRect l="-246809" t="-103279" r="-900000" b="-1639"/>
                          </a:stretch>
                        </a:blipFill>
                      </a:tcPr>
                    </a:tc>
                    <a:tc>
                      <a:txBody>
                        <a:bodyPr/>
                        <a:lstStyle/>
                        <a:p>
                          <a:endParaRPr lang="en-US"/>
                        </a:p>
                      </a:txBody>
                      <a:tcPr anchor="ctr">
                        <a:blipFill>
                          <a:blip r:embed="rId4"/>
                          <a:stretch>
                            <a:fillRect l="-354348" t="-103279" r="-819565" b="-1639"/>
                          </a:stretch>
                        </a:blipFill>
                      </a:tcPr>
                    </a:tc>
                    <a:tc>
                      <a:txBody>
                        <a:bodyPr/>
                        <a:lstStyle/>
                        <a:p>
                          <a:endParaRPr lang="en-US"/>
                        </a:p>
                      </a:txBody>
                      <a:tcPr anchor="ctr">
                        <a:blipFill>
                          <a:blip r:embed="rId4"/>
                          <a:stretch>
                            <a:fillRect l="-444681" t="-103279" r="-702128" b="-1639"/>
                          </a:stretch>
                        </a:blipFill>
                      </a:tcPr>
                    </a:tc>
                    <a:tc>
                      <a:txBody>
                        <a:bodyPr/>
                        <a:lstStyle/>
                        <a:p>
                          <a:endParaRPr lang="en-US"/>
                        </a:p>
                      </a:txBody>
                      <a:tcPr anchor="ctr">
                        <a:blipFill>
                          <a:blip r:embed="rId4"/>
                          <a:stretch>
                            <a:fillRect l="-544681" t="-103279" r="-602128" b="-1639"/>
                          </a:stretch>
                        </a:blipFill>
                      </a:tcPr>
                    </a:tc>
                    <a:tc>
                      <a:txBody>
                        <a:bodyPr/>
                        <a:lstStyle/>
                        <a:p>
                          <a:endParaRPr lang="en-US"/>
                        </a:p>
                      </a:txBody>
                      <a:tcPr anchor="ctr">
                        <a:blipFill>
                          <a:blip r:embed="rId4"/>
                          <a:stretch>
                            <a:fillRect l="-644681" t="-103279" r="-502128" b="-1639"/>
                          </a:stretch>
                        </a:blipFill>
                      </a:tcPr>
                    </a:tc>
                    <a:tc>
                      <a:txBody>
                        <a:bodyPr/>
                        <a:lstStyle/>
                        <a:p>
                          <a:endParaRPr lang="en-US"/>
                        </a:p>
                      </a:txBody>
                      <a:tcPr anchor="ctr">
                        <a:blipFill>
                          <a:blip r:embed="rId4"/>
                          <a:stretch>
                            <a:fillRect l="-744681" t="-103279" r="-402128" b="-1639"/>
                          </a:stretch>
                        </a:blipFill>
                      </a:tcPr>
                    </a:tc>
                    <a:tc>
                      <a:txBody>
                        <a:bodyPr/>
                        <a:lstStyle/>
                        <a:p>
                          <a:endParaRPr lang="en-US"/>
                        </a:p>
                      </a:txBody>
                      <a:tcPr anchor="ctr">
                        <a:blipFill>
                          <a:blip r:embed="rId4"/>
                          <a:stretch>
                            <a:fillRect l="-844681" t="-103279" r="-302128" b="-1639"/>
                          </a:stretch>
                        </a:blipFill>
                      </a:tcPr>
                    </a:tc>
                    <a:tc>
                      <a:txBody>
                        <a:bodyPr/>
                        <a:lstStyle/>
                        <a:p>
                          <a:endParaRPr lang="en-US"/>
                        </a:p>
                      </a:txBody>
                      <a:tcPr anchor="ctr">
                        <a:blipFill>
                          <a:blip r:embed="rId4"/>
                          <a:stretch>
                            <a:fillRect l="-965217" t="-103279" r="-208696" b="-1639"/>
                          </a:stretch>
                        </a:blipFill>
                      </a:tcPr>
                    </a:tc>
                    <a:tc>
                      <a:txBody>
                        <a:bodyPr/>
                        <a:lstStyle/>
                        <a:p>
                          <a:endParaRPr lang="en-US"/>
                        </a:p>
                      </a:txBody>
                      <a:tcPr anchor="ctr">
                        <a:blipFill>
                          <a:blip r:embed="rId4"/>
                          <a:stretch>
                            <a:fillRect l="-1042553" t="-103279" r="-104255" b="-1639"/>
                          </a:stretch>
                        </a:blipFill>
                      </a:tcPr>
                    </a:tc>
                    <a:tc>
                      <a:txBody>
                        <a:bodyPr/>
                        <a:lstStyle/>
                        <a:p>
                          <a:endParaRPr lang="en-US"/>
                        </a:p>
                      </a:txBody>
                      <a:tcPr anchor="ctr">
                        <a:blipFill>
                          <a:blip r:embed="rId4"/>
                          <a:stretch>
                            <a:fillRect l="-1142553" t="-103279" r="-4255" b="-1639"/>
                          </a:stretch>
                        </a:blipFill>
                      </a:tcPr>
                    </a:tc>
                    <a:extLst>
                      <a:ext uri="{0D108BD9-81ED-4DB2-BD59-A6C34878D82A}">
                        <a16:rowId xmlns:a16="http://schemas.microsoft.com/office/drawing/2014/main" val="949815321"/>
                      </a:ext>
                    </a:extLst>
                  </a:tr>
                </a:tbl>
              </a:graphicData>
            </a:graphic>
          </p:graphicFrame>
        </mc:Fallback>
      </mc:AlternateContent>
      <p:sp>
        <p:nvSpPr>
          <p:cNvPr id="2" name="Title 1">
            <a:extLst>
              <a:ext uri="{FF2B5EF4-FFF2-40B4-BE49-F238E27FC236}">
                <a16:creationId xmlns:a16="http://schemas.microsoft.com/office/drawing/2014/main" id="{66832E23-A68C-2AB3-82BA-14BAAC95694A}"/>
              </a:ext>
            </a:extLst>
          </p:cNvPr>
          <p:cNvSpPr>
            <a:spLocks noGrp="1"/>
          </p:cNvSpPr>
          <p:nvPr>
            <p:ph type="title"/>
          </p:nvPr>
        </p:nvSpPr>
        <p:spPr>
          <a:solidFill>
            <a:schemeClr val="accent2"/>
          </a:solidFill>
        </p:spPr>
        <p:txBody>
          <a:bodyPr/>
          <a:lstStyle/>
          <a:p>
            <a:r>
              <a:rPr lang="en-CA" dirty="0"/>
              <a:t>Example - Probability Functions</a:t>
            </a:r>
          </a:p>
        </p:txBody>
      </p:sp>
      <p:sp>
        <p:nvSpPr>
          <p:cNvPr id="3" name="Subtitle 3">
            <a:extLst>
              <a:ext uri="{FF2B5EF4-FFF2-40B4-BE49-F238E27FC236}">
                <a16:creationId xmlns:a16="http://schemas.microsoft.com/office/drawing/2014/main" id="{7AC98A1F-6AD2-424B-F6B7-23BBD70F456C}"/>
              </a:ext>
            </a:extLst>
          </p:cNvPr>
          <p:cNvSpPr txBox="1">
            <a:spLocks/>
          </p:cNvSpPr>
          <p:nvPr/>
        </p:nvSpPr>
        <p:spPr>
          <a:xfrm>
            <a:off x="719999" y="1134099"/>
            <a:ext cx="8093992" cy="514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2000" dirty="0">
                <a:solidFill>
                  <a:schemeClr val="accent3"/>
                </a:solidFill>
                <a:latin typeface="Staatliches" pitchFamily="2" charset="0"/>
              </a:rPr>
              <a:t>Create probability density functions for the following experiments</a:t>
            </a:r>
          </a:p>
        </p:txBody>
      </p:sp>
      <p:sp>
        <p:nvSpPr>
          <p:cNvPr id="4" name="Rectangle: Rounded Corners 3">
            <a:extLst>
              <a:ext uri="{FF2B5EF4-FFF2-40B4-BE49-F238E27FC236}">
                <a16:creationId xmlns:a16="http://schemas.microsoft.com/office/drawing/2014/main" id="{445DDFDB-F007-24A7-6735-6FFD17FBAD09}"/>
              </a:ext>
            </a:extLst>
          </p:cNvPr>
          <p:cNvSpPr/>
          <p:nvPr/>
        </p:nvSpPr>
        <p:spPr>
          <a:xfrm>
            <a:off x="719999" y="1715701"/>
            <a:ext cx="3685118" cy="2975799"/>
          </a:xfrm>
          <a:prstGeom prst="roundRect">
            <a:avLst/>
          </a:prstGeom>
          <a:solidFill>
            <a:schemeClr val="accent1"/>
          </a:solidFill>
          <a:ln w="95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800" dirty="0">
                <a:solidFill>
                  <a:schemeClr val="accent3"/>
                </a:solidFill>
                <a:latin typeface="Fredoka" panose="020B0604020202020204" charset="-79"/>
                <a:cs typeface="Fredoka" panose="020B0604020202020204" charset="-79"/>
              </a:rPr>
              <a:t>(1) </a:t>
            </a:r>
            <a:r>
              <a:rPr lang="en-US" sz="1800" dirty="0">
                <a:solidFill>
                  <a:schemeClr val="accent3"/>
                </a:solidFill>
                <a:latin typeface="Fredoka" panose="020B0604020202020204" charset="-79"/>
                <a:cs typeface="Fredoka" panose="020B0604020202020204" charset="-79"/>
              </a:rPr>
              <a:t>Suppose that two fair six-sided dice are thrown. Let X be the sum of the values on their upturned faces. </a:t>
            </a:r>
            <a:endParaRPr lang="en-CA" sz="1800" dirty="0">
              <a:solidFill>
                <a:schemeClr val="accent3"/>
              </a:solidFill>
              <a:latin typeface="Fredoka" panose="020B0604020202020204" charset="-79"/>
              <a:cs typeface="Fredoka" panose="020B0604020202020204" charset="-79"/>
            </a:endParaRPr>
          </a:p>
        </p:txBody>
      </p:sp>
      <p:sp>
        <p:nvSpPr>
          <p:cNvPr id="5" name="Rectangle: Rounded Corners 4">
            <a:extLst>
              <a:ext uri="{FF2B5EF4-FFF2-40B4-BE49-F238E27FC236}">
                <a16:creationId xmlns:a16="http://schemas.microsoft.com/office/drawing/2014/main" id="{DDEA68D4-DB6E-9A5B-8B45-515E976C343A}"/>
              </a:ext>
            </a:extLst>
          </p:cNvPr>
          <p:cNvSpPr/>
          <p:nvPr/>
        </p:nvSpPr>
        <p:spPr>
          <a:xfrm>
            <a:off x="4738883" y="1724398"/>
            <a:ext cx="3685118" cy="2975799"/>
          </a:xfrm>
          <a:prstGeom prst="roundRect">
            <a:avLst/>
          </a:prstGeom>
          <a:solidFill>
            <a:schemeClr val="bg2"/>
          </a:solidFill>
          <a:ln w="95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600" dirty="0">
                <a:solidFill>
                  <a:schemeClr val="accent3"/>
                </a:solidFill>
                <a:latin typeface="Fredoka" panose="020B0604020202020204" charset="-79"/>
                <a:cs typeface="Fredoka" panose="020B0604020202020204" charset="-79"/>
              </a:rPr>
              <a:t>(2) </a:t>
            </a:r>
            <a:r>
              <a:rPr lang="en-US" sz="1600" dirty="0">
                <a:solidFill>
                  <a:schemeClr val="accent3"/>
                </a:solidFill>
                <a:latin typeface="Fredoka" panose="020B0604020202020204" charset="-79"/>
                <a:cs typeface="Fredoka" panose="020B0604020202020204" charset="-79"/>
              </a:rPr>
              <a:t>Consider an experiment in which two digits are randomly chosen without replacement from the set of digits {1, 2, 3, 4, 5}. Determine the probability distribution of X, where X represents the absolute difference of the two digits chosen.</a:t>
            </a:r>
            <a:endParaRPr lang="en-CA" sz="1600" dirty="0">
              <a:solidFill>
                <a:schemeClr val="accent3"/>
              </a:solidFill>
              <a:latin typeface="Fredoka" panose="020B0604020202020204" charset="-79"/>
              <a:cs typeface="Fredoka" panose="020B0604020202020204" charset="-79"/>
            </a:endParaRPr>
          </a:p>
        </p:txBody>
      </p:sp>
      <p:grpSp>
        <p:nvGrpSpPr>
          <p:cNvPr id="13" name="Group 12">
            <a:extLst>
              <a:ext uri="{FF2B5EF4-FFF2-40B4-BE49-F238E27FC236}">
                <a16:creationId xmlns:a16="http://schemas.microsoft.com/office/drawing/2014/main" id="{81F4B244-1358-B291-4258-857486369D6F}"/>
              </a:ext>
            </a:extLst>
          </p:cNvPr>
          <p:cNvGrpSpPr/>
          <p:nvPr/>
        </p:nvGrpSpPr>
        <p:grpSpPr>
          <a:xfrm>
            <a:off x="8394461" y="659465"/>
            <a:ext cx="215065" cy="191069"/>
            <a:chOff x="8401880" y="657705"/>
            <a:chExt cx="215065" cy="191069"/>
          </a:xfrm>
          <a:solidFill>
            <a:schemeClr val="accent3"/>
          </a:solidFill>
        </p:grpSpPr>
        <p:sp>
          <p:nvSpPr>
            <p:cNvPr id="14" name="Isosceles Triangle 13">
              <a:hlinkClick r:id="rId5" action="ppaction://hlinksldjump"/>
              <a:extLst>
                <a:ext uri="{FF2B5EF4-FFF2-40B4-BE49-F238E27FC236}">
                  <a16:creationId xmlns:a16="http://schemas.microsoft.com/office/drawing/2014/main" id="{A4BFB6DD-DA9D-5B7A-2080-FF36A496D4BF}"/>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Isosceles Triangle 14">
              <a:hlinkClick r:id="rId5" action="ppaction://hlinksldjump"/>
              <a:extLst>
                <a:ext uri="{FF2B5EF4-FFF2-40B4-BE49-F238E27FC236}">
                  <a16:creationId xmlns:a16="http://schemas.microsoft.com/office/drawing/2014/main" id="{AEE85BF8-F237-2174-6A9E-A489D98647B2}"/>
                </a:ext>
              </a:extLst>
            </p:cNvPr>
            <p:cNvSpPr/>
            <p:nvPr/>
          </p:nvSpPr>
          <p:spPr>
            <a:xfrm rot="5400000">
              <a:off x="8473639"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41630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23-A68C-2AB3-82BA-14BAAC95694A}"/>
              </a:ext>
            </a:extLst>
          </p:cNvPr>
          <p:cNvSpPr>
            <a:spLocks noGrp="1"/>
          </p:cNvSpPr>
          <p:nvPr>
            <p:ph type="title"/>
          </p:nvPr>
        </p:nvSpPr>
        <p:spPr>
          <a:solidFill>
            <a:schemeClr val="accent2"/>
          </a:solidFill>
        </p:spPr>
        <p:txBody>
          <a:bodyPr/>
          <a:lstStyle/>
          <a:p>
            <a:r>
              <a:rPr lang="en-CA" dirty="0"/>
              <a:t>Probability functions</a:t>
            </a:r>
          </a:p>
        </p:txBody>
      </p:sp>
      <p:grpSp>
        <p:nvGrpSpPr>
          <p:cNvPr id="10" name="Group 9">
            <a:extLst>
              <a:ext uri="{FF2B5EF4-FFF2-40B4-BE49-F238E27FC236}">
                <a16:creationId xmlns:a16="http://schemas.microsoft.com/office/drawing/2014/main" id="{85C4C508-B36C-B355-4731-F0CC773C9BF3}"/>
              </a:ext>
            </a:extLst>
          </p:cNvPr>
          <p:cNvGrpSpPr/>
          <p:nvPr/>
        </p:nvGrpSpPr>
        <p:grpSpPr>
          <a:xfrm>
            <a:off x="4868562" y="1451980"/>
            <a:ext cx="3555388" cy="2865638"/>
            <a:chOff x="4812631" y="1527607"/>
            <a:chExt cx="3611369" cy="2865638"/>
          </a:xfrm>
        </p:grpSpPr>
        <p:sp>
          <p:nvSpPr>
            <p:cNvPr id="11" name="Title 1">
              <a:extLst>
                <a:ext uri="{FF2B5EF4-FFF2-40B4-BE49-F238E27FC236}">
                  <a16:creationId xmlns:a16="http://schemas.microsoft.com/office/drawing/2014/main" id="{3F4EAF4A-A3BF-98F8-6E9C-DB86A5D129BB}"/>
                </a:ext>
              </a:extLst>
            </p:cNvPr>
            <p:cNvSpPr txBox="1">
              <a:spLocks/>
            </p:cNvSpPr>
            <p:nvPr/>
          </p:nvSpPr>
          <p:spPr>
            <a:xfrm>
              <a:off x="4812631" y="1527607"/>
              <a:ext cx="3611369" cy="912395"/>
            </a:xfrm>
            <a:prstGeom prst="rect">
              <a:avLst/>
            </a:prstGeom>
            <a:solidFill>
              <a:schemeClr val="accen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500"/>
                <a:buFont typeface="Staatliches"/>
                <a:buNone/>
                <a:defRPr sz="3000" b="0" i="0" u="none" strike="noStrike" cap="none">
                  <a:solidFill>
                    <a:schemeClr val="accent3"/>
                  </a:solidFill>
                  <a:latin typeface="Staatliches"/>
                  <a:ea typeface="Staatliches"/>
                  <a:cs typeface="Staatliches"/>
                  <a:sym typeface="Staatliches"/>
                </a:defRPr>
              </a:lvl1pPr>
              <a:lvl2pPr marR="0" lvl="1"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2pPr>
              <a:lvl3pPr marR="0" lvl="2"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3pPr>
              <a:lvl4pPr marR="0" lvl="3"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4pPr>
              <a:lvl5pPr marR="0" lvl="4"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5pPr>
              <a:lvl6pPr marR="0" lvl="5"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6pPr>
              <a:lvl7pPr marR="0" lvl="6"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7pPr>
              <a:lvl8pPr marR="0" lvl="7"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8pPr>
              <a:lvl9pPr marR="0" lvl="8"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9pPr>
            </a:lstStyle>
            <a:p>
              <a:r>
                <a:rPr lang="en-CA" sz="2800" dirty="0"/>
                <a:t>properties of the CDF</a:t>
              </a:r>
            </a:p>
          </p:txBody>
        </p:sp>
        <mc:AlternateContent xmlns:mc="http://schemas.openxmlformats.org/markup-compatibility/2006" xmlns:a14="http://schemas.microsoft.com/office/drawing/2010/main">
          <mc:Choice Requires="a14">
            <p:sp>
              <p:nvSpPr>
                <p:cNvPr id="12" name="Subtitle 2">
                  <a:extLst>
                    <a:ext uri="{FF2B5EF4-FFF2-40B4-BE49-F238E27FC236}">
                      <a16:creationId xmlns:a16="http://schemas.microsoft.com/office/drawing/2014/main" id="{43E73D0D-7B53-4BA4-DB88-52732580F19D}"/>
                    </a:ext>
                  </a:extLst>
                </p:cNvPr>
                <p:cNvSpPr txBox="1">
                  <a:spLocks/>
                </p:cNvSpPr>
                <p:nvPr/>
              </p:nvSpPr>
              <p:spPr>
                <a:xfrm>
                  <a:off x="4812631" y="2440001"/>
                  <a:ext cx="3611369" cy="1953244"/>
                </a:xfrm>
                <a:prstGeom prst="rect">
                  <a:avLst/>
                </a:prstGeom>
                <a:noFill/>
                <a:ln>
                  <a:solidFill>
                    <a:schemeClr val="accent4"/>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1pPr>
                  <a:lvl2pPr marL="914400" marR="0" lvl="1"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2pPr>
                  <a:lvl3pPr marL="1371600" marR="0" lvl="2"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3pPr>
                  <a:lvl4pPr marL="1828800" marR="0" lvl="3"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4pPr>
                  <a:lvl5pPr marL="2286000" marR="0" lvl="4"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5pPr>
                  <a:lvl6pPr marL="2743200" marR="0" lvl="5"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6pPr>
                  <a:lvl7pPr marL="3200400" marR="0" lvl="6"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7pPr>
                  <a:lvl8pPr marL="3657600" marR="0" lvl="7"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8pPr>
                  <a:lvl9pPr marL="4114800" marR="0" lvl="8"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9pPr>
                </a:lstStyle>
                <a:p>
                  <a:pPr marL="482600" indent="-342900">
                    <a:buFont typeface="+mj-lt"/>
                    <a:buAutoNum type="arabicPeriod"/>
                  </a:pPr>
                  <a:r>
                    <a:rPr lang="en-CA" sz="1600" dirty="0">
                      <a:latin typeface="Fredoka" panose="020B0604020202020204" charset="-79"/>
                      <a:cs typeface="Fredoka" panose="020B0604020202020204" charset="-79"/>
                    </a:rPr>
                    <a:t> </a:t>
                  </a:r>
                  <a14:m>
                    <m:oMath xmlns:m="http://schemas.openxmlformats.org/officeDocument/2006/math">
                      <m:r>
                        <a:rPr lang="en-CA" sz="1600" b="0" i="1" smtClean="0">
                          <a:latin typeface="Cambria Math" panose="02040503050406030204" pitchFamily="18" charset="0"/>
                          <a:cs typeface="Fredoka" panose="020B0604020202020204" charset="-79"/>
                        </a:rPr>
                        <m:t>0≤</m:t>
                      </m:r>
                      <m:r>
                        <a:rPr lang="en-CA" sz="1600" b="0" i="1" smtClean="0">
                          <a:latin typeface="Cambria Math" panose="02040503050406030204" pitchFamily="18" charset="0"/>
                          <a:cs typeface="Fredoka" panose="020B0604020202020204" charset="-79"/>
                        </a:rPr>
                        <m:t>𝐹</m:t>
                      </m:r>
                      <m:d>
                        <m:dPr>
                          <m:ctrlPr>
                            <a:rPr lang="en-CA" sz="1600" b="0" i="1" smtClean="0">
                              <a:latin typeface="Cambria Math" panose="02040503050406030204" pitchFamily="18" charset="0"/>
                              <a:cs typeface="Fredoka" panose="020B0604020202020204" charset="-79"/>
                            </a:rPr>
                          </m:ctrlPr>
                        </m:dPr>
                        <m:e>
                          <m:r>
                            <a:rPr lang="en-CA" sz="1600" b="0" i="1" smtClean="0">
                              <a:latin typeface="Cambria Math" panose="02040503050406030204" pitchFamily="18" charset="0"/>
                              <a:cs typeface="Fredoka" panose="020B0604020202020204" charset="-79"/>
                            </a:rPr>
                            <m:t>𝑥</m:t>
                          </m:r>
                        </m:e>
                      </m:d>
                      <m:r>
                        <a:rPr lang="en-CA" sz="1600" b="0" i="1" smtClean="0">
                          <a:latin typeface="Cambria Math" panose="02040503050406030204" pitchFamily="18" charset="0"/>
                          <a:cs typeface="Fredoka" panose="020B0604020202020204" charset="-79"/>
                        </a:rPr>
                        <m:t>≤1</m:t>
                      </m:r>
                    </m:oMath>
                  </a14:m>
                  <a:r>
                    <a:rPr lang="en-CA" sz="1600" dirty="0">
                      <a:latin typeface="Fredoka" panose="020B0604020202020204" charset="-79"/>
                      <a:cs typeface="Fredoka" panose="020B0604020202020204" charset="-79"/>
                    </a:rPr>
                    <a:t> for all </a:t>
                  </a:r>
                  <a14:m>
                    <m:oMath xmlns:m="http://schemas.openxmlformats.org/officeDocument/2006/math">
                      <m:r>
                        <a:rPr lang="en-CA" sz="1600" b="0" i="1" smtClean="0">
                          <a:latin typeface="Cambria Math" panose="02040503050406030204" pitchFamily="18" charset="0"/>
                          <a:cs typeface="Fredoka" panose="020B0604020202020204" charset="-79"/>
                        </a:rPr>
                        <m:t>𝑥</m:t>
                      </m:r>
                      <m:r>
                        <a:rPr lang="en-CA" sz="1600" b="0" i="1" smtClean="0">
                          <a:latin typeface="Cambria Math" panose="02040503050406030204" pitchFamily="18" charset="0"/>
                          <a:cs typeface="Fredoka" panose="020B0604020202020204" charset="-79"/>
                        </a:rPr>
                        <m:t>∈</m:t>
                      </m:r>
                      <m:r>
                        <a:rPr lang="en-CA" sz="1600" i="1">
                          <a:latin typeface="Cambria Math" panose="02040503050406030204" pitchFamily="18" charset="0"/>
                        </a:rPr>
                        <m:t>ℝ</m:t>
                      </m:r>
                    </m:oMath>
                  </a14:m>
                  <a:endParaRPr lang="en-CA" sz="1600" dirty="0">
                    <a:latin typeface="Fredoka" panose="020B0604020202020204" charset="-79"/>
                    <a:cs typeface="Fredoka" panose="020B0604020202020204" charset="-79"/>
                  </a:endParaRPr>
                </a:p>
                <a:p>
                  <a:pPr marL="482600" indent="-342900">
                    <a:buFont typeface="+mj-lt"/>
                    <a:buAutoNum type="arabicPeriod"/>
                  </a:pPr>
                  <a:r>
                    <a:rPr lang="en-CA" sz="1600" b="0" dirty="0"/>
                    <a:t> </a:t>
                  </a:r>
                  <a14:m>
                    <m:oMath xmlns:m="http://schemas.openxmlformats.org/officeDocument/2006/math">
                      <m:r>
                        <a:rPr lang="en-CA" sz="1600" b="0" i="1" smtClean="0">
                          <a:latin typeface="Cambria Math" panose="02040503050406030204" pitchFamily="18" charset="0"/>
                        </a:rPr>
                        <m:t>𝐹</m:t>
                      </m:r>
                      <m:r>
                        <a:rPr lang="en-CA" sz="1600" b="0" i="1" smtClean="0">
                          <a:latin typeface="Cambria Math" panose="02040503050406030204" pitchFamily="18" charset="0"/>
                        </a:rPr>
                        <m:t>(</m:t>
                      </m:r>
                      <m:r>
                        <a:rPr lang="en-CA" sz="1600" b="0" i="1" smtClean="0">
                          <a:latin typeface="Cambria Math" panose="02040503050406030204" pitchFamily="18" charset="0"/>
                        </a:rPr>
                        <m:t>𝑥</m:t>
                      </m:r>
                      <m:r>
                        <a:rPr lang="en-CA" sz="1600" b="0" i="1" smtClean="0">
                          <a:latin typeface="Cambria Math" panose="02040503050406030204" pitchFamily="18" charset="0"/>
                        </a:rPr>
                        <m:t>)</m:t>
                      </m:r>
                    </m:oMath>
                  </a14:m>
                  <a:r>
                    <a:rPr lang="en-CA" sz="1600" dirty="0">
                      <a:latin typeface="Fredoka" panose="020B0604020202020204" charset="-79"/>
                      <a:cs typeface="Fredoka" panose="020B0604020202020204" charset="-79"/>
                    </a:rPr>
                    <a:t> is a non-decreasing function of </a:t>
                  </a:r>
                  <a14:m>
                    <m:oMath xmlns:m="http://schemas.openxmlformats.org/officeDocument/2006/math">
                      <m:r>
                        <a:rPr lang="en-CA" sz="1600" b="0" i="1" smtClean="0">
                          <a:latin typeface="Cambria Math" panose="02040503050406030204" pitchFamily="18" charset="0"/>
                          <a:cs typeface="Fredoka" panose="020B0604020202020204" charset="-79"/>
                        </a:rPr>
                        <m:t>𝑥</m:t>
                      </m:r>
                    </m:oMath>
                  </a14:m>
                  <a:r>
                    <a:rPr lang="en-CA" sz="1600" dirty="0">
                      <a:latin typeface="Fredoka" panose="020B0604020202020204" charset="-79"/>
                      <a:cs typeface="Fredoka" panose="020B0604020202020204" charset="-79"/>
                    </a:rPr>
                    <a:t> for all </a:t>
                  </a:r>
                  <a14:m>
                    <m:oMath xmlns:m="http://schemas.openxmlformats.org/officeDocument/2006/math">
                      <m:r>
                        <a:rPr lang="en-CA" sz="1600" b="0" i="1" smtClean="0">
                          <a:latin typeface="Cambria Math" panose="02040503050406030204" pitchFamily="18" charset="0"/>
                          <a:cs typeface="Fredoka" panose="020B0604020202020204" charset="-79"/>
                        </a:rPr>
                        <m:t>𝑥</m:t>
                      </m:r>
                      <m:r>
                        <a:rPr lang="en-CA" sz="1600" b="0" i="1" smtClean="0">
                          <a:latin typeface="Cambria Math" panose="02040503050406030204" pitchFamily="18" charset="0"/>
                          <a:cs typeface="Fredoka" panose="020B0604020202020204" charset="-79"/>
                        </a:rPr>
                        <m:t>∈</m:t>
                      </m:r>
                      <m:r>
                        <a:rPr lang="en-CA" sz="1600" i="1">
                          <a:latin typeface="Cambria Math" panose="02040503050406030204" pitchFamily="18" charset="0"/>
                        </a:rPr>
                        <m:t>ℝ</m:t>
                      </m:r>
                    </m:oMath>
                  </a14:m>
                  <a:endParaRPr lang="en-CA" sz="1600" dirty="0">
                    <a:latin typeface="Fredoka" panose="020B0604020202020204" charset="-79"/>
                    <a:cs typeface="Fredoka" panose="020B0604020202020204" charset="-79"/>
                  </a:endParaRPr>
                </a:p>
                <a:p>
                  <a:pPr marL="482600" indent="-342900">
                    <a:buFont typeface="+mj-lt"/>
                    <a:buAutoNum type="arabicPeriod"/>
                  </a:pPr>
                  <a:r>
                    <a:rPr lang="en-CA" sz="1600" dirty="0">
                      <a:cs typeface="Fredoka" panose="020B0604020202020204" charset="-79"/>
                    </a:rPr>
                    <a:t> </a:t>
                  </a:r>
                  <a14:m>
                    <m:oMath xmlns:m="http://schemas.openxmlformats.org/officeDocument/2006/math">
                      <m:func>
                        <m:funcPr>
                          <m:ctrlPr>
                            <a:rPr lang="en-CA" sz="1600" i="1">
                              <a:latin typeface="Cambria Math" panose="02040503050406030204" pitchFamily="18" charset="0"/>
                              <a:cs typeface="Fredoka" panose="020B0604020202020204" charset="-79"/>
                            </a:rPr>
                          </m:ctrlPr>
                        </m:funcPr>
                        <m:fName>
                          <m:limLow>
                            <m:limLowPr>
                              <m:ctrlPr>
                                <a:rPr lang="en-CA" sz="1600" i="1">
                                  <a:latin typeface="Cambria Math" panose="02040503050406030204" pitchFamily="18" charset="0"/>
                                  <a:cs typeface="Fredoka" panose="020B0604020202020204" charset="-79"/>
                                </a:rPr>
                              </m:ctrlPr>
                            </m:limLowPr>
                            <m:e>
                              <m:r>
                                <m:rPr>
                                  <m:sty m:val="p"/>
                                </m:rPr>
                                <a:rPr lang="en-CA" sz="1600">
                                  <a:latin typeface="Cambria Math" panose="02040503050406030204" pitchFamily="18" charset="0"/>
                                  <a:cs typeface="Fredoka" panose="020B0604020202020204" charset="-79"/>
                                </a:rPr>
                                <m:t>lim</m:t>
                              </m:r>
                            </m:e>
                            <m:lim>
                              <m:r>
                                <a:rPr lang="en-CA" sz="1600" i="1">
                                  <a:latin typeface="Cambria Math" panose="02040503050406030204" pitchFamily="18" charset="0"/>
                                  <a:cs typeface="Fredoka" panose="020B0604020202020204" charset="-79"/>
                                </a:rPr>
                                <m:t>h</m:t>
                              </m:r>
                              <m:r>
                                <a:rPr lang="en-CA" sz="1600" i="1">
                                  <a:latin typeface="Cambria Math" panose="02040503050406030204" pitchFamily="18" charset="0"/>
                                  <a:cs typeface="Fredoka" panose="020B0604020202020204" charset="-79"/>
                                </a:rPr>
                                <m:t>→</m:t>
                              </m:r>
                              <m:sSup>
                                <m:sSupPr>
                                  <m:ctrlPr>
                                    <a:rPr lang="en-CA" sz="1600" i="1">
                                      <a:latin typeface="Cambria Math" panose="02040503050406030204" pitchFamily="18" charset="0"/>
                                      <a:cs typeface="Fredoka" panose="020B0604020202020204" charset="-79"/>
                                    </a:rPr>
                                  </m:ctrlPr>
                                </m:sSupPr>
                                <m:e>
                                  <m:r>
                                    <a:rPr lang="en-CA" sz="1600" i="1">
                                      <a:latin typeface="Cambria Math" panose="02040503050406030204" pitchFamily="18" charset="0"/>
                                      <a:cs typeface="Fredoka" panose="020B0604020202020204" charset="-79"/>
                                    </a:rPr>
                                    <m:t>0</m:t>
                                  </m:r>
                                </m:e>
                                <m:sup>
                                  <m:r>
                                    <a:rPr lang="en-CA" sz="1600" i="1">
                                      <a:latin typeface="Cambria Math" panose="02040503050406030204" pitchFamily="18" charset="0"/>
                                      <a:cs typeface="Fredoka" panose="020B0604020202020204" charset="-79"/>
                                    </a:rPr>
                                    <m:t>+</m:t>
                                  </m:r>
                                </m:sup>
                              </m:sSup>
                            </m:lim>
                          </m:limLow>
                        </m:fName>
                        <m:e>
                          <m:r>
                            <a:rPr lang="en-CA" sz="1600" i="1">
                              <a:latin typeface="Cambria Math" panose="02040503050406030204" pitchFamily="18" charset="0"/>
                              <a:cs typeface="Fredoka" panose="020B0604020202020204" charset="-79"/>
                            </a:rPr>
                            <m:t>𝐹</m:t>
                          </m:r>
                          <m:d>
                            <m:dPr>
                              <m:ctrlPr>
                                <a:rPr lang="en-CA" sz="1600" i="1">
                                  <a:latin typeface="Cambria Math" panose="02040503050406030204" pitchFamily="18" charset="0"/>
                                  <a:cs typeface="Fredoka" panose="020B0604020202020204" charset="-79"/>
                                </a:rPr>
                              </m:ctrlPr>
                            </m:dPr>
                            <m:e>
                              <m:r>
                                <a:rPr lang="en-CA" sz="1600" i="1">
                                  <a:latin typeface="Cambria Math" panose="02040503050406030204" pitchFamily="18" charset="0"/>
                                  <a:cs typeface="Fredoka" panose="020B0604020202020204" charset="-79"/>
                                </a:rPr>
                                <m:t>𝑥</m:t>
                              </m:r>
                              <m:r>
                                <a:rPr lang="en-CA" sz="1600" i="1">
                                  <a:latin typeface="Cambria Math" panose="02040503050406030204" pitchFamily="18" charset="0"/>
                                  <a:cs typeface="Fredoka" panose="020B0604020202020204" charset="-79"/>
                                </a:rPr>
                                <m:t>+</m:t>
                              </m:r>
                              <m:r>
                                <a:rPr lang="en-CA" sz="1600" i="1">
                                  <a:latin typeface="Cambria Math" panose="02040503050406030204" pitchFamily="18" charset="0"/>
                                  <a:cs typeface="Fredoka" panose="020B0604020202020204" charset="-79"/>
                                </a:rPr>
                                <m:t>h</m:t>
                              </m:r>
                            </m:e>
                          </m:d>
                          <m:r>
                            <a:rPr lang="en-CA" sz="1600" i="1">
                              <a:latin typeface="Cambria Math" panose="02040503050406030204" pitchFamily="18" charset="0"/>
                              <a:cs typeface="Fredoka" panose="020B0604020202020204" charset="-79"/>
                            </a:rPr>
                            <m:t>=</m:t>
                          </m:r>
                          <m:r>
                            <a:rPr lang="en-CA" sz="1600" i="1">
                              <a:latin typeface="Cambria Math" panose="02040503050406030204" pitchFamily="18" charset="0"/>
                              <a:cs typeface="Fredoka" panose="020B0604020202020204" charset="-79"/>
                            </a:rPr>
                            <m:t>𝐹</m:t>
                          </m:r>
                          <m:r>
                            <a:rPr lang="en-CA" sz="1600" i="1">
                              <a:latin typeface="Cambria Math" panose="02040503050406030204" pitchFamily="18" charset="0"/>
                              <a:cs typeface="Fredoka" panose="020B0604020202020204" charset="-79"/>
                            </a:rPr>
                            <m:t>(</m:t>
                          </m:r>
                          <m:r>
                            <a:rPr lang="en-CA" sz="1600" i="1">
                              <a:latin typeface="Cambria Math" panose="02040503050406030204" pitchFamily="18" charset="0"/>
                              <a:cs typeface="Fredoka" panose="020B0604020202020204" charset="-79"/>
                            </a:rPr>
                            <m:t>𝑥</m:t>
                          </m:r>
                          <m:r>
                            <a:rPr lang="en-CA" sz="1600" i="1">
                              <a:latin typeface="Cambria Math" panose="02040503050406030204" pitchFamily="18" charset="0"/>
                              <a:cs typeface="Fredoka" panose="020B0604020202020204" charset="-79"/>
                            </a:rPr>
                            <m:t>)</m:t>
                          </m:r>
                        </m:e>
                      </m:func>
                    </m:oMath>
                  </a14:m>
                  <a:endParaRPr lang="en-CA" sz="1600" b="0" i="1" dirty="0">
                    <a:latin typeface="Cambria Math" panose="02040503050406030204" pitchFamily="18" charset="0"/>
                    <a:cs typeface="Fredoka" panose="020B0604020202020204" charset="-79"/>
                  </a:endParaRPr>
                </a:p>
                <a:p>
                  <a:pPr marL="482600" indent="-342900">
                    <a:buFont typeface="+mj-lt"/>
                    <a:buAutoNum type="arabicPeriod"/>
                  </a:pPr>
                  <a:r>
                    <a:rPr lang="en-CA" sz="1600" b="0" dirty="0">
                      <a:cs typeface="Fredoka" panose="020B0604020202020204" charset="-79"/>
                    </a:rPr>
                    <a:t> </a:t>
                  </a:r>
                  <a14:m>
                    <m:oMath xmlns:m="http://schemas.openxmlformats.org/officeDocument/2006/math">
                      <m:func>
                        <m:funcPr>
                          <m:ctrlPr>
                            <a:rPr lang="en-CA" sz="1600" b="0" i="1" smtClean="0">
                              <a:latin typeface="Cambria Math" panose="02040503050406030204" pitchFamily="18" charset="0"/>
                              <a:cs typeface="Fredoka" panose="020B0604020202020204" charset="-79"/>
                            </a:rPr>
                          </m:ctrlPr>
                        </m:funcPr>
                        <m:fName>
                          <m:limLow>
                            <m:limLowPr>
                              <m:ctrlPr>
                                <a:rPr lang="en-CA" sz="1600" b="0" i="1" smtClean="0">
                                  <a:latin typeface="Cambria Math" panose="02040503050406030204" pitchFamily="18" charset="0"/>
                                  <a:cs typeface="Fredoka" panose="020B0604020202020204" charset="-79"/>
                                </a:rPr>
                              </m:ctrlPr>
                            </m:limLowPr>
                            <m:e>
                              <m:r>
                                <m:rPr>
                                  <m:sty m:val="p"/>
                                </m:rPr>
                                <a:rPr lang="en-CA" sz="1600" b="0" i="0" smtClean="0">
                                  <a:latin typeface="Cambria Math" panose="02040503050406030204" pitchFamily="18" charset="0"/>
                                  <a:cs typeface="Fredoka" panose="020B0604020202020204" charset="-79"/>
                                </a:rPr>
                                <m:t>lim</m:t>
                              </m:r>
                            </m:e>
                            <m:lim>
                              <m:r>
                                <m:rPr>
                                  <m:nor/>
                                </m:rPr>
                                <a:rPr lang="en-CA" sz="1600" b="0" i="0" smtClean="0">
                                  <a:latin typeface="Cambria Math" panose="02040503050406030204" pitchFamily="18" charset="0"/>
                                  <a:cs typeface="Fredoka" panose="020B0604020202020204" charset="-79"/>
                                </a:rPr>
                                <m:t>x</m:t>
                              </m:r>
                              <m:r>
                                <a:rPr lang="en-CA" sz="1600" b="0" i="1" smtClean="0">
                                  <a:latin typeface="Cambria Math" panose="02040503050406030204" pitchFamily="18" charset="0"/>
                                  <a:cs typeface="Fredoka" panose="020B0604020202020204" charset="-79"/>
                                </a:rPr>
                                <m:t>→−</m:t>
                              </m:r>
                              <m:r>
                                <m:rPr>
                                  <m:nor/>
                                </m:rPr>
                                <a:rPr lang="en-CA" sz="1600"/>
                                <m:t>∞</m:t>
                              </m:r>
                            </m:lim>
                          </m:limLow>
                        </m:fName>
                        <m:e>
                          <m:r>
                            <a:rPr lang="en-CA" sz="1600" b="0" i="1" smtClean="0">
                              <a:latin typeface="Cambria Math" panose="02040503050406030204" pitchFamily="18" charset="0"/>
                              <a:cs typeface="Fredoka" panose="020B0604020202020204" charset="-79"/>
                            </a:rPr>
                            <m:t>𝐹</m:t>
                          </m:r>
                          <m:d>
                            <m:dPr>
                              <m:ctrlPr>
                                <a:rPr lang="en-CA" sz="1600" b="0" i="1" smtClean="0">
                                  <a:latin typeface="Cambria Math" panose="02040503050406030204" pitchFamily="18" charset="0"/>
                                  <a:cs typeface="Fredoka" panose="020B0604020202020204" charset="-79"/>
                                </a:rPr>
                              </m:ctrlPr>
                            </m:dPr>
                            <m:e>
                              <m:r>
                                <a:rPr lang="en-CA" sz="1600" b="0" i="1" smtClean="0">
                                  <a:latin typeface="Cambria Math" panose="02040503050406030204" pitchFamily="18" charset="0"/>
                                  <a:cs typeface="Fredoka" panose="020B0604020202020204" charset="-79"/>
                                </a:rPr>
                                <m:t>𝑥</m:t>
                              </m:r>
                            </m:e>
                          </m:d>
                          <m:r>
                            <a:rPr lang="en-CA" sz="1600" b="0" i="1" smtClean="0">
                              <a:latin typeface="Cambria Math" panose="02040503050406030204" pitchFamily="18" charset="0"/>
                              <a:cs typeface="Fredoka" panose="020B0604020202020204" charset="-79"/>
                            </a:rPr>
                            <m:t>=0</m:t>
                          </m:r>
                        </m:e>
                      </m:func>
                    </m:oMath>
                  </a14:m>
                  <a:r>
                    <a:rPr lang="en-CA" sz="1600" dirty="0">
                      <a:latin typeface="Fredoka" panose="020B0604020202020204" charset="-79"/>
                      <a:cs typeface="Fredoka" panose="020B0604020202020204" charset="-79"/>
                    </a:rPr>
                    <a:t> and </a:t>
                  </a:r>
                  <a14:m>
                    <m:oMath xmlns:m="http://schemas.openxmlformats.org/officeDocument/2006/math">
                      <m:func>
                        <m:funcPr>
                          <m:ctrlPr>
                            <a:rPr lang="en-CA" sz="1600" i="1" smtClean="0">
                              <a:latin typeface="Cambria Math" panose="02040503050406030204" pitchFamily="18" charset="0"/>
                              <a:cs typeface="Fredoka" panose="020B0604020202020204" charset="-79"/>
                            </a:rPr>
                          </m:ctrlPr>
                        </m:funcPr>
                        <m:fName>
                          <m:limLow>
                            <m:limLowPr>
                              <m:ctrlPr>
                                <a:rPr lang="en-CA" sz="1600" i="1">
                                  <a:latin typeface="Cambria Math" panose="02040503050406030204" pitchFamily="18" charset="0"/>
                                  <a:cs typeface="Fredoka" panose="020B0604020202020204" charset="-79"/>
                                </a:rPr>
                              </m:ctrlPr>
                            </m:limLowPr>
                            <m:e>
                              <m:r>
                                <m:rPr>
                                  <m:sty m:val="p"/>
                                </m:rPr>
                                <a:rPr lang="en-CA" sz="1600">
                                  <a:latin typeface="Cambria Math" panose="02040503050406030204" pitchFamily="18" charset="0"/>
                                  <a:cs typeface="Fredoka" panose="020B0604020202020204" charset="-79"/>
                                </a:rPr>
                                <m:t>lim</m:t>
                              </m:r>
                            </m:e>
                            <m:lim>
                              <m:r>
                                <m:rPr>
                                  <m:nor/>
                                </m:rPr>
                                <a:rPr lang="en-CA" sz="1600">
                                  <a:latin typeface="Cambria Math" panose="02040503050406030204" pitchFamily="18" charset="0"/>
                                  <a:cs typeface="Fredoka" panose="020B0604020202020204" charset="-79"/>
                                </a:rPr>
                                <m:t>x</m:t>
                              </m:r>
                              <m:r>
                                <a:rPr lang="en-CA" sz="1600" i="1">
                                  <a:latin typeface="Cambria Math" panose="02040503050406030204" pitchFamily="18" charset="0"/>
                                  <a:cs typeface="Fredoka" panose="020B0604020202020204" charset="-79"/>
                                </a:rPr>
                                <m:t>→</m:t>
                              </m:r>
                              <m:r>
                                <m:rPr>
                                  <m:nor/>
                                </m:rPr>
                                <a:rPr lang="en-CA" sz="1600" b="0" i="0" smtClean="0">
                                  <a:latin typeface="Cambria Math" panose="02040503050406030204" pitchFamily="18" charset="0"/>
                                  <a:cs typeface="Fredoka" panose="020B0604020202020204" charset="-79"/>
                                </a:rPr>
                                <m:t>+</m:t>
                              </m:r>
                              <m:r>
                                <m:rPr>
                                  <m:nor/>
                                </m:rPr>
                                <a:rPr lang="en-CA" sz="1600"/>
                                <m:t>∞</m:t>
                              </m:r>
                            </m:lim>
                          </m:limLow>
                        </m:fName>
                        <m:e>
                          <m:r>
                            <a:rPr lang="en-CA" sz="1600" i="1">
                              <a:latin typeface="Cambria Math" panose="02040503050406030204" pitchFamily="18" charset="0"/>
                              <a:cs typeface="Fredoka" panose="020B0604020202020204" charset="-79"/>
                            </a:rPr>
                            <m:t>𝐹</m:t>
                          </m:r>
                          <m:d>
                            <m:dPr>
                              <m:ctrlPr>
                                <a:rPr lang="en-CA" sz="1600" i="1">
                                  <a:latin typeface="Cambria Math" panose="02040503050406030204" pitchFamily="18" charset="0"/>
                                  <a:cs typeface="Fredoka" panose="020B0604020202020204" charset="-79"/>
                                </a:rPr>
                              </m:ctrlPr>
                            </m:dPr>
                            <m:e>
                              <m:r>
                                <a:rPr lang="en-CA" sz="1600" i="1">
                                  <a:latin typeface="Cambria Math" panose="02040503050406030204" pitchFamily="18" charset="0"/>
                                  <a:cs typeface="Fredoka" panose="020B0604020202020204" charset="-79"/>
                                </a:rPr>
                                <m:t>𝑥</m:t>
                              </m:r>
                            </m:e>
                          </m:d>
                          <m:r>
                            <a:rPr lang="en-CA" sz="1600" i="1">
                              <a:latin typeface="Cambria Math" panose="02040503050406030204" pitchFamily="18" charset="0"/>
                              <a:cs typeface="Fredoka" panose="020B0604020202020204" charset="-79"/>
                            </a:rPr>
                            <m:t>=</m:t>
                          </m:r>
                          <m:r>
                            <a:rPr lang="en-CA" sz="1600" b="0" i="1" smtClean="0">
                              <a:latin typeface="Cambria Math" panose="02040503050406030204" pitchFamily="18" charset="0"/>
                              <a:cs typeface="Fredoka" panose="020B0604020202020204" charset="-79"/>
                            </a:rPr>
                            <m:t>1</m:t>
                          </m:r>
                        </m:e>
                      </m:func>
                    </m:oMath>
                  </a14:m>
                  <a:endParaRPr lang="en-CA" sz="1600" dirty="0">
                    <a:latin typeface="Fredoka" panose="020B0604020202020204" charset="-79"/>
                    <a:cs typeface="Fredoka" panose="020B0604020202020204" charset="-79"/>
                  </a:endParaRPr>
                </a:p>
              </p:txBody>
            </p:sp>
          </mc:Choice>
          <mc:Fallback xmlns="">
            <p:sp>
              <p:nvSpPr>
                <p:cNvPr id="12" name="Subtitle 2">
                  <a:extLst>
                    <a:ext uri="{FF2B5EF4-FFF2-40B4-BE49-F238E27FC236}">
                      <a16:creationId xmlns:a16="http://schemas.microsoft.com/office/drawing/2014/main" id="{43E73D0D-7B53-4BA4-DB88-52732580F19D}"/>
                    </a:ext>
                  </a:extLst>
                </p:cNvPr>
                <p:cNvSpPr txBox="1">
                  <a:spLocks noRot="1" noChangeAspect="1" noMove="1" noResize="1" noEditPoints="1" noAdjustHandles="1" noChangeArrowheads="1" noChangeShapeType="1" noTextEdit="1"/>
                </p:cNvSpPr>
                <p:nvPr/>
              </p:nvSpPr>
              <p:spPr>
                <a:xfrm>
                  <a:off x="4812631" y="2440001"/>
                  <a:ext cx="3611369" cy="1953244"/>
                </a:xfrm>
                <a:prstGeom prst="rect">
                  <a:avLst/>
                </a:prstGeom>
                <a:blipFill>
                  <a:blip r:embed="rId2"/>
                  <a:stretch>
                    <a:fillRect/>
                  </a:stretch>
                </a:blipFill>
                <a:ln>
                  <a:solidFill>
                    <a:schemeClr val="accent4"/>
                  </a:solidFill>
                </a:ln>
              </p:spPr>
              <p:txBody>
                <a:bodyPr/>
                <a:lstStyle/>
                <a:p>
                  <a:r>
                    <a:rPr lang="en-CA">
                      <a:noFill/>
                    </a:rPr>
                    <a:t> </a:t>
                  </a:r>
                </a:p>
              </p:txBody>
            </p:sp>
          </mc:Fallback>
        </mc:AlternateContent>
      </p:grpSp>
      <p:grpSp>
        <p:nvGrpSpPr>
          <p:cNvPr id="13" name="Group 12">
            <a:extLst>
              <a:ext uri="{FF2B5EF4-FFF2-40B4-BE49-F238E27FC236}">
                <a16:creationId xmlns:a16="http://schemas.microsoft.com/office/drawing/2014/main" id="{216B168D-8567-FD99-B373-BC96F42CE28A}"/>
              </a:ext>
            </a:extLst>
          </p:cNvPr>
          <p:cNvGrpSpPr/>
          <p:nvPr/>
        </p:nvGrpSpPr>
        <p:grpSpPr>
          <a:xfrm>
            <a:off x="720000" y="1451981"/>
            <a:ext cx="3611369" cy="2865636"/>
            <a:chOff x="4812631" y="1527608"/>
            <a:chExt cx="3611369" cy="2865636"/>
          </a:xfrm>
        </p:grpSpPr>
        <p:sp>
          <p:nvSpPr>
            <p:cNvPr id="14" name="Title 1">
              <a:extLst>
                <a:ext uri="{FF2B5EF4-FFF2-40B4-BE49-F238E27FC236}">
                  <a16:creationId xmlns:a16="http://schemas.microsoft.com/office/drawing/2014/main" id="{9807117B-C36C-3EB8-CE92-788D5D782C8B}"/>
                </a:ext>
              </a:extLst>
            </p:cNvPr>
            <p:cNvSpPr txBox="1">
              <a:spLocks/>
            </p:cNvSpPr>
            <p:nvPr/>
          </p:nvSpPr>
          <p:spPr>
            <a:xfrm>
              <a:off x="4812631" y="1527608"/>
              <a:ext cx="3611369" cy="912396"/>
            </a:xfrm>
            <a:prstGeom prst="rect">
              <a:avLst/>
            </a:prstGeom>
            <a:solidFill>
              <a:schemeClr val="accent1"/>
            </a:solidFill>
            <a:ln w="9525"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500"/>
                <a:buFont typeface="Staatliches"/>
                <a:buNone/>
                <a:defRPr sz="3000" b="0" i="0" u="none" strike="noStrike" cap="none">
                  <a:solidFill>
                    <a:schemeClr val="accent3"/>
                  </a:solidFill>
                  <a:latin typeface="Staatliches"/>
                  <a:ea typeface="Staatliches"/>
                  <a:cs typeface="Staatliches"/>
                  <a:sym typeface="Staatliches"/>
                </a:defRPr>
              </a:lvl1pPr>
              <a:lvl2pPr marR="0" lvl="1"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2pPr>
              <a:lvl3pPr marR="0" lvl="2"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3pPr>
              <a:lvl4pPr marR="0" lvl="3"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4pPr>
              <a:lvl5pPr marR="0" lvl="4"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5pPr>
              <a:lvl6pPr marR="0" lvl="5"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6pPr>
              <a:lvl7pPr marR="0" lvl="6"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7pPr>
              <a:lvl8pPr marR="0" lvl="7"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8pPr>
              <a:lvl9pPr marR="0" lvl="8" algn="l" rtl="0">
                <a:lnSpc>
                  <a:spcPct val="100000"/>
                </a:lnSpc>
                <a:spcBef>
                  <a:spcPts val="0"/>
                </a:spcBef>
                <a:spcAft>
                  <a:spcPts val="0"/>
                </a:spcAft>
                <a:buClr>
                  <a:schemeClr val="accent3"/>
                </a:buClr>
                <a:buSzPts val="3500"/>
                <a:buFont typeface="Staatliches"/>
                <a:buNone/>
                <a:defRPr sz="3500" b="0" i="0" u="none" strike="noStrike" cap="none">
                  <a:solidFill>
                    <a:schemeClr val="accent3"/>
                  </a:solidFill>
                  <a:latin typeface="Staatliches"/>
                  <a:ea typeface="Staatliches"/>
                  <a:cs typeface="Staatliches"/>
                  <a:sym typeface="Staatliches"/>
                </a:defRPr>
              </a:lvl9pPr>
            </a:lstStyle>
            <a:p>
              <a:r>
                <a:rPr lang="en-CA" sz="2800" dirty="0"/>
                <a:t>Cumulative distribution function (CDF)</a:t>
              </a:r>
            </a:p>
          </p:txBody>
        </p:sp>
        <mc:AlternateContent xmlns:mc="http://schemas.openxmlformats.org/markup-compatibility/2006" xmlns:a14="http://schemas.microsoft.com/office/drawing/2010/main">
          <mc:Choice Requires="a14">
            <p:sp>
              <p:nvSpPr>
                <p:cNvPr id="15" name="Subtitle 2">
                  <a:extLst>
                    <a:ext uri="{FF2B5EF4-FFF2-40B4-BE49-F238E27FC236}">
                      <a16:creationId xmlns:a16="http://schemas.microsoft.com/office/drawing/2014/main" id="{35DABB08-2848-E15C-3BC4-2A16CA8E2387}"/>
                    </a:ext>
                  </a:extLst>
                </p:cNvPr>
                <p:cNvSpPr txBox="1">
                  <a:spLocks/>
                </p:cNvSpPr>
                <p:nvPr/>
              </p:nvSpPr>
              <p:spPr>
                <a:xfrm>
                  <a:off x="4812631" y="2440003"/>
                  <a:ext cx="3611369" cy="1953241"/>
                </a:xfrm>
                <a:prstGeom prst="rect">
                  <a:avLst/>
                </a:prstGeom>
                <a:noFill/>
                <a:ln>
                  <a:solidFill>
                    <a:schemeClr val="accent4"/>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1pPr>
                  <a:lvl2pPr marL="914400" marR="0" lvl="1"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2pPr>
                  <a:lvl3pPr marL="1371600" marR="0" lvl="2"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3pPr>
                  <a:lvl4pPr marL="1828800" marR="0" lvl="3"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4pPr>
                  <a:lvl5pPr marL="2286000" marR="0" lvl="4"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5pPr>
                  <a:lvl6pPr marL="2743200" marR="0" lvl="5"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6pPr>
                  <a:lvl7pPr marL="3200400" marR="0" lvl="6"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7pPr>
                  <a:lvl8pPr marL="3657600" marR="0" lvl="7"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8pPr>
                  <a:lvl9pPr marL="4114800" marR="0" lvl="8" indent="-317500" algn="l" rtl="0">
                    <a:lnSpc>
                      <a:spcPct val="100000"/>
                    </a:lnSpc>
                    <a:spcBef>
                      <a:spcPts val="0"/>
                    </a:spcBef>
                    <a:spcAft>
                      <a:spcPts val="0"/>
                    </a:spcAft>
                    <a:buClr>
                      <a:schemeClr val="accent3"/>
                    </a:buClr>
                    <a:buSzPts val="1400"/>
                    <a:buFont typeface="Fredoka"/>
                    <a:buChar char="■"/>
                    <a:defRPr sz="1400" b="0" i="0" u="none" strike="noStrike" cap="none">
                      <a:solidFill>
                        <a:schemeClr val="accent3"/>
                      </a:solidFill>
                      <a:latin typeface="Fredoka"/>
                      <a:ea typeface="Fredoka"/>
                      <a:cs typeface="Fredoka"/>
                      <a:sym typeface="Fredoka"/>
                    </a:defRPr>
                  </a:lvl9pPr>
                </a:lstStyle>
                <a:p>
                  <a:pPr marL="139700" indent="0">
                    <a:buNone/>
                  </a:pPr>
                  <a:r>
                    <a:rPr lang="en-CA" sz="1600" dirty="0"/>
                    <a:t>Given a random variable </a:t>
                  </a:r>
                  <a14:m>
                    <m:oMath xmlns:m="http://schemas.openxmlformats.org/officeDocument/2006/math">
                      <m:r>
                        <a:rPr lang="en-CA" sz="1600" b="0" i="1" smtClean="0">
                          <a:latin typeface="Cambria Math" panose="02040503050406030204" pitchFamily="18" charset="0"/>
                        </a:rPr>
                        <m:t>𝑋</m:t>
                      </m:r>
                    </m:oMath>
                  </a14:m>
                  <a:r>
                    <a:rPr lang="en-CA" sz="1600" dirty="0"/>
                    <a:t>, it is the function</a:t>
                  </a:r>
                </a:p>
                <a:p>
                  <a:pPr marL="139700" indent="0">
                    <a:buNone/>
                  </a:pPr>
                  <a14:m>
                    <m:oMathPara xmlns:m="http://schemas.openxmlformats.org/officeDocument/2006/math">
                      <m:oMathParaPr>
                        <m:jc m:val="centerGroup"/>
                      </m:oMathParaPr>
                      <m:oMath xmlns:m="http://schemas.openxmlformats.org/officeDocument/2006/math">
                        <m:r>
                          <a:rPr lang="en-CA" sz="1600" b="0" i="1" smtClean="0">
                            <a:latin typeface="Cambria Math" panose="02040503050406030204" pitchFamily="18" charset="0"/>
                          </a:rPr>
                          <m:t>𝑓</m:t>
                        </m:r>
                        <m:d>
                          <m:dPr>
                            <m:ctrlPr>
                              <a:rPr lang="en-CA" sz="1600" b="0" i="1" smtClean="0">
                                <a:latin typeface="Cambria Math" panose="02040503050406030204" pitchFamily="18" charset="0"/>
                              </a:rPr>
                            </m:ctrlPr>
                          </m:dPr>
                          <m:e>
                            <m:r>
                              <a:rPr lang="en-CA" sz="1600" b="0" i="1" smtClean="0">
                                <a:latin typeface="Cambria Math" panose="02040503050406030204" pitchFamily="18" charset="0"/>
                              </a:rPr>
                              <m:t>𝑥</m:t>
                            </m:r>
                          </m:e>
                        </m:d>
                        <m:r>
                          <a:rPr lang="en-CA" sz="1600" b="0" i="1" smtClean="0">
                            <a:latin typeface="Cambria Math" panose="02040503050406030204" pitchFamily="18" charset="0"/>
                          </a:rPr>
                          <m:t>=</m:t>
                        </m:r>
                        <m:r>
                          <a:rPr lang="en-CA" sz="1600" b="0" i="1" smtClean="0">
                            <a:latin typeface="Cambria Math" panose="02040503050406030204" pitchFamily="18" charset="0"/>
                          </a:rPr>
                          <m:t>𝑃</m:t>
                        </m:r>
                        <m:d>
                          <m:dPr>
                            <m:ctrlPr>
                              <a:rPr lang="en-CA" sz="1600" b="0" i="1" smtClean="0">
                                <a:latin typeface="Cambria Math" panose="02040503050406030204" pitchFamily="18" charset="0"/>
                              </a:rPr>
                            </m:ctrlPr>
                          </m:dPr>
                          <m:e>
                            <m:r>
                              <a:rPr lang="en-CA" sz="1600" b="0" i="1" smtClean="0">
                                <a:latin typeface="Cambria Math" panose="02040503050406030204" pitchFamily="18" charset="0"/>
                              </a:rPr>
                              <m:t>𝑋</m:t>
                            </m:r>
                            <m:r>
                              <a:rPr lang="en-CA" sz="1600" b="0" i="1" smtClean="0">
                                <a:latin typeface="Cambria Math" panose="02040503050406030204" pitchFamily="18" charset="0"/>
                              </a:rPr>
                              <m:t>≤</m:t>
                            </m:r>
                            <m:r>
                              <a:rPr lang="en-CA" sz="1600" b="0" i="1" smtClean="0">
                                <a:latin typeface="Cambria Math" panose="02040503050406030204" pitchFamily="18" charset="0"/>
                              </a:rPr>
                              <m:t>𝑥</m:t>
                            </m:r>
                          </m:e>
                        </m:d>
                      </m:oMath>
                    </m:oMathPara>
                  </a14:m>
                  <a:endParaRPr lang="en-CA" sz="1600" b="0" dirty="0"/>
                </a:p>
                <a:p>
                  <a:pPr marL="139700" indent="0">
                    <a:buNone/>
                  </a:pPr>
                  <a:r>
                    <a:rPr lang="en-CA" sz="1600" dirty="0"/>
                    <a:t>defined for all </a:t>
                  </a:r>
                  <a14:m>
                    <m:oMath xmlns:m="http://schemas.openxmlformats.org/officeDocument/2006/math">
                      <m:r>
                        <a:rPr lang="en-CA" sz="1600" b="0" i="1" smtClean="0">
                          <a:latin typeface="Cambria Math" panose="02040503050406030204" pitchFamily="18" charset="0"/>
                        </a:rPr>
                        <m:t>𝑥</m:t>
                      </m:r>
                      <m:r>
                        <a:rPr lang="en-CA" sz="1600" b="0" i="1" smtClean="0">
                          <a:latin typeface="Cambria Math" panose="02040503050406030204" pitchFamily="18" charset="0"/>
                        </a:rPr>
                        <m:t>∈</m:t>
                      </m:r>
                      <m:r>
                        <a:rPr lang="en-CA" sz="1600" b="0" i="1" smtClean="0">
                          <a:latin typeface="Cambria Math" panose="02040503050406030204" pitchFamily="18" charset="0"/>
                        </a:rPr>
                        <m:t>ℝ</m:t>
                      </m:r>
                    </m:oMath>
                  </a14:m>
                  <a:endParaRPr lang="en-CA" sz="1600" dirty="0"/>
                </a:p>
              </p:txBody>
            </p:sp>
          </mc:Choice>
          <mc:Fallback xmlns="">
            <p:sp>
              <p:nvSpPr>
                <p:cNvPr id="15" name="Subtitle 2">
                  <a:extLst>
                    <a:ext uri="{FF2B5EF4-FFF2-40B4-BE49-F238E27FC236}">
                      <a16:creationId xmlns:a16="http://schemas.microsoft.com/office/drawing/2014/main" id="{35DABB08-2848-E15C-3BC4-2A16CA8E2387}"/>
                    </a:ext>
                  </a:extLst>
                </p:cNvPr>
                <p:cNvSpPr txBox="1">
                  <a:spLocks noRot="1" noChangeAspect="1" noMove="1" noResize="1" noEditPoints="1" noAdjustHandles="1" noChangeArrowheads="1" noChangeShapeType="1" noTextEdit="1"/>
                </p:cNvSpPr>
                <p:nvPr/>
              </p:nvSpPr>
              <p:spPr>
                <a:xfrm>
                  <a:off x="4812631" y="2440003"/>
                  <a:ext cx="3611369" cy="1953241"/>
                </a:xfrm>
                <a:prstGeom prst="rect">
                  <a:avLst/>
                </a:prstGeom>
                <a:blipFill>
                  <a:blip r:embed="rId3"/>
                  <a:stretch>
                    <a:fillRect/>
                  </a:stretch>
                </a:blipFill>
                <a:ln>
                  <a:solidFill>
                    <a:schemeClr val="accent4"/>
                  </a:solidFill>
                </a:ln>
              </p:spPr>
              <p:txBody>
                <a:bodyPr/>
                <a:lstStyle/>
                <a:p>
                  <a:r>
                    <a:rPr lang="en-CA">
                      <a:noFill/>
                    </a:rPr>
                    <a:t> </a:t>
                  </a:r>
                </a:p>
              </p:txBody>
            </p:sp>
          </mc:Fallback>
        </mc:AlternateContent>
      </p:grpSp>
      <p:grpSp>
        <p:nvGrpSpPr>
          <p:cNvPr id="3" name="Group 2">
            <a:extLst>
              <a:ext uri="{FF2B5EF4-FFF2-40B4-BE49-F238E27FC236}">
                <a16:creationId xmlns:a16="http://schemas.microsoft.com/office/drawing/2014/main" id="{CDC29DB5-8DEA-D354-5D64-EB65BD362D1B}"/>
              </a:ext>
            </a:extLst>
          </p:cNvPr>
          <p:cNvGrpSpPr/>
          <p:nvPr/>
        </p:nvGrpSpPr>
        <p:grpSpPr>
          <a:xfrm>
            <a:off x="8394461" y="659465"/>
            <a:ext cx="215065" cy="191069"/>
            <a:chOff x="8401880" y="657705"/>
            <a:chExt cx="215065" cy="191069"/>
          </a:xfrm>
          <a:solidFill>
            <a:schemeClr val="accent3"/>
          </a:solidFill>
        </p:grpSpPr>
        <p:sp>
          <p:nvSpPr>
            <p:cNvPr id="4" name="Isosceles Triangle 3">
              <a:hlinkClick r:id="rId4" action="ppaction://hlinksldjump"/>
              <a:extLst>
                <a:ext uri="{FF2B5EF4-FFF2-40B4-BE49-F238E27FC236}">
                  <a16:creationId xmlns:a16="http://schemas.microsoft.com/office/drawing/2014/main" id="{C28723F7-E6BC-0FA6-2E57-8EEE91CDA2BE}"/>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Isosceles Triangle 4">
              <a:hlinkClick r:id="rId4" action="ppaction://hlinksldjump"/>
              <a:extLst>
                <a:ext uri="{FF2B5EF4-FFF2-40B4-BE49-F238E27FC236}">
                  <a16:creationId xmlns:a16="http://schemas.microsoft.com/office/drawing/2014/main" id="{68EB2305-FAC7-4E66-5DCC-C35597A93E5C}"/>
                </a:ext>
              </a:extLst>
            </p:cNvPr>
            <p:cNvSpPr/>
            <p:nvPr/>
          </p:nvSpPr>
          <p:spPr>
            <a:xfrm rot="5400000">
              <a:off x="8473639"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30515953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F45E4-A14B-FC1F-DAF3-24A8E4D6F925}"/>
              </a:ext>
            </a:extLst>
          </p:cNvPr>
          <p:cNvSpPr>
            <a:spLocks noGrp="1"/>
          </p:cNvSpPr>
          <p:nvPr>
            <p:ph type="title"/>
          </p:nvPr>
        </p:nvSpPr>
        <p:spPr>
          <a:solidFill>
            <a:schemeClr val="accent2"/>
          </a:solidFill>
        </p:spPr>
        <p:txBody>
          <a:bodyPr/>
          <a:lstStyle/>
          <a:p>
            <a:r>
              <a:rPr lang="en-CA" dirty="0"/>
              <a:t>Example – probability functions</a:t>
            </a:r>
          </a:p>
        </p:txBody>
      </p:sp>
      <mc:AlternateContent xmlns:mc="http://schemas.openxmlformats.org/markup-compatibility/2006" xmlns:a14="http://schemas.microsoft.com/office/drawing/2010/main">
        <mc:Choice Requires="a14">
          <p:sp>
            <p:nvSpPr>
              <p:cNvPr id="9" name="Text Placeholder 2">
                <a:extLst>
                  <a:ext uri="{FF2B5EF4-FFF2-40B4-BE49-F238E27FC236}">
                    <a16:creationId xmlns:a16="http://schemas.microsoft.com/office/drawing/2014/main" id="{8B675907-6112-6535-5962-80EDC7958F1E}"/>
                  </a:ext>
                </a:extLst>
              </p:cNvPr>
              <p:cNvSpPr txBox="1">
                <a:spLocks/>
              </p:cNvSpPr>
              <p:nvPr/>
            </p:nvSpPr>
            <p:spPr>
              <a:xfrm>
                <a:off x="720000" y="1134098"/>
                <a:ext cx="7704000" cy="18068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1pPr>
                <a:lvl2pPr marL="914400" marR="0" lvl="1"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2pPr>
                <a:lvl3pPr marL="1371600" marR="0" lvl="2"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3pPr>
                <a:lvl4pPr marL="1828800" marR="0" lvl="3"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4pPr>
                <a:lvl5pPr marL="2286000" marR="0" lvl="4"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5pPr>
                <a:lvl6pPr marL="2743200" marR="0" lvl="5"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6pPr>
                <a:lvl7pPr marL="3200400" marR="0" lvl="6"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7pPr>
                <a:lvl8pPr marL="3657600" marR="0" lvl="7"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8pPr>
                <a:lvl9pPr marL="4114800" marR="0" lvl="8"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9pPr>
              </a:lstStyle>
              <a:p>
                <a:pPr marL="139700" indent="0" algn="l"/>
                <a:r>
                  <a:rPr lang="en-US" sz="2000" dirty="0"/>
                  <a:t>Consider a random variable </a:t>
                </a:r>
                <a14:m>
                  <m:oMath xmlns:m="http://schemas.openxmlformats.org/officeDocument/2006/math">
                    <m:r>
                      <a:rPr lang="en-US" sz="2000" i="1" dirty="0" smtClean="0">
                        <a:latin typeface="Cambria Math" panose="02040503050406030204" pitchFamily="18" charset="0"/>
                      </a:rPr>
                      <m:t>𝑋</m:t>
                    </m:r>
                  </m:oMath>
                </a14:m>
                <a:r>
                  <a:rPr lang="en-US" sz="2000" dirty="0"/>
                  <a:t> has the following </a:t>
                </a:r>
                <a:r>
                  <a:rPr lang="en-US" sz="2000" dirty="0" err="1"/>
                  <a:t>pmf</a:t>
                </a:r>
                <a:endParaRPr lang="en-US" sz="2000" dirty="0"/>
              </a:p>
              <a:p>
                <a:pPr marL="139700" indent="0" algn="l"/>
                <a:endParaRPr lang="en-US" sz="2000" dirty="0"/>
              </a:p>
              <a:p>
                <a:pPr marL="139700" indent="0" algn="l"/>
                <a:endParaRPr lang="en-US" sz="2000" dirty="0"/>
              </a:p>
              <a:p>
                <a:pPr marL="139700" indent="0" algn="l"/>
                <a:endParaRPr lang="en-US" sz="2000" dirty="0"/>
              </a:p>
              <a:p>
                <a:pPr marL="139700" indent="0" algn="l"/>
                <a:endParaRPr lang="en-US" sz="2000" dirty="0"/>
              </a:p>
              <a:p>
                <a:pPr marL="482600" indent="-342900" algn="l">
                  <a:buFont typeface="+mj-lt"/>
                  <a:buAutoNum type="alphaUcPeriod"/>
                </a:pPr>
                <a:r>
                  <a:rPr lang="en-US" sz="2000" dirty="0"/>
                  <a:t>Determine the value of </a:t>
                </a:r>
                <a14:m>
                  <m:oMath xmlns:m="http://schemas.openxmlformats.org/officeDocument/2006/math">
                    <m:r>
                      <a:rPr lang="en-CA" sz="2000" b="0" i="1" smtClean="0">
                        <a:latin typeface="Cambria Math" panose="02040503050406030204" pitchFamily="18" charset="0"/>
                      </a:rPr>
                      <m:t>𝑐</m:t>
                    </m:r>
                  </m:oMath>
                </a14:m>
                <a:r>
                  <a:rPr lang="en-US" sz="2000" dirty="0"/>
                  <a:t> that makes the above </a:t>
                </a:r>
                <a:r>
                  <a:rPr lang="en-US" sz="2000" dirty="0" err="1"/>
                  <a:t>pmf</a:t>
                </a:r>
                <a:r>
                  <a:rPr lang="en-US" sz="2000" dirty="0"/>
                  <a:t> valid</a:t>
                </a:r>
              </a:p>
              <a:p>
                <a:pPr marL="482600" indent="-342900" algn="l">
                  <a:buFont typeface="+mj-lt"/>
                  <a:buAutoNum type="alphaUcPeriod"/>
                </a:pPr>
                <a:r>
                  <a:rPr lang="en-US" sz="2000" dirty="0"/>
                  <a:t>Plot the </a:t>
                </a:r>
                <a:r>
                  <a:rPr lang="en-US" sz="2000" dirty="0" err="1"/>
                  <a:t>cdf</a:t>
                </a:r>
                <a:r>
                  <a:rPr lang="en-US" sz="2000" dirty="0"/>
                  <a:t> of </a:t>
                </a:r>
                <a14:m>
                  <m:oMath xmlns:m="http://schemas.openxmlformats.org/officeDocument/2006/math">
                    <m:r>
                      <a:rPr lang="en-US" sz="2000" i="1" dirty="0" smtClean="0">
                        <a:latin typeface="Cambria Math" panose="02040503050406030204" pitchFamily="18" charset="0"/>
                      </a:rPr>
                      <m:t>𝑋</m:t>
                    </m:r>
                  </m:oMath>
                </a14:m>
                <a:endParaRPr lang="en-US" sz="2000" dirty="0"/>
              </a:p>
            </p:txBody>
          </p:sp>
        </mc:Choice>
        <mc:Fallback xmlns="">
          <p:sp>
            <p:nvSpPr>
              <p:cNvPr id="9" name="Text Placeholder 2">
                <a:extLst>
                  <a:ext uri="{FF2B5EF4-FFF2-40B4-BE49-F238E27FC236}">
                    <a16:creationId xmlns:a16="http://schemas.microsoft.com/office/drawing/2014/main" id="{8B675907-6112-6535-5962-80EDC7958F1E}"/>
                  </a:ext>
                </a:extLst>
              </p:cNvPr>
              <p:cNvSpPr txBox="1">
                <a:spLocks noRot="1" noChangeAspect="1" noMove="1" noResize="1" noEditPoints="1" noAdjustHandles="1" noChangeArrowheads="1" noChangeShapeType="1" noTextEdit="1"/>
              </p:cNvSpPr>
              <p:nvPr/>
            </p:nvSpPr>
            <p:spPr>
              <a:xfrm>
                <a:off x="720000" y="1134098"/>
                <a:ext cx="7704000" cy="1806810"/>
              </a:xfrm>
              <a:prstGeom prst="rect">
                <a:avLst/>
              </a:prstGeom>
              <a:blipFill>
                <a:blip r:embed="rId2"/>
                <a:stretch>
                  <a:fillRect b="-32095"/>
                </a:stretch>
              </a:blipFill>
              <a:ln>
                <a:no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graphicFrame>
            <p:nvGraphicFramePr>
              <p:cNvPr id="10" name="Table 9">
                <a:extLst>
                  <a:ext uri="{FF2B5EF4-FFF2-40B4-BE49-F238E27FC236}">
                    <a16:creationId xmlns:a16="http://schemas.microsoft.com/office/drawing/2014/main" id="{F636935A-74AA-FBE7-EC6E-16836CD2D587}"/>
                  </a:ext>
                </a:extLst>
              </p:cNvPr>
              <p:cNvGraphicFramePr>
                <a:graphicFrameLocks noGrp="1"/>
              </p:cNvGraphicFramePr>
              <p:nvPr>
                <p:extLst>
                  <p:ext uri="{D42A27DB-BD31-4B8C-83A1-F6EECF244321}">
                    <p14:modId xmlns:p14="http://schemas.microsoft.com/office/powerpoint/2010/main" val="3504788872"/>
                  </p:ext>
                </p:extLst>
              </p:nvPr>
            </p:nvGraphicFramePr>
            <p:xfrm>
              <a:off x="2539950" y="1742779"/>
              <a:ext cx="4064000" cy="741680"/>
            </p:xfrm>
            <a:graphic>
              <a:graphicData uri="http://schemas.openxmlformats.org/drawingml/2006/table">
                <a:tbl>
                  <a:tblPr firstRow="1" bandRow="1">
                    <a:tableStyleId>{2377DC26-3884-4851-910E-87C0D15A1A19}</a:tableStyleId>
                  </a:tblPr>
                  <a:tblGrid>
                    <a:gridCol w="1016000">
                      <a:extLst>
                        <a:ext uri="{9D8B030D-6E8A-4147-A177-3AD203B41FA5}">
                          <a16:colId xmlns:a16="http://schemas.microsoft.com/office/drawing/2014/main" val="3545706119"/>
                        </a:ext>
                      </a:extLst>
                    </a:gridCol>
                    <a:gridCol w="1016000">
                      <a:extLst>
                        <a:ext uri="{9D8B030D-6E8A-4147-A177-3AD203B41FA5}">
                          <a16:colId xmlns:a16="http://schemas.microsoft.com/office/drawing/2014/main" val="127706456"/>
                        </a:ext>
                      </a:extLst>
                    </a:gridCol>
                    <a:gridCol w="1016000">
                      <a:extLst>
                        <a:ext uri="{9D8B030D-6E8A-4147-A177-3AD203B41FA5}">
                          <a16:colId xmlns:a16="http://schemas.microsoft.com/office/drawing/2014/main" val="4007985256"/>
                        </a:ext>
                      </a:extLst>
                    </a:gridCol>
                    <a:gridCol w="1016000">
                      <a:extLst>
                        <a:ext uri="{9D8B030D-6E8A-4147-A177-3AD203B41FA5}">
                          <a16:colId xmlns:a16="http://schemas.microsoft.com/office/drawing/2014/main" val="1842780679"/>
                        </a:ext>
                      </a:extLst>
                    </a:gridCol>
                  </a:tblGrid>
                  <a:tr h="370840">
                    <a:tc>
                      <a:txBody>
                        <a:bodyPr/>
                        <a:lstStyle/>
                        <a:p>
                          <a:pPr/>
                          <a14:m>
                            <m:oMathPara xmlns:m="http://schemas.openxmlformats.org/officeDocument/2006/math">
                              <m:oMathParaPr>
                                <m:jc m:val="centerGroup"/>
                              </m:oMathParaPr>
                              <m:oMath xmlns:m="http://schemas.openxmlformats.org/officeDocument/2006/math">
                                <m:r>
                                  <a:rPr lang="en-CA" i="1" dirty="0" smtClean="0">
                                    <a:solidFill>
                                      <a:schemeClr val="accent3"/>
                                    </a:solidFill>
                                    <a:latin typeface="Cambria Math" panose="02040503050406030204" pitchFamily="18" charset="0"/>
                                  </a:rPr>
                                  <m:t>𝑥</m:t>
                                </m:r>
                              </m:oMath>
                            </m:oMathPara>
                          </a14:m>
                          <a:endParaRPr lang="en-CA" dirty="0">
                            <a:solidFill>
                              <a:schemeClr val="accent3"/>
                            </a:solidFill>
                          </a:endParaRPr>
                        </a:p>
                      </a:txBody>
                      <a:tcPr/>
                    </a:tc>
                    <a:tc>
                      <a:txBody>
                        <a:bodyPr/>
                        <a:lstStyle/>
                        <a:p>
                          <a:pPr algn="ctr"/>
                          <a:r>
                            <a:rPr lang="en-CA" dirty="0">
                              <a:solidFill>
                                <a:schemeClr val="accent3"/>
                              </a:solidFill>
                              <a:latin typeface="Fredoka" panose="020B0604020202020204" charset="-79"/>
                              <a:cs typeface="Fredoka" panose="020B0604020202020204" charset="-79"/>
                            </a:rPr>
                            <a:t>1</a:t>
                          </a:r>
                        </a:p>
                      </a:txBody>
                      <a:tcPr/>
                    </a:tc>
                    <a:tc>
                      <a:txBody>
                        <a:bodyPr/>
                        <a:lstStyle/>
                        <a:p>
                          <a:pPr algn="ctr"/>
                          <a:r>
                            <a:rPr lang="en-CA" dirty="0">
                              <a:solidFill>
                                <a:schemeClr val="accent3"/>
                              </a:solidFill>
                              <a:latin typeface="Fredoka" panose="020B0604020202020204" charset="-79"/>
                              <a:cs typeface="Fredoka" panose="020B0604020202020204" charset="-79"/>
                            </a:rPr>
                            <a:t>2</a:t>
                          </a:r>
                        </a:p>
                      </a:txBody>
                      <a:tcPr/>
                    </a:tc>
                    <a:tc>
                      <a:txBody>
                        <a:bodyPr/>
                        <a:lstStyle/>
                        <a:p>
                          <a:pPr algn="ctr"/>
                          <a:r>
                            <a:rPr lang="en-CA" dirty="0">
                              <a:solidFill>
                                <a:schemeClr val="accent3"/>
                              </a:solidFill>
                              <a:latin typeface="Fredoka" panose="020B0604020202020204" charset="-79"/>
                              <a:cs typeface="Fredoka" panose="020B0604020202020204" charset="-79"/>
                            </a:rPr>
                            <a:t>3</a:t>
                          </a:r>
                        </a:p>
                      </a:txBody>
                      <a:tcPr/>
                    </a:tc>
                    <a:extLst>
                      <a:ext uri="{0D108BD9-81ED-4DB2-BD59-A6C34878D82A}">
                        <a16:rowId xmlns:a16="http://schemas.microsoft.com/office/drawing/2014/main" val="3608711686"/>
                      </a:ext>
                    </a:extLst>
                  </a:tr>
                  <a:tr h="370840">
                    <a:tc>
                      <a:txBody>
                        <a:bodyPr/>
                        <a:lstStyle/>
                        <a:p>
                          <a:pPr/>
                          <a14:m>
                            <m:oMathPara xmlns:m="http://schemas.openxmlformats.org/officeDocument/2006/math">
                              <m:oMathParaPr>
                                <m:jc m:val="centerGroup"/>
                              </m:oMathParaPr>
                              <m:oMath xmlns:m="http://schemas.openxmlformats.org/officeDocument/2006/math">
                                <m:r>
                                  <a:rPr lang="en-CA" i="1" dirty="0" smtClean="0">
                                    <a:solidFill>
                                      <a:schemeClr val="accent3"/>
                                    </a:solidFill>
                                    <a:latin typeface="Cambria Math" panose="02040503050406030204" pitchFamily="18" charset="0"/>
                                  </a:rPr>
                                  <m:t>𝑓</m:t>
                                </m:r>
                                <m:r>
                                  <a:rPr lang="en-CA" i="1" dirty="0" smtClean="0">
                                    <a:solidFill>
                                      <a:schemeClr val="accent3"/>
                                    </a:solidFill>
                                    <a:latin typeface="Cambria Math" panose="02040503050406030204" pitchFamily="18" charset="0"/>
                                  </a:rPr>
                                  <m:t>(</m:t>
                                </m:r>
                                <m:r>
                                  <a:rPr lang="en-CA" i="1" dirty="0" smtClean="0">
                                    <a:solidFill>
                                      <a:schemeClr val="accent3"/>
                                    </a:solidFill>
                                    <a:latin typeface="Cambria Math" panose="02040503050406030204" pitchFamily="18" charset="0"/>
                                  </a:rPr>
                                  <m:t>𝑥</m:t>
                                </m:r>
                                <m:r>
                                  <a:rPr lang="en-CA" i="1" dirty="0" smtClean="0">
                                    <a:solidFill>
                                      <a:schemeClr val="accent3"/>
                                    </a:solidFill>
                                    <a:latin typeface="Cambria Math" panose="02040503050406030204" pitchFamily="18" charset="0"/>
                                  </a:rPr>
                                  <m:t>)</m:t>
                                </m:r>
                              </m:oMath>
                            </m:oMathPara>
                          </a14:m>
                          <a:endParaRPr lang="en-CA" dirty="0">
                            <a:solidFill>
                              <a:schemeClr val="accent3"/>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CA" b="0" i="1" smtClean="0">
                                    <a:solidFill>
                                      <a:schemeClr val="accent3"/>
                                    </a:solidFill>
                                    <a:latin typeface="Cambria Math" panose="02040503050406030204" pitchFamily="18" charset="0"/>
                                  </a:rPr>
                                  <m:t>9</m:t>
                                </m:r>
                                <m:sSup>
                                  <m:sSupPr>
                                    <m:ctrlPr>
                                      <a:rPr lang="en-CA" b="0" i="1" smtClean="0">
                                        <a:solidFill>
                                          <a:schemeClr val="accent3"/>
                                        </a:solidFill>
                                        <a:latin typeface="Cambria Math" panose="02040503050406030204" pitchFamily="18" charset="0"/>
                                      </a:rPr>
                                    </m:ctrlPr>
                                  </m:sSupPr>
                                  <m:e>
                                    <m:r>
                                      <a:rPr lang="en-CA" b="0" i="1" smtClean="0">
                                        <a:solidFill>
                                          <a:schemeClr val="accent3"/>
                                        </a:solidFill>
                                        <a:latin typeface="Cambria Math" panose="02040503050406030204" pitchFamily="18" charset="0"/>
                                      </a:rPr>
                                      <m:t>𝑐</m:t>
                                    </m:r>
                                  </m:e>
                                  <m:sup>
                                    <m:r>
                                      <a:rPr lang="en-CA" b="0" i="1" smtClean="0">
                                        <a:solidFill>
                                          <a:schemeClr val="accent3"/>
                                        </a:solidFill>
                                        <a:latin typeface="Cambria Math" panose="02040503050406030204" pitchFamily="18" charset="0"/>
                                      </a:rPr>
                                      <m:t>2</m:t>
                                    </m:r>
                                  </m:sup>
                                </m:sSup>
                              </m:oMath>
                            </m:oMathPara>
                          </a14:m>
                          <a:endParaRPr lang="en-CA" dirty="0">
                            <a:solidFill>
                              <a:schemeClr val="accent3"/>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CA" b="0" i="1" smtClean="0">
                                    <a:solidFill>
                                      <a:schemeClr val="accent3"/>
                                    </a:solidFill>
                                    <a:latin typeface="Cambria Math" panose="02040503050406030204" pitchFamily="18" charset="0"/>
                                  </a:rPr>
                                  <m:t>9</m:t>
                                </m:r>
                                <m:r>
                                  <a:rPr lang="en-CA" b="0" i="1" smtClean="0">
                                    <a:solidFill>
                                      <a:schemeClr val="accent3"/>
                                    </a:solidFill>
                                    <a:latin typeface="Cambria Math" panose="02040503050406030204" pitchFamily="18" charset="0"/>
                                  </a:rPr>
                                  <m:t>𝑐</m:t>
                                </m:r>
                              </m:oMath>
                            </m:oMathPara>
                          </a14:m>
                          <a:endParaRPr lang="en-CA" dirty="0">
                            <a:solidFill>
                              <a:schemeClr val="accent3"/>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sSup>
                                  <m:sSupPr>
                                    <m:ctrlPr>
                                      <a:rPr lang="en-CA" b="0" i="1" smtClean="0">
                                        <a:solidFill>
                                          <a:schemeClr val="accent3"/>
                                        </a:solidFill>
                                        <a:latin typeface="Cambria Math" panose="02040503050406030204" pitchFamily="18" charset="0"/>
                                      </a:rPr>
                                    </m:ctrlPr>
                                  </m:sSupPr>
                                  <m:e>
                                    <m:r>
                                      <a:rPr lang="en-CA" b="0" i="1" smtClean="0">
                                        <a:solidFill>
                                          <a:schemeClr val="accent3"/>
                                        </a:solidFill>
                                        <a:latin typeface="Cambria Math" panose="02040503050406030204" pitchFamily="18" charset="0"/>
                                      </a:rPr>
                                      <m:t>𝑐</m:t>
                                    </m:r>
                                  </m:e>
                                  <m:sup>
                                    <m:r>
                                      <a:rPr lang="en-CA" b="0" i="1" smtClean="0">
                                        <a:solidFill>
                                          <a:schemeClr val="accent3"/>
                                        </a:solidFill>
                                        <a:latin typeface="Cambria Math" panose="02040503050406030204" pitchFamily="18" charset="0"/>
                                      </a:rPr>
                                      <m:t>2</m:t>
                                    </m:r>
                                  </m:sup>
                                </m:sSup>
                              </m:oMath>
                            </m:oMathPara>
                          </a14:m>
                          <a:endParaRPr lang="en-CA" dirty="0">
                            <a:solidFill>
                              <a:schemeClr val="accent3"/>
                            </a:solidFill>
                          </a:endParaRPr>
                        </a:p>
                      </a:txBody>
                      <a:tcPr/>
                    </a:tc>
                    <a:extLst>
                      <a:ext uri="{0D108BD9-81ED-4DB2-BD59-A6C34878D82A}">
                        <a16:rowId xmlns:a16="http://schemas.microsoft.com/office/drawing/2014/main" val="4291594130"/>
                      </a:ext>
                    </a:extLst>
                  </a:tr>
                </a:tbl>
              </a:graphicData>
            </a:graphic>
          </p:graphicFrame>
        </mc:Choice>
        <mc:Fallback xmlns="">
          <p:graphicFrame>
            <p:nvGraphicFramePr>
              <p:cNvPr id="10" name="Table 9">
                <a:extLst>
                  <a:ext uri="{FF2B5EF4-FFF2-40B4-BE49-F238E27FC236}">
                    <a16:creationId xmlns:a16="http://schemas.microsoft.com/office/drawing/2014/main" id="{F636935A-74AA-FBE7-EC6E-16836CD2D587}"/>
                  </a:ext>
                </a:extLst>
              </p:cNvPr>
              <p:cNvGraphicFramePr>
                <a:graphicFrameLocks noGrp="1"/>
              </p:cNvGraphicFramePr>
              <p:nvPr>
                <p:extLst>
                  <p:ext uri="{D42A27DB-BD31-4B8C-83A1-F6EECF244321}">
                    <p14:modId xmlns:p14="http://schemas.microsoft.com/office/powerpoint/2010/main" val="3504788872"/>
                  </p:ext>
                </p:extLst>
              </p:nvPr>
            </p:nvGraphicFramePr>
            <p:xfrm>
              <a:off x="2539950" y="1742779"/>
              <a:ext cx="4064000" cy="741680"/>
            </p:xfrm>
            <a:graphic>
              <a:graphicData uri="http://schemas.openxmlformats.org/drawingml/2006/table">
                <a:tbl>
                  <a:tblPr firstRow="1" bandRow="1">
                    <a:tableStyleId>{2377DC26-3884-4851-910E-87C0D15A1A19}</a:tableStyleId>
                  </a:tblPr>
                  <a:tblGrid>
                    <a:gridCol w="1016000">
                      <a:extLst>
                        <a:ext uri="{9D8B030D-6E8A-4147-A177-3AD203B41FA5}">
                          <a16:colId xmlns:a16="http://schemas.microsoft.com/office/drawing/2014/main" val="3545706119"/>
                        </a:ext>
                      </a:extLst>
                    </a:gridCol>
                    <a:gridCol w="1016000">
                      <a:extLst>
                        <a:ext uri="{9D8B030D-6E8A-4147-A177-3AD203B41FA5}">
                          <a16:colId xmlns:a16="http://schemas.microsoft.com/office/drawing/2014/main" val="127706456"/>
                        </a:ext>
                      </a:extLst>
                    </a:gridCol>
                    <a:gridCol w="1016000">
                      <a:extLst>
                        <a:ext uri="{9D8B030D-6E8A-4147-A177-3AD203B41FA5}">
                          <a16:colId xmlns:a16="http://schemas.microsoft.com/office/drawing/2014/main" val="4007985256"/>
                        </a:ext>
                      </a:extLst>
                    </a:gridCol>
                    <a:gridCol w="1016000">
                      <a:extLst>
                        <a:ext uri="{9D8B030D-6E8A-4147-A177-3AD203B41FA5}">
                          <a16:colId xmlns:a16="http://schemas.microsoft.com/office/drawing/2014/main" val="1842780679"/>
                        </a:ext>
                      </a:extLst>
                    </a:gridCol>
                  </a:tblGrid>
                  <a:tr h="370840">
                    <a:tc>
                      <a:txBody>
                        <a:bodyPr/>
                        <a:lstStyle/>
                        <a:p>
                          <a:endParaRPr lang="en-US"/>
                        </a:p>
                      </a:txBody>
                      <a:tcPr>
                        <a:blipFill>
                          <a:blip r:embed="rId3"/>
                          <a:stretch>
                            <a:fillRect l="-599" t="-1613" r="-300599" b="-101613"/>
                          </a:stretch>
                        </a:blipFill>
                      </a:tcPr>
                    </a:tc>
                    <a:tc>
                      <a:txBody>
                        <a:bodyPr/>
                        <a:lstStyle/>
                        <a:p>
                          <a:pPr algn="ctr"/>
                          <a:r>
                            <a:rPr lang="en-CA" dirty="0">
                              <a:solidFill>
                                <a:schemeClr val="accent3"/>
                              </a:solidFill>
                              <a:latin typeface="Fredoka" panose="020B0604020202020204" charset="-79"/>
                              <a:cs typeface="Fredoka" panose="020B0604020202020204" charset="-79"/>
                            </a:rPr>
                            <a:t>1</a:t>
                          </a:r>
                        </a:p>
                      </a:txBody>
                      <a:tcPr/>
                    </a:tc>
                    <a:tc>
                      <a:txBody>
                        <a:bodyPr/>
                        <a:lstStyle/>
                        <a:p>
                          <a:pPr algn="ctr"/>
                          <a:r>
                            <a:rPr lang="en-CA" dirty="0">
                              <a:solidFill>
                                <a:schemeClr val="accent3"/>
                              </a:solidFill>
                              <a:latin typeface="Fredoka" panose="020B0604020202020204" charset="-79"/>
                              <a:cs typeface="Fredoka" panose="020B0604020202020204" charset="-79"/>
                            </a:rPr>
                            <a:t>2</a:t>
                          </a:r>
                        </a:p>
                      </a:txBody>
                      <a:tcPr/>
                    </a:tc>
                    <a:tc>
                      <a:txBody>
                        <a:bodyPr/>
                        <a:lstStyle/>
                        <a:p>
                          <a:pPr algn="ctr"/>
                          <a:r>
                            <a:rPr lang="en-CA" dirty="0">
                              <a:solidFill>
                                <a:schemeClr val="accent3"/>
                              </a:solidFill>
                              <a:latin typeface="Fredoka" panose="020B0604020202020204" charset="-79"/>
                              <a:cs typeface="Fredoka" panose="020B0604020202020204" charset="-79"/>
                            </a:rPr>
                            <a:t>3</a:t>
                          </a:r>
                        </a:p>
                      </a:txBody>
                      <a:tcPr/>
                    </a:tc>
                    <a:extLst>
                      <a:ext uri="{0D108BD9-81ED-4DB2-BD59-A6C34878D82A}">
                        <a16:rowId xmlns:a16="http://schemas.microsoft.com/office/drawing/2014/main" val="3608711686"/>
                      </a:ext>
                    </a:extLst>
                  </a:tr>
                  <a:tr h="370840">
                    <a:tc>
                      <a:txBody>
                        <a:bodyPr/>
                        <a:lstStyle/>
                        <a:p>
                          <a:endParaRPr lang="en-US"/>
                        </a:p>
                      </a:txBody>
                      <a:tcPr>
                        <a:blipFill>
                          <a:blip r:embed="rId3"/>
                          <a:stretch>
                            <a:fillRect l="-599" t="-103279" r="-300599" b="-3279"/>
                          </a:stretch>
                        </a:blipFill>
                      </a:tcPr>
                    </a:tc>
                    <a:tc>
                      <a:txBody>
                        <a:bodyPr/>
                        <a:lstStyle/>
                        <a:p>
                          <a:endParaRPr lang="en-US"/>
                        </a:p>
                      </a:txBody>
                      <a:tcPr>
                        <a:blipFill>
                          <a:blip r:embed="rId3"/>
                          <a:stretch>
                            <a:fillRect l="-100599" t="-103279" r="-200599" b="-3279"/>
                          </a:stretch>
                        </a:blipFill>
                      </a:tcPr>
                    </a:tc>
                    <a:tc>
                      <a:txBody>
                        <a:bodyPr/>
                        <a:lstStyle/>
                        <a:p>
                          <a:endParaRPr lang="en-US"/>
                        </a:p>
                      </a:txBody>
                      <a:tcPr>
                        <a:blipFill>
                          <a:blip r:embed="rId3"/>
                          <a:stretch>
                            <a:fillRect l="-200599" t="-103279" r="-100599" b="-3279"/>
                          </a:stretch>
                        </a:blipFill>
                      </a:tcPr>
                    </a:tc>
                    <a:tc>
                      <a:txBody>
                        <a:bodyPr/>
                        <a:lstStyle/>
                        <a:p>
                          <a:endParaRPr lang="en-US"/>
                        </a:p>
                      </a:txBody>
                      <a:tcPr>
                        <a:blipFill>
                          <a:blip r:embed="rId3"/>
                          <a:stretch>
                            <a:fillRect l="-300599" t="-103279" r="-599" b="-3279"/>
                          </a:stretch>
                        </a:blipFill>
                      </a:tcPr>
                    </a:tc>
                    <a:extLst>
                      <a:ext uri="{0D108BD9-81ED-4DB2-BD59-A6C34878D82A}">
                        <a16:rowId xmlns:a16="http://schemas.microsoft.com/office/drawing/2014/main" val="4291594130"/>
                      </a:ext>
                    </a:extLst>
                  </a:tr>
                </a:tbl>
              </a:graphicData>
            </a:graphic>
          </p:graphicFrame>
        </mc:Fallback>
      </mc:AlternateContent>
      <p:grpSp>
        <p:nvGrpSpPr>
          <p:cNvPr id="11" name="Group 10">
            <a:extLst>
              <a:ext uri="{FF2B5EF4-FFF2-40B4-BE49-F238E27FC236}">
                <a16:creationId xmlns:a16="http://schemas.microsoft.com/office/drawing/2014/main" id="{FAEE3BDF-6329-CBE0-5943-26BE958507CB}"/>
              </a:ext>
            </a:extLst>
          </p:cNvPr>
          <p:cNvGrpSpPr/>
          <p:nvPr/>
        </p:nvGrpSpPr>
        <p:grpSpPr>
          <a:xfrm>
            <a:off x="8394461" y="659465"/>
            <a:ext cx="215065" cy="191069"/>
            <a:chOff x="8401880" y="657705"/>
            <a:chExt cx="215065" cy="191069"/>
          </a:xfrm>
          <a:solidFill>
            <a:schemeClr val="accent3"/>
          </a:solidFill>
        </p:grpSpPr>
        <p:sp>
          <p:nvSpPr>
            <p:cNvPr id="12" name="Isosceles Triangle 11">
              <a:hlinkClick r:id="rId4" action="ppaction://hlinksldjump"/>
              <a:extLst>
                <a:ext uri="{FF2B5EF4-FFF2-40B4-BE49-F238E27FC236}">
                  <a16:creationId xmlns:a16="http://schemas.microsoft.com/office/drawing/2014/main" id="{655627EE-03F8-BF46-6407-D554EF499C63}"/>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Isosceles Triangle 12">
              <a:hlinkClick r:id="rId4" action="ppaction://hlinksldjump"/>
              <a:extLst>
                <a:ext uri="{FF2B5EF4-FFF2-40B4-BE49-F238E27FC236}">
                  <a16:creationId xmlns:a16="http://schemas.microsoft.com/office/drawing/2014/main" id="{44245573-9EB7-CA29-0CE6-4CFD8D258604}"/>
                </a:ext>
              </a:extLst>
            </p:cNvPr>
            <p:cNvSpPr/>
            <p:nvPr/>
          </p:nvSpPr>
          <p:spPr>
            <a:xfrm rot="5400000">
              <a:off x="8473639"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6046612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F45E4-A14B-FC1F-DAF3-24A8E4D6F925}"/>
              </a:ext>
            </a:extLst>
          </p:cNvPr>
          <p:cNvSpPr>
            <a:spLocks noGrp="1"/>
          </p:cNvSpPr>
          <p:nvPr>
            <p:ph type="title"/>
          </p:nvPr>
        </p:nvSpPr>
        <p:spPr>
          <a:solidFill>
            <a:schemeClr val="accent2"/>
          </a:solidFill>
        </p:spPr>
        <p:txBody>
          <a:bodyPr/>
          <a:lstStyle/>
          <a:p>
            <a:r>
              <a:rPr lang="en-CA" dirty="0"/>
              <a:t>Example – probability functions</a:t>
            </a:r>
          </a:p>
        </p:txBody>
      </p:sp>
      <mc:AlternateContent xmlns:mc="http://schemas.openxmlformats.org/markup-compatibility/2006" xmlns:a14="http://schemas.microsoft.com/office/drawing/2010/main">
        <mc:Choice Requires="a14">
          <p:sp>
            <p:nvSpPr>
              <p:cNvPr id="9" name="Text Placeholder 2">
                <a:extLst>
                  <a:ext uri="{FF2B5EF4-FFF2-40B4-BE49-F238E27FC236}">
                    <a16:creationId xmlns:a16="http://schemas.microsoft.com/office/drawing/2014/main" id="{8B675907-6112-6535-5962-80EDC7958F1E}"/>
                  </a:ext>
                </a:extLst>
              </p:cNvPr>
              <p:cNvSpPr txBox="1">
                <a:spLocks/>
              </p:cNvSpPr>
              <p:nvPr/>
            </p:nvSpPr>
            <p:spPr>
              <a:xfrm>
                <a:off x="720000" y="1134098"/>
                <a:ext cx="7704000" cy="18068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1pPr>
                <a:lvl2pPr marL="914400" marR="0" lvl="1"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2pPr>
                <a:lvl3pPr marL="1371600" marR="0" lvl="2"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3pPr>
                <a:lvl4pPr marL="1828800" marR="0" lvl="3"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4pPr>
                <a:lvl5pPr marL="2286000" marR="0" lvl="4"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5pPr>
                <a:lvl6pPr marL="2743200" marR="0" lvl="5"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6pPr>
                <a:lvl7pPr marL="3200400" marR="0" lvl="6"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7pPr>
                <a:lvl8pPr marL="3657600" marR="0" lvl="7"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8pPr>
                <a:lvl9pPr marL="4114800" marR="0" lvl="8"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9pPr>
              </a:lstStyle>
              <a:p>
                <a:pPr marL="139700" indent="0" algn="l"/>
                <a:r>
                  <a:rPr lang="en-US" sz="2000" dirty="0"/>
                  <a:t>A. Determine the value of </a:t>
                </a:r>
                <a14:m>
                  <m:oMath xmlns:m="http://schemas.openxmlformats.org/officeDocument/2006/math">
                    <m:r>
                      <a:rPr lang="en-CA" sz="2000" b="0" i="1" smtClean="0">
                        <a:latin typeface="Cambria Math" panose="02040503050406030204" pitchFamily="18" charset="0"/>
                      </a:rPr>
                      <m:t>𝑐</m:t>
                    </m:r>
                  </m:oMath>
                </a14:m>
                <a:r>
                  <a:rPr lang="en-US" sz="2000" dirty="0"/>
                  <a:t> that makes the above </a:t>
                </a:r>
                <a:r>
                  <a:rPr lang="en-US" sz="2000" dirty="0" err="1"/>
                  <a:t>pmf</a:t>
                </a:r>
                <a:r>
                  <a:rPr lang="en-US" sz="2000" dirty="0"/>
                  <a:t> valid</a:t>
                </a:r>
              </a:p>
              <a:p>
                <a:pPr marL="139700" indent="0" algn="l"/>
                <a:endParaRPr lang="en-US" sz="2000" dirty="0"/>
              </a:p>
              <a:p>
                <a:pPr marL="139700" indent="0" algn="l"/>
                <a:endParaRPr lang="en-US" sz="2000" dirty="0"/>
              </a:p>
              <a:p>
                <a:pPr marL="139700" indent="0" algn="l"/>
                <a:endParaRPr lang="en-US" sz="2000" dirty="0"/>
              </a:p>
              <a:p>
                <a:pPr marL="139700" indent="0" algn="l"/>
                <a:endParaRPr lang="en-US" sz="2000" dirty="0"/>
              </a:p>
              <a:p>
                <a:pPr marL="139700" indent="0" algn="l"/>
                <a:endParaRPr lang="en-US" sz="2000" dirty="0"/>
              </a:p>
              <a:p>
                <a:pPr marL="139700" indent="0" algn="l"/>
                <a14:m>
                  <m:oMathPara xmlns:m="http://schemas.openxmlformats.org/officeDocument/2006/math">
                    <m:oMathParaPr>
                      <m:jc m:val="centerGroup"/>
                    </m:oMathParaPr>
                    <m:oMath xmlns:m="http://schemas.openxmlformats.org/officeDocument/2006/math">
                      <m:nary>
                        <m:naryPr>
                          <m:chr m:val="∑"/>
                          <m:ctrlPr>
                            <a:rPr lang="en-CA" sz="2000" b="0" i="1" smtClean="0">
                              <a:latin typeface="Cambria Math" panose="02040503050406030204" pitchFamily="18" charset="0"/>
                            </a:rPr>
                          </m:ctrlPr>
                        </m:naryPr>
                        <m:sub>
                          <m:r>
                            <m:rPr>
                              <m:brk m:alnAt="23"/>
                            </m:rPr>
                            <a:rPr lang="en-CA" sz="2000" b="0" i="1" smtClean="0">
                              <a:latin typeface="Cambria Math" panose="02040503050406030204" pitchFamily="18" charset="0"/>
                            </a:rPr>
                            <m:t>𝑖</m:t>
                          </m:r>
                          <m:r>
                            <a:rPr lang="en-CA" sz="2000" b="0" i="1" smtClean="0">
                              <a:latin typeface="Cambria Math" panose="02040503050406030204" pitchFamily="18" charset="0"/>
                            </a:rPr>
                            <m:t>=0</m:t>
                          </m:r>
                        </m:sub>
                        <m:sup>
                          <m:r>
                            <a:rPr lang="en-CA" sz="2000" b="0" i="1" smtClean="0">
                              <a:latin typeface="Cambria Math" panose="02040503050406030204" pitchFamily="18" charset="0"/>
                            </a:rPr>
                            <m:t>2</m:t>
                          </m:r>
                        </m:sup>
                        <m:e>
                          <m:r>
                            <a:rPr lang="en-CA" sz="2000" b="0" i="1" smtClean="0">
                              <a:latin typeface="Cambria Math" panose="02040503050406030204" pitchFamily="18" charset="0"/>
                            </a:rPr>
                            <m:t>𝑓</m:t>
                          </m:r>
                          <m:r>
                            <a:rPr lang="en-CA" sz="2000" b="0" i="1" smtClean="0">
                              <a:latin typeface="Cambria Math" panose="02040503050406030204" pitchFamily="18" charset="0"/>
                            </a:rPr>
                            <m:t>(</m:t>
                          </m:r>
                          <m:r>
                            <a:rPr lang="en-CA" sz="2000" b="0" i="1" smtClean="0">
                              <a:latin typeface="Cambria Math" panose="02040503050406030204" pitchFamily="18" charset="0"/>
                            </a:rPr>
                            <m:t>𝑖</m:t>
                          </m:r>
                          <m:r>
                            <a:rPr lang="en-CA" sz="2000" b="0" i="1" smtClean="0">
                              <a:latin typeface="Cambria Math" panose="02040503050406030204" pitchFamily="18" charset="0"/>
                            </a:rPr>
                            <m:t>)</m:t>
                          </m:r>
                        </m:e>
                      </m:nary>
                      <m:r>
                        <a:rPr lang="en-CA" sz="2000" b="0" i="1" smtClean="0">
                          <a:latin typeface="Cambria Math" panose="02040503050406030204" pitchFamily="18" charset="0"/>
                        </a:rPr>
                        <m:t>=1 </m:t>
                      </m:r>
                    </m:oMath>
                  </m:oMathPara>
                </a14:m>
                <a:endParaRPr lang="en-US" sz="2000" dirty="0"/>
              </a:p>
              <a:p>
                <a:pPr marL="139700" indent="0" algn="l"/>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9</m:t>
                      </m:r>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𝑐</m:t>
                          </m:r>
                        </m:e>
                        <m:sup>
                          <m:r>
                            <a:rPr lang="en-CA" sz="2000" b="0" i="1" smtClean="0">
                              <a:latin typeface="Cambria Math" panose="02040503050406030204" pitchFamily="18" charset="0"/>
                            </a:rPr>
                            <m:t>2</m:t>
                          </m:r>
                        </m:sup>
                      </m:sSup>
                      <m:r>
                        <a:rPr lang="en-CA" sz="2000" b="0" i="1" smtClean="0">
                          <a:latin typeface="Cambria Math" panose="02040503050406030204" pitchFamily="18" charset="0"/>
                        </a:rPr>
                        <m:t>+9</m:t>
                      </m:r>
                      <m:r>
                        <a:rPr lang="en-CA" sz="2000" b="0" i="1" smtClean="0">
                          <a:latin typeface="Cambria Math" panose="02040503050406030204" pitchFamily="18" charset="0"/>
                        </a:rPr>
                        <m:t>𝑐</m:t>
                      </m:r>
                      <m:r>
                        <a:rPr lang="en-CA" sz="2000" b="0" i="1" smtClean="0">
                          <a:latin typeface="Cambria Math" panose="02040503050406030204" pitchFamily="18" charset="0"/>
                        </a:rPr>
                        <m:t>+</m:t>
                      </m:r>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𝑐</m:t>
                          </m:r>
                        </m:e>
                        <m:sup>
                          <m:r>
                            <a:rPr lang="en-CA" sz="2000" b="0" i="1" smtClean="0">
                              <a:latin typeface="Cambria Math" panose="02040503050406030204" pitchFamily="18" charset="0"/>
                            </a:rPr>
                            <m:t>2</m:t>
                          </m:r>
                        </m:sup>
                      </m:sSup>
                      <m:r>
                        <a:rPr lang="en-CA" sz="2000" b="0" i="1" smtClean="0">
                          <a:latin typeface="Cambria Math" panose="02040503050406030204" pitchFamily="18" charset="0"/>
                        </a:rPr>
                        <m:t>=1→10</m:t>
                      </m:r>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𝑐</m:t>
                          </m:r>
                        </m:e>
                        <m:sup>
                          <m:r>
                            <a:rPr lang="en-CA" sz="2000" b="0" i="1" smtClean="0">
                              <a:latin typeface="Cambria Math" panose="02040503050406030204" pitchFamily="18" charset="0"/>
                            </a:rPr>
                            <m:t>2</m:t>
                          </m:r>
                        </m:sup>
                      </m:sSup>
                      <m:r>
                        <a:rPr lang="en-CA" sz="2000" b="0" i="1" smtClean="0">
                          <a:latin typeface="Cambria Math" panose="02040503050406030204" pitchFamily="18" charset="0"/>
                        </a:rPr>
                        <m:t>+9</m:t>
                      </m:r>
                      <m:r>
                        <a:rPr lang="en-CA" sz="2000" b="0" i="1" smtClean="0">
                          <a:latin typeface="Cambria Math" panose="02040503050406030204" pitchFamily="18" charset="0"/>
                        </a:rPr>
                        <m:t>𝑐</m:t>
                      </m:r>
                      <m:r>
                        <a:rPr lang="en-CA" sz="2000" b="0" i="1" smtClean="0">
                          <a:latin typeface="Cambria Math" panose="02040503050406030204" pitchFamily="18" charset="0"/>
                        </a:rPr>
                        <m:t>−1=0 </m:t>
                      </m:r>
                    </m:oMath>
                  </m:oMathPara>
                </a14:m>
                <a:endParaRPr lang="en-US" sz="2000" dirty="0"/>
              </a:p>
              <a:p>
                <a:pPr marL="139700" indent="0"/>
                <a14:m>
                  <m:oMath xmlns:m="http://schemas.openxmlformats.org/officeDocument/2006/math">
                    <m:r>
                      <a:rPr lang="en-CA" sz="2000" b="0" i="1" smtClean="0">
                        <a:latin typeface="Cambria Math" panose="02040503050406030204" pitchFamily="18" charset="0"/>
                      </a:rPr>
                      <m:t>𝑐</m:t>
                    </m:r>
                    <m:r>
                      <a:rPr lang="en-CA" sz="2000" b="0" i="1" smtClean="0">
                        <a:latin typeface="Cambria Math" panose="02040503050406030204" pitchFamily="18" charset="0"/>
                      </a:rPr>
                      <m:t>=−1 </m:t>
                    </m:r>
                    <m:r>
                      <a:rPr lang="en-CA" sz="2000" b="0" i="1" smtClean="0">
                        <a:latin typeface="Cambria Math" panose="02040503050406030204" pitchFamily="18" charset="0"/>
                      </a:rPr>
                      <m:t>𝑜𝑟</m:t>
                    </m:r>
                    <m:r>
                      <a:rPr lang="en-CA" sz="2000" b="0" i="1" smtClean="0">
                        <a:latin typeface="Cambria Math" panose="02040503050406030204" pitchFamily="18" charset="0"/>
                      </a:rPr>
                      <m:t> 0.1</m:t>
                    </m:r>
                  </m:oMath>
                </a14:m>
                <a:r>
                  <a:rPr lang="en-US" sz="2000" dirty="0"/>
                  <a:t> but we choose </a:t>
                </a:r>
                <a14:m>
                  <m:oMath xmlns:m="http://schemas.openxmlformats.org/officeDocument/2006/math">
                    <m:r>
                      <a:rPr lang="en-CA" sz="2000" b="0" i="1" smtClean="0">
                        <a:latin typeface="Cambria Math" panose="02040503050406030204" pitchFamily="18" charset="0"/>
                      </a:rPr>
                      <m:t>𝑐</m:t>
                    </m:r>
                    <m:r>
                      <a:rPr lang="en-CA" sz="2000" b="0" i="1" smtClean="0">
                        <a:latin typeface="Cambria Math" panose="02040503050406030204" pitchFamily="18" charset="0"/>
                      </a:rPr>
                      <m:t>=0.1</m:t>
                    </m:r>
                  </m:oMath>
                </a14:m>
                <a:r>
                  <a:rPr lang="en-US" sz="2000" dirty="0"/>
                  <a:t> as </a:t>
                </a:r>
                <a14:m>
                  <m:oMath xmlns:m="http://schemas.openxmlformats.org/officeDocument/2006/math">
                    <m:r>
                      <a:rPr lang="en-CA" sz="2000" b="0" i="1" smtClean="0">
                        <a:latin typeface="Cambria Math" panose="02040503050406030204" pitchFamily="18" charset="0"/>
                      </a:rPr>
                      <m:t>𝑓</m:t>
                    </m:r>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𝑖</m:t>
                        </m:r>
                      </m:e>
                    </m:d>
                    <m:r>
                      <a:rPr lang="en-CA" sz="2000" b="0" i="1" smtClean="0">
                        <a:latin typeface="Cambria Math" panose="02040503050406030204" pitchFamily="18" charset="0"/>
                      </a:rPr>
                      <m:t>≤1</m:t>
                    </m:r>
                  </m:oMath>
                </a14:m>
                <a:r>
                  <a:rPr lang="en-US" sz="2000" dirty="0"/>
                  <a:t> </a:t>
                </a:r>
              </a:p>
              <a:p>
                <a:pPr marL="139700" indent="0" algn="l"/>
                <a:endParaRPr lang="en-US" sz="2000" dirty="0"/>
              </a:p>
              <a:p>
                <a:pPr marL="139700" indent="0" algn="l"/>
                <a:endParaRPr lang="en-US" sz="2000" dirty="0"/>
              </a:p>
              <a:p>
                <a:pPr marL="139700" indent="0" algn="l"/>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 </m:t>
                      </m:r>
                    </m:oMath>
                  </m:oMathPara>
                </a14:m>
                <a:endParaRPr lang="en-US" sz="2000" dirty="0"/>
              </a:p>
              <a:p>
                <a:pPr marL="139700" indent="0" algn="l"/>
                <a:endParaRPr lang="en-US" sz="2000" dirty="0"/>
              </a:p>
              <a:p>
                <a:pPr marL="139700" indent="0" algn="l"/>
                <a:endParaRPr lang="en-US" sz="2000" dirty="0"/>
              </a:p>
            </p:txBody>
          </p:sp>
        </mc:Choice>
        <mc:Fallback xmlns="">
          <p:sp>
            <p:nvSpPr>
              <p:cNvPr id="9" name="Text Placeholder 2">
                <a:extLst>
                  <a:ext uri="{FF2B5EF4-FFF2-40B4-BE49-F238E27FC236}">
                    <a16:creationId xmlns:a16="http://schemas.microsoft.com/office/drawing/2014/main" id="{8B675907-6112-6535-5962-80EDC7958F1E}"/>
                  </a:ext>
                </a:extLst>
              </p:cNvPr>
              <p:cNvSpPr txBox="1">
                <a:spLocks noRot="1" noChangeAspect="1" noMove="1" noResize="1" noEditPoints="1" noAdjustHandles="1" noChangeArrowheads="1" noChangeShapeType="1" noTextEdit="1"/>
              </p:cNvSpPr>
              <p:nvPr/>
            </p:nvSpPr>
            <p:spPr>
              <a:xfrm>
                <a:off x="720000" y="1134098"/>
                <a:ext cx="7704000" cy="1806810"/>
              </a:xfrm>
              <a:prstGeom prst="rect">
                <a:avLst/>
              </a:prstGeom>
              <a:blipFill>
                <a:blip r:embed="rId2"/>
                <a:stretch>
                  <a:fillRect b="-135811"/>
                </a:stretch>
              </a:blipFill>
              <a:ln>
                <a:no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graphicFrame>
            <p:nvGraphicFramePr>
              <p:cNvPr id="10" name="Table 9">
                <a:extLst>
                  <a:ext uri="{FF2B5EF4-FFF2-40B4-BE49-F238E27FC236}">
                    <a16:creationId xmlns:a16="http://schemas.microsoft.com/office/drawing/2014/main" id="{F636935A-74AA-FBE7-EC6E-16836CD2D587}"/>
                  </a:ext>
                </a:extLst>
              </p:cNvPr>
              <p:cNvGraphicFramePr>
                <a:graphicFrameLocks noGrp="1"/>
              </p:cNvGraphicFramePr>
              <p:nvPr>
                <p:extLst>
                  <p:ext uri="{D42A27DB-BD31-4B8C-83A1-F6EECF244321}">
                    <p14:modId xmlns:p14="http://schemas.microsoft.com/office/powerpoint/2010/main" val="2964551598"/>
                  </p:ext>
                </p:extLst>
              </p:nvPr>
            </p:nvGraphicFramePr>
            <p:xfrm>
              <a:off x="2539950" y="1742779"/>
              <a:ext cx="4064000" cy="741680"/>
            </p:xfrm>
            <a:graphic>
              <a:graphicData uri="http://schemas.openxmlformats.org/drawingml/2006/table">
                <a:tbl>
                  <a:tblPr firstRow="1" bandRow="1">
                    <a:tableStyleId>{2377DC26-3884-4851-910E-87C0D15A1A19}</a:tableStyleId>
                  </a:tblPr>
                  <a:tblGrid>
                    <a:gridCol w="1016000">
                      <a:extLst>
                        <a:ext uri="{9D8B030D-6E8A-4147-A177-3AD203B41FA5}">
                          <a16:colId xmlns:a16="http://schemas.microsoft.com/office/drawing/2014/main" val="3545706119"/>
                        </a:ext>
                      </a:extLst>
                    </a:gridCol>
                    <a:gridCol w="1016000">
                      <a:extLst>
                        <a:ext uri="{9D8B030D-6E8A-4147-A177-3AD203B41FA5}">
                          <a16:colId xmlns:a16="http://schemas.microsoft.com/office/drawing/2014/main" val="127706456"/>
                        </a:ext>
                      </a:extLst>
                    </a:gridCol>
                    <a:gridCol w="1016000">
                      <a:extLst>
                        <a:ext uri="{9D8B030D-6E8A-4147-A177-3AD203B41FA5}">
                          <a16:colId xmlns:a16="http://schemas.microsoft.com/office/drawing/2014/main" val="4007985256"/>
                        </a:ext>
                      </a:extLst>
                    </a:gridCol>
                    <a:gridCol w="1016000">
                      <a:extLst>
                        <a:ext uri="{9D8B030D-6E8A-4147-A177-3AD203B41FA5}">
                          <a16:colId xmlns:a16="http://schemas.microsoft.com/office/drawing/2014/main" val="1842780679"/>
                        </a:ext>
                      </a:extLst>
                    </a:gridCol>
                  </a:tblGrid>
                  <a:tr h="370840">
                    <a:tc>
                      <a:txBody>
                        <a:bodyPr/>
                        <a:lstStyle/>
                        <a:p>
                          <a:pPr/>
                          <a14:m>
                            <m:oMathPara xmlns:m="http://schemas.openxmlformats.org/officeDocument/2006/math">
                              <m:oMathParaPr>
                                <m:jc m:val="centerGroup"/>
                              </m:oMathParaPr>
                              <m:oMath xmlns:m="http://schemas.openxmlformats.org/officeDocument/2006/math">
                                <m:r>
                                  <a:rPr lang="en-CA" i="1" dirty="0" smtClean="0">
                                    <a:solidFill>
                                      <a:schemeClr val="accent3"/>
                                    </a:solidFill>
                                    <a:latin typeface="Cambria Math" panose="02040503050406030204" pitchFamily="18" charset="0"/>
                                  </a:rPr>
                                  <m:t>𝑥</m:t>
                                </m:r>
                              </m:oMath>
                            </m:oMathPara>
                          </a14:m>
                          <a:endParaRPr lang="en-CA" dirty="0">
                            <a:solidFill>
                              <a:schemeClr val="accent3"/>
                            </a:solidFill>
                          </a:endParaRPr>
                        </a:p>
                      </a:txBody>
                      <a:tcPr/>
                    </a:tc>
                    <a:tc>
                      <a:txBody>
                        <a:bodyPr/>
                        <a:lstStyle/>
                        <a:p>
                          <a:pPr algn="ctr"/>
                          <a:r>
                            <a:rPr lang="en-CA" dirty="0">
                              <a:solidFill>
                                <a:schemeClr val="accent3"/>
                              </a:solidFill>
                              <a:latin typeface="Fredoka" panose="020B0604020202020204" charset="-79"/>
                              <a:cs typeface="Fredoka" panose="020B0604020202020204" charset="-79"/>
                            </a:rPr>
                            <a:t>0</a:t>
                          </a:r>
                        </a:p>
                      </a:txBody>
                      <a:tcPr/>
                    </a:tc>
                    <a:tc>
                      <a:txBody>
                        <a:bodyPr/>
                        <a:lstStyle/>
                        <a:p>
                          <a:pPr algn="ctr"/>
                          <a:r>
                            <a:rPr lang="en-CA" dirty="0">
                              <a:solidFill>
                                <a:schemeClr val="accent3"/>
                              </a:solidFill>
                              <a:latin typeface="Fredoka" panose="020B0604020202020204" charset="-79"/>
                              <a:cs typeface="Fredoka" panose="020B0604020202020204" charset="-79"/>
                            </a:rPr>
                            <a:t>1</a:t>
                          </a:r>
                        </a:p>
                      </a:txBody>
                      <a:tcPr/>
                    </a:tc>
                    <a:tc>
                      <a:txBody>
                        <a:bodyPr/>
                        <a:lstStyle/>
                        <a:p>
                          <a:pPr algn="ctr"/>
                          <a:r>
                            <a:rPr lang="en-CA" dirty="0">
                              <a:solidFill>
                                <a:schemeClr val="accent3"/>
                              </a:solidFill>
                              <a:latin typeface="Fredoka" panose="020B0604020202020204" charset="-79"/>
                              <a:cs typeface="Fredoka" panose="020B0604020202020204" charset="-79"/>
                            </a:rPr>
                            <a:t>2</a:t>
                          </a:r>
                        </a:p>
                      </a:txBody>
                      <a:tcPr/>
                    </a:tc>
                    <a:extLst>
                      <a:ext uri="{0D108BD9-81ED-4DB2-BD59-A6C34878D82A}">
                        <a16:rowId xmlns:a16="http://schemas.microsoft.com/office/drawing/2014/main" val="3608711686"/>
                      </a:ext>
                    </a:extLst>
                  </a:tr>
                  <a:tr h="370840">
                    <a:tc>
                      <a:txBody>
                        <a:bodyPr/>
                        <a:lstStyle/>
                        <a:p>
                          <a:pPr/>
                          <a14:m>
                            <m:oMathPara xmlns:m="http://schemas.openxmlformats.org/officeDocument/2006/math">
                              <m:oMathParaPr>
                                <m:jc m:val="centerGroup"/>
                              </m:oMathParaPr>
                              <m:oMath xmlns:m="http://schemas.openxmlformats.org/officeDocument/2006/math">
                                <m:r>
                                  <a:rPr lang="en-CA" i="1" dirty="0" smtClean="0">
                                    <a:solidFill>
                                      <a:schemeClr val="accent3"/>
                                    </a:solidFill>
                                    <a:latin typeface="Cambria Math" panose="02040503050406030204" pitchFamily="18" charset="0"/>
                                  </a:rPr>
                                  <m:t>𝑓</m:t>
                                </m:r>
                                <m:r>
                                  <a:rPr lang="en-CA" i="1" dirty="0" smtClean="0">
                                    <a:solidFill>
                                      <a:schemeClr val="accent3"/>
                                    </a:solidFill>
                                    <a:latin typeface="Cambria Math" panose="02040503050406030204" pitchFamily="18" charset="0"/>
                                  </a:rPr>
                                  <m:t>(</m:t>
                                </m:r>
                                <m:r>
                                  <a:rPr lang="en-CA" i="1" dirty="0" smtClean="0">
                                    <a:solidFill>
                                      <a:schemeClr val="accent3"/>
                                    </a:solidFill>
                                    <a:latin typeface="Cambria Math" panose="02040503050406030204" pitchFamily="18" charset="0"/>
                                  </a:rPr>
                                  <m:t>𝑥</m:t>
                                </m:r>
                                <m:r>
                                  <a:rPr lang="en-CA" i="1" dirty="0" smtClean="0">
                                    <a:solidFill>
                                      <a:schemeClr val="accent3"/>
                                    </a:solidFill>
                                    <a:latin typeface="Cambria Math" panose="02040503050406030204" pitchFamily="18" charset="0"/>
                                  </a:rPr>
                                  <m:t>)</m:t>
                                </m:r>
                              </m:oMath>
                            </m:oMathPara>
                          </a14:m>
                          <a:endParaRPr lang="en-CA" dirty="0">
                            <a:solidFill>
                              <a:schemeClr val="accent3"/>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CA" b="0" i="1" smtClean="0">
                                    <a:solidFill>
                                      <a:schemeClr val="accent3"/>
                                    </a:solidFill>
                                    <a:latin typeface="Cambria Math" panose="02040503050406030204" pitchFamily="18" charset="0"/>
                                  </a:rPr>
                                  <m:t>9</m:t>
                                </m:r>
                                <m:sSup>
                                  <m:sSupPr>
                                    <m:ctrlPr>
                                      <a:rPr lang="en-CA" b="0" i="1" smtClean="0">
                                        <a:solidFill>
                                          <a:schemeClr val="accent3"/>
                                        </a:solidFill>
                                        <a:latin typeface="Cambria Math" panose="02040503050406030204" pitchFamily="18" charset="0"/>
                                      </a:rPr>
                                    </m:ctrlPr>
                                  </m:sSupPr>
                                  <m:e>
                                    <m:r>
                                      <a:rPr lang="en-CA" b="0" i="1" smtClean="0">
                                        <a:solidFill>
                                          <a:schemeClr val="accent3"/>
                                        </a:solidFill>
                                        <a:latin typeface="Cambria Math" panose="02040503050406030204" pitchFamily="18" charset="0"/>
                                      </a:rPr>
                                      <m:t>𝑐</m:t>
                                    </m:r>
                                  </m:e>
                                  <m:sup>
                                    <m:r>
                                      <a:rPr lang="en-CA" b="0" i="1" smtClean="0">
                                        <a:solidFill>
                                          <a:schemeClr val="accent3"/>
                                        </a:solidFill>
                                        <a:latin typeface="Cambria Math" panose="02040503050406030204" pitchFamily="18" charset="0"/>
                                      </a:rPr>
                                      <m:t>2</m:t>
                                    </m:r>
                                  </m:sup>
                                </m:sSup>
                              </m:oMath>
                            </m:oMathPara>
                          </a14:m>
                          <a:endParaRPr lang="en-CA" dirty="0">
                            <a:solidFill>
                              <a:schemeClr val="accent3"/>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CA" b="0" i="1" smtClean="0">
                                    <a:solidFill>
                                      <a:schemeClr val="accent3"/>
                                    </a:solidFill>
                                    <a:latin typeface="Cambria Math" panose="02040503050406030204" pitchFamily="18" charset="0"/>
                                  </a:rPr>
                                  <m:t>9</m:t>
                                </m:r>
                                <m:r>
                                  <a:rPr lang="en-CA" b="0" i="1" smtClean="0">
                                    <a:solidFill>
                                      <a:schemeClr val="accent3"/>
                                    </a:solidFill>
                                    <a:latin typeface="Cambria Math" panose="02040503050406030204" pitchFamily="18" charset="0"/>
                                  </a:rPr>
                                  <m:t>𝑐</m:t>
                                </m:r>
                              </m:oMath>
                            </m:oMathPara>
                          </a14:m>
                          <a:endParaRPr lang="en-CA" dirty="0">
                            <a:solidFill>
                              <a:schemeClr val="accent3"/>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sSup>
                                  <m:sSupPr>
                                    <m:ctrlPr>
                                      <a:rPr lang="en-CA" b="0" i="1" smtClean="0">
                                        <a:solidFill>
                                          <a:schemeClr val="accent3"/>
                                        </a:solidFill>
                                        <a:latin typeface="Cambria Math" panose="02040503050406030204" pitchFamily="18" charset="0"/>
                                      </a:rPr>
                                    </m:ctrlPr>
                                  </m:sSupPr>
                                  <m:e>
                                    <m:r>
                                      <a:rPr lang="en-CA" b="0" i="1" smtClean="0">
                                        <a:solidFill>
                                          <a:schemeClr val="accent3"/>
                                        </a:solidFill>
                                        <a:latin typeface="Cambria Math" panose="02040503050406030204" pitchFamily="18" charset="0"/>
                                      </a:rPr>
                                      <m:t>𝑐</m:t>
                                    </m:r>
                                  </m:e>
                                  <m:sup>
                                    <m:r>
                                      <a:rPr lang="en-CA" b="0" i="1" smtClean="0">
                                        <a:solidFill>
                                          <a:schemeClr val="accent3"/>
                                        </a:solidFill>
                                        <a:latin typeface="Cambria Math" panose="02040503050406030204" pitchFamily="18" charset="0"/>
                                      </a:rPr>
                                      <m:t>2</m:t>
                                    </m:r>
                                  </m:sup>
                                </m:sSup>
                              </m:oMath>
                            </m:oMathPara>
                          </a14:m>
                          <a:endParaRPr lang="en-CA" dirty="0">
                            <a:solidFill>
                              <a:schemeClr val="accent3"/>
                            </a:solidFill>
                          </a:endParaRPr>
                        </a:p>
                      </a:txBody>
                      <a:tcPr/>
                    </a:tc>
                    <a:extLst>
                      <a:ext uri="{0D108BD9-81ED-4DB2-BD59-A6C34878D82A}">
                        <a16:rowId xmlns:a16="http://schemas.microsoft.com/office/drawing/2014/main" val="4291594130"/>
                      </a:ext>
                    </a:extLst>
                  </a:tr>
                </a:tbl>
              </a:graphicData>
            </a:graphic>
          </p:graphicFrame>
        </mc:Choice>
        <mc:Fallback xmlns="">
          <p:graphicFrame>
            <p:nvGraphicFramePr>
              <p:cNvPr id="10" name="Table 9">
                <a:extLst>
                  <a:ext uri="{FF2B5EF4-FFF2-40B4-BE49-F238E27FC236}">
                    <a16:creationId xmlns:a16="http://schemas.microsoft.com/office/drawing/2014/main" id="{F636935A-74AA-FBE7-EC6E-16836CD2D587}"/>
                  </a:ext>
                </a:extLst>
              </p:cNvPr>
              <p:cNvGraphicFramePr>
                <a:graphicFrameLocks noGrp="1"/>
              </p:cNvGraphicFramePr>
              <p:nvPr>
                <p:extLst>
                  <p:ext uri="{D42A27DB-BD31-4B8C-83A1-F6EECF244321}">
                    <p14:modId xmlns:p14="http://schemas.microsoft.com/office/powerpoint/2010/main" val="2964551598"/>
                  </p:ext>
                </p:extLst>
              </p:nvPr>
            </p:nvGraphicFramePr>
            <p:xfrm>
              <a:off x="2539950" y="1742779"/>
              <a:ext cx="4064000" cy="741680"/>
            </p:xfrm>
            <a:graphic>
              <a:graphicData uri="http://schemas.openxmlformats.org/drawingml/2006/table">
                <a:tbl>
                  <a:tblPr firstRow="1" bandRow="1">
                    <a:tableStyleId>{2377DC26-3884-4851-910E-87C0D15A1A19}</a:tableStyleId>
                  </a:tblPr>
                  <a:tblGrid>
                    <a:gridCol w="1016000">
                      <a:extLst>
                        <a:ext uri="{9D8B030D-6E8A-4147-A177-3AD203B41FA5}">
                          <a16:colId xmlns:a16="http://schemas.microsoft.com/office/drawing/2014/main" val="3545706119"/>
                        </a:ext>
                      </a:extLst>
                    </a:gridCol>
                    <a:gridCol w="1016000">
                      <a:extLst>
                        <a:ext uri="{9D8B030D-6E8A-4147-A177-3AD203B41FA5}">
                          <a16:colId xmlns:a16="http://schemas.microsoft.com/office/drawing/2014/main" val="127706456"/>
                        </a:ext>
                      </a:extLst>
                    </a:gridCol>
                    <a:gridCol w="1016000">
                      <a:extLst>
                        <a:ext uri="{9D8B030D-6E8A-4147-A177-3AD203B41FA5}">
                          <a16:colId xmlns:a16="http://schemas.microsoft.com/office/drawing/2014/main" val="4007985256"/>
                        </a:ext>
                      </a:extLst>
                    </a:gridCol>
                    <a:gridCol w="1016000">
                      <a:extLst>
                        <a:ext uri="{9D8B030D-6E8A-4147-A177-3AD203B41FA5}">
                          <a16:colId xmlns:a16="http://schemas.microsoft.com/office/drawing/2014/main" val="1842780679"/>
                        </a:ext>
                      </a:extLst>
                    </a:gridCol>
                  </a:tblGrid>
                  <a:tr h="370840">
                    <a:tc>
                      <a:txBody>
                        <a:bodyPr/>
                        <a:lstStyle/>
                        <a:p>
                          <a:endParaRPr lang="en-US"/>
                        </a:p>
                      </a:txBody>
                      <a:tcPr>
                        <a:blipFill>
                          <a:blip r:embed="rId3"/>
                          <a:stretch>
                            <a:fillRect l="-599" t="-1613" r="-300599" b="-101613"/>
                          </a:stretch>
                        </a:blipFill>
                      </a:tcPr>
                    </a:tc>
                    <a:tc>
                      <a:txBody>
                        <a:bodyPr/>
                        <a:lstStyle/>
                        <a:p>
                          <a:pPr algn="ctr"/>
                          <a:r>
                            <a:rPr lang="en-CA" dirty="0">
                              <a:solidFill>
                                <a:schemeClr val="accent3"/>
                              </a:solidFill>
                              <a:latin typeface="Fredoka" panose="020B0604020202020204" charset="-79"/>
                              <a:cs typeface="Fredoka" panose="020B0604020202020204" charset="-79"/>
                            </a:rPr>
                            <a:t>0</a:t>
                          </a:r>
                        </a:p>
                      </a:txBody>
                      <a:tcPr/>
                    </a:tc>
                    <a:tc>
                      <a:txBody>
                        <a:bodyPr/>
                        <a:lstStyle/>
                        <a:p>
                          <a:pPr algn="ctr"/>
                          <a:r>
                            <a:rPr lang="en-CA" dirty="0">
                              <a:solidFill>
                                <a:schemeClr val="accent3"/>
                              </a:solidFill>
                              <a:latin typeface="Fredoka" panose="020B0604020202020204" charset="-79"/>
                              <a:cs typeface="Fredoka" panose="020B0604020202020204" charset="-79"/>
                            </a:rPr>
                            <a:t>1</a:t>
                          </a:r>
                        </a:p>
                      </a:txBody>
                      <a:tcPr/>
                    </a:tc>
                    <a:tc>
                      <a:txBody>
                        <a:bodyPr/>
                        <a:lstStyle/>
                        <a:p>
                          <a:pPr algn="ctr"/>
                          <a:r>
                            <a:rPr lang="en-CA" dirty="0">
                              <a:solidFill>
                                <a:schemeClr val="accent3"/>
                              </a:solidFill>
                              <a:latin typeface="Fredoka" panose="020B0604020202020204" charset="-79"/>
                              <a:cs typeface="Fredoka" panose="020B0604020202020204" charset="-79"/>
                            </a:rPr>
                            <a:t>2</a:t>
                          </a:r>
                        </a:p>
                      </a:txBody>
                      <a:tcPr/>
                    </a:tc>
                    <a:extLst>
                      <a:ext uri="{0D108BD9-81ED-4DB2-BD59-A6C34878D82A}">
                        <a16:rowId xmlns:a16="http://schemas.microsoft.com/office/drawing/2014/main" val="3608711686"/>
                      </a:ext>
                    </a:extLst>
                  </a:tr>
                  <a:tr h="370840">
                    <a:tc>
                      <a:txBody>
                        <a:bodyPr/>
                        <a:lstStyle/>
                        <a:p>
                          <a:endParaRPr lang="en-US"/>
                        </a:p>
                      </a:txBody>
                      <a:tcPr>
                        <a:blipFill>
                          <a:blip r:embed="rId3"/>
                          <a:stretch>
                            <a:fillRect l="-599" t="-103279" r="-300599" b="-3279"/>
                          </a:stretch>
                        </a:blipFill>
                      </a:tcPr>
                    </a:tc>
                    <a:tc>
                      <a:txBody>
                        <a:bodyPr/>
                        <a:lstStyle/>
                        <a:p>
                          <a:endParaRPr lang="en-US"/>
                        </a:p>
                      </a:txBody>
                      <a:tcPr>
                        <a:blipFill>
                          <a:blip r:embed="rId3"/>
                          <a:stretch>
                            <a:fillRect l="-100599" t="-103279" r="-200599" b="-3279"/>
                          </a:stretch>
                        </a:blipFill>
                      </a:tcPr>
                    </a:tc>
                    <a:tc>
                      <a:txBody>
                        <a:bodyPr/>
                        <a:lstStyle/>
                        <a:p>
                          <a:endParaRPr lang="en-US"/>
                        </a:p>
                      </a:txBody>
                      <a:tcPr>
                        <a:blipFill>
                          <a:blip r:embed="rId3"/>
                          <a:stretch>
                            <a:fillRect l="-200599" t="-103279" r="-100599" b="-3279"/>
                          </a:stretch>
                        </a:blipFill>
                      </a:tcPr>
                    </a:tc>
                    <a:tc>
                      <a:txBody>
                        <a:bodyPr/>
                        <a:lstStyle/>
                        <a:p>
                          <a:endParaRPr lang="en-US"/>
                        </a:p>
                      </a:txBody>
                      <a:tcPr>
                        <a:blipFill>
                          <a:blip r:embed="rId3"/>
                          <a:stretch>
                            <a:fillRect l="-300599" t="-103279" r="-599" b="-3279"/>
                          </a:stretch>
                        </a:blipFill>
                      </a:tcPr>
                    </a:tc>
                    <a:extLst>
                      <a:ext uri="{0D108BD9-81ED-4DB2-BD59-A6C34878D82A}">
                        <a16:rowId xmlns:a16="http://schemas.microsoft.com/office/drawing/2014/main" val="4291594130"/>
                      </a:ext>
                    </a:extLst>
                  </a:tr>
                </a:tbl>
              </a:graphicData>
            </a:graphic>
          </p:graphicFrame>
        </mc:Fallback>
      </mc:AlternateContent>
      <p:grpSp>
        <p:nvGrpSpPr>
          <p:cNvPr id="3" name="Group 2">
            <a:extLst>
              <a:ext uri="{FF2B5EF4-FFF2-40B4-BE49-F238E27FC236}">
                <a16:creationId xmlns:a16="http://schemas.microsoft.com/office/drawing/2014/main" id="{827F3868-27F3-5909-3C6B-4DA4A5364EA8}"/>
              </a:ext>
            </a:extLst>
          </p:cNvPr>
          <p:cNvGrpSpPr/>
          <p:nvPr/>
        </p:nvGrpSpPr>
        <p:grpSpPr>
          <a:xfrm>
            <a:off x="8394461" y="659465"/>
            <a:ext cx="215065" cy="191069"/>
            <a:chOff x="8401880" y="657705"/>
            <a:chExt cx="215065" cy="191069"/>
          </a:xfrm>
          <a:solidFill>
            <a:schemeClr val="accent3"/>
          </a:solidFill>
        </p:grpSpPr>
        <p:sp>
          <p:nvSpPr>
            <p:cNvPr id="4" name="Isosceles Triangle 3">
              <a:hlinkClick r:id="rId4" action="ppaction://hlinksldjump"/>
              <a:extLst>
                <a:ext uri="{FF2B5EF4-FFF2-40B4-BE49-F238E27FC236}">
                  <a16:creationId xmlns:a16="http://schemas.microsoft.com/office/drawing/2014/main" id="{D4E62646-854F-40EF-425B-23CF80F0C9A8}"/>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Isosceles Triangle 4">
              <a:hlinkClick r:id="rId4" action="ppaction://hlinksldjump"/>
              <a:extLst>
                <a:ext uri="{FF2B5EF4-FFF2-40B4-BE49-F238E27FC236}">
                  <a16:creationId xmlns:a16="http://schemas.microsoft.com/office/drawing/2014/main" id="{456E3FB5-D197-4F98-D2F3-A0F0A5B6A29E}"/>
                </a:ext>
              </a:extLst>
            </p:cNvPr>
            <p:cNvSpPr/>
            <p:nvPr/>
          </p:nvSpPr>
          <p:spPr>
            <a:xfrm rot="5400000">
              <a:off x="8473639"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3645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7" end="7"/>
                                            </p:txEl>
                                          </p:spTgt>
                                        </p:tgtEl>
                                        <p:attrNameLst>
                                          <p:attrName>style.visibility</p:attrName>
                                        </p:attrNameLst>
                                      </p:cBhvr>
                                      <p:to>
                                        <p:strVal val="visible"/>
                                      </p:to>
                                    </p:set>
                                    <p:animEffect transition="in" filter="fade">
                                      <p:cBhvr>
                                        <p:cTn id="7" dur="500"/>
                                        <p:tgtEl>
                                          <p:spTgt spid="9">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8" end="8"/>
                                            </p:txEl>
                                          </p:spTgt>
                                        </p:tgtEl>
                                        <p:attrNameLst>
                                          <p:attrName>style.visibility</p:attrName>
                                        </p:attrNameLst>
                                      </p:cBhvr>
                                      <p:to>
                                        <p:strVal val="visible"/>
                                      </p:to>
                                    </p:set>
                                    <p:animEffect transition="in" filter="fade">
                                      <p:cBhvr>
                                        <p:cTn id="10"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F45E4-A14B-FC1F-DAF3-24A8E4D6F925}"/>
              </a:ext>
            </a:extLst>
          </p:cNvPr>
          <p:cNvSpPr>
            <a:spLocks noGrp="1"/>
          </p:cNvSpPr>
          <p:nvPr>
            <p:ph type="title"/>
          </p:nvPr>
        </p:nvSpPr>
        <p:spPr>
          <a:solidFill>
            <a:schemeClr val="accent2"/>
          </a:solidFill>
        </p:spPr>
        <p:txBody>
          <a:bodyPr/>
          <a:lstStyle/>
          <a:p>
            <a:r>
              <a:rPr lang="en-CA" dirty="0"/>
              <a:t>Example – probability functions</a:t>
            </a:r>
          </a:p>
        </p:txBody>
      </p:sp>
      <mc:AlternateContent xmlns:mc="http://schemas.openxmlformats.org/markup-compatibility/2006" xmlns:a14="http://schemas.microsoft.com/office/drawing/2010/main">
        <mc:Choice Requires="a14">
          <p:sp>
            <p:nvSpPr>
              <p:cNvPr id="9" name="Text Placeholder 2">
                <a:extLst>
                  <a:ext uri="{FF2B5EF4-FFF2-40B4-BE49-F238E27FC236}">
                    <a16:creationId xmlns:a16="http://schemas.microsoft.com/office/drawing/2014/main" id="{8B675907-6112-6535-5962-80EDC7958F1E}"/>
                  </a:ext>
                </a:extLst>
              </p:cNvPr>
              <p:cNvSpPr txBox="1">
                <a:spLocks/>
              </p:cNvSpPr>
              <p:nvPr/>
            </p:nvSpPr>
            <p:spPr>
              <a:xfrm>
                <a:off x="720000" y="1134098"/>
                <a:ext cx="7704000" cy="18068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1pPr>
                <a:lvl2pPr marL="914400" marR="0" lvl="1"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2pPr>
                <a:lvl3pPr marL="1371600" marR="0" lvl="2"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3pPr>
                <a:lvl4pPr marL="1828800" marR="0" lvl="3"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4pPr>
                <a:lvl5pPr marL="2286000" marR="0" lvl="4"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5pPr>
                <a:lvl6pPr marL="2743200" marR="0" lvl="5"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6pPr>
                <a:lvl7pPr marL="3200400" marR="0" lvl="6"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7pPr>
                <a:lvl8pPr marL="3657600" marR="0" lvl="7"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8pPr>
                <a:lvl9pPr marL="4114800" marR="0" lvl="8"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9pPr>
              </a:lstStyle>
              <a:p>
                <a:pPr marL="139700" indent="0" algn="l"/>
                <a:r>
                  <a:rPr lang="en-US" sz="2000" dirty="0"/>
                  <a:t>B. Plot the </a:t>
                </a:r>
                <a:r>
                  <a:rPr lang="en-US" sz="2000" dirty="0" err="1"/>
                  <a:t>cdf</a:t>
                </a:r>
                <a:r>
                  <a:rPr lang="en-US" sz="2000" dirty="0"/>
                  <a:t> of </a:t>
                </a:r>
                <a14:m>
                  <m:oMath xmlns:m="http://schemas.openxmlformats.org/officeDocument/2006/math">
                    <m:r>
                      <a:rPr lang="en-US" sz="2000" i="1" dirty="0">
                        <a:latin typeface="Cambria Math" panose="02040503050406030204" pitchFamily="18" charset="0"/>
                      </a:rPr>
                      <m:t>𝑋</m:t>
                    </m:r>
                  </m:oMath>
                </a14:m>
                <a:endParaRPr lang="en-US" sz="2000" dirty="0"/>
              </a:p>
              <a:p>
                <a:pPr marL="139700" indent="0" algn="l"/>
                <a:endParaRPr lang="en-US" sz="2000" dirty="0"/>
              </a:p>
              <a:p>
                <a:pPr marL="139700" indent="0" algn="l"/>
                <a:endParaRPr lang="en-US" sz="2000" dirty="0"/>
              </a:p>
              <a:p>
                <a:pPr marL="139700" indent="0" algn="l"/>
                <a:endParaRPr lang="en-US" sz="2000" dirty="0"/>
              </a:p>
              <a:p>
                <a:pPr marL="139700" indent="0" algn="l"/>
                <a:endParaRPr lang="en-US" sz="2000" dirty="0"/>
              </a:p>
            </p:txBody>
          </p:sp>
        </mc:Choice>
        <mc:Fallback xmlns="">
          <p:sp>
            <p:nvSpPr>
              <p:cNvPr id="9" name="Text Placeholder 2">
                <a:extLst>
                  <a:ext uri="{FF2B5EF4-FFF2-40B4-BE49-F238E27FC236}">
                    <a16:creationId xmlns:a16="http://schemas.microsoft.com/office/drawing/2014/main" id="{8B675907-6112-6535-5962-80EDC7958F1E}"/>
                  </a:ext>
                </a:extLst>
              </p:cNvPr>
              <p:cNvSpPr txBox="1">
                <a:spLocks noRot="1" noChangeAspect="1" noMove="1" noResize="1" noEditPoints="1" noAdjustHandles="1" noChangeArrowheads="1" noChangeShapeType="1" noTextEdit="1"/>
              </p:cNvSpPr>
              <p:nvPr/>
            </p:nvSpPr>
            <p:spPr>
              <a:xfrm>
                <a:off x="720000" y="1134098"/>
                <a:ext cx="7704000" cy="1806810"/>
              </a:xfrm>
              <a:prstGeom prst="rect">
                <a:avLst/>
              </a:prstGeom>
              <a:blipFill>
                <a:blip r:embed="rId2"/>
                <a:stretch>
                  <a:fillRect/>
                </a:stretch>
              </a:blipFill>
              <a:ln>
                <a:no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graphicFrame>
            <p:nvGraphicFramePr>
              <p:cNvPr id="10" name="Table 9">
                <a:extLst>
                  <a:ext uri="{FF2B5EF4-FFF2-40B4-BE49-F238E27FC236}">
                    <a16:creationId xmlns:a16="http://schemas.microsoft.com/office/drawing/2014/main" id="{F636935A-74AA-FBE7-EC6E-16836CD2D587}"/>
                  </a:ext>
                </a:extLst>
              </p:cNvPr>
              <p:cNvGraphicFramePr>
                <a:graphicFrameLocks noGrp="1"/>
              </p:cNvGraphicFramePr>
              <p:nvPr>
                <p:extLst>
                  <p:ext uri="{D42A27DB-BD31-4B8C-83A1-F6EECF244321}">
                    <p14:modId xmlns:p14="http://schemas.microsoft.com/office/powerpoint/2010/main" val="912493566"/>
                  </p:ext>
                </p:extLst>
              </p:nvPr>
            </p:nvGraphicFramePr>
            <p:xfrm>
              <a:off x="719899" y="2275326"/>
              <a:ext cx="2990600" cy="741680"/>
            </p:xfrm>
            <a:graphic>
              <a:graphicData uri="http://schemas.openxmlformats.org/drawingml/2006/table">
                <a:tbl>
                  <a:tblPr firstRow="1" bandRow="1">
                    <a:tableStyleId>{2377DC26-3884-4851-910E-87C0D15A1A19}</a:tableStyleId>
                  </a:tblPr>
                  <a:tblGrid>
                    <a:gridCol w="747650">
                      <a:extLst>
                        <a:ext uri="{9D8B030D-6E8A-4147-A177-3AD203B41FA5}">
                          <a16:colId xmlns:a16="http://schemas.microsoft.com/office/drawing/2014/main" val="3545706119"/>
                        </a:ext>
                      </a:extLst>
                    </a:gridCol>
                    <a:gridCol w="747650">
                      <a:extLst>
                        <a:ext uri="{9D8B030D-6E8A-4147-A177-3AD203B41FA5}">
                          <a16:colId xmlns:a16="http://schemas.microsoft.com/office/drawing/2014/main" val="127706456"/>
                        </a:ext>
                      </a:extLst>
                    </a:gridCol>
                    <a:gridCol w="747650">
                      <a:extLst>
                        <a:ext uri="{9D8B030D-6E8A-4147-A177-3AD203B41FA5}">
                          <a16:colId xmlns:a16="http://schemas.microsoft.com/office/drawing/2014/main" val="4007985256"/>
                        </a:ext>
                      </a:extLst>
                    </a:gridCol>
                    <a:gridCol w="747650">
                      <a:extLst>
                        <a:ext uri="{9D8B030D-6E8A-4147-A177-3AD203B41FA5}">
                          <a16:colId xmlns:a16="http://schemas.microsoft.com/office/drawing/2014/main" val="1842780679"/>
                        </a:ext>
                      </a:extLst>
                    </a:gridCol>
                  </a:tblGrid>
                  <a:tr h="370840">
                    <a:tc>
                      <a:txBody>
                        <a:bodyPr/>
                        <a:lstStyle/>
                        <a:p>
                          <a:pPr/>
                          <a14:m>
                            <m:oMathPara xmlns:m="http://schemas.openxmlformats.org/officeDocument/2006/math">
                              <m:oMathParaPr>
                                <m:jc m:val="centerGroup"/>
                              </m:oMathParaPr>
                              <m:oMath xmlns:m="http://schemas.openxmlformats.org/officeDocument/2006/math">
                                <m:r>
                                  <a:rPr lang="en-CA" i="1" dirty="0" smtClean="0">
                                    <a:solidFill>
                                      <a:schemeClr val="accent3"/>
                                    </a:solidFill>
                                    <a:latin typeface="Cambria Math" panose="02040503050406030204" pitchFamily="18" charset="0"/>
                                  </a:rPr>
                                  <m:t>𝑥</m:t>
                                </m:r>
                              </m:oMath>
                            </m:oMathPara>
                          </a14:m>
                          <a:endParaRPr lang="en-CA" dirty="0">
                            <a:solidFill>
                              <a:schemeClr val="accent3"/>
                            </a:solidFill>
                          </a:endParaRPr>
                        </a:p>
                      </a:txBody>
                      <a:tcPr/>
                    </a:tc>
                    <a:tc>
                      <a:txBody>
                        <a:bodyPr/>
                        <a:lstStyle/>
                        <a:p>
                          <a:pPr algn="ctr"/>
                          <a:r>
                            <a:rPr lang="en-CA" dirty="0">
                              <a:solidFill>
                                <a:schemeClr val="accent3"/>
                              </a:solidFill>
                              <a:latin typeface="Fredoka" panose="020B0604020202020204" charset="-79"/>
                              <a:cs typeface="Fredoka" panose="020B0604020202020204" charset="-79"/>
                            </a:rPr>
                            <a:t>0</a:t>
                          </a:r>
                        </a:p>
                      </a:txBody>
                      <a:tcPr/>
                    </a:tc>
                    <a:tc>
                      <a:txBody>
                        <a:bodyPr/>
                        <a:lstStyle/>
                        <a:p>
                          <a:pPr algn="ctr"/>
                          <a:r>
                            <a:rPr lang="en-CA" dirty="0">
                              <a:solidFill>
                                <a:schemeClr val="accent3"/>
                              </a:solidFill>
                              <a:latin typeface="Fredoka" panose="020B0604020202020204" charset="-79"/>
                              <a:cs typeface="Fredoka" panose="020B0604020202020204" charset="-79"/>
                            </a:rPr>
                            <a:t>1</a:t>
                          </a:r>
                        </a:p>
                      </a:txBody>
                      <a:tcPr/>
                    </a:tc>
                    <a:tc>
                      <a:txBody>
                        <a:bodyPr/>
                        <a:lstStyle/>
                        <a:p>
                          <a:pPr algn="ctr"/>
                          <a:r>
                            <a:rPr lang="en-CA" dirty="0">
                              <a:solidFill>
                                <a:schemeClr val="accent3"/>
                              </a:solidFill>
                              <a:latin typeface="Fredoka" panose="020B0604020202020204" charset="-79"/>
                              <a:cs typeface="Fredoka" panose="020B0604020202020204" charset="-79"/>
                            </a:rPr>
                            <a:t>2</a:t>
                          </a:r>
                        </a:p>
                      </a:txBody>
                      <a:tcPr/>
                    </a:tc>
                    <a:extLst>
                      <a:ext uri="{0D108BD9-81ED-4DB2-BD59-A6C34878D82A}">
                        <a16:rowId xmlns:a16="http://schemas.microsoft.com/office/drawing/2014/main" val="3608711686"/>
                      </a:ext>
                    </a:extLst>
                  </a:tr>
                  <a:tr h="370840">
                    <a:tc>
                      <a:txBody>
                        <a:bodyPr/>
                        <a:lstStyle/>
                        <a:p>
                          <a:pPr/>
                          <a14:m>
                            <m:oMathPara xmlns:m="http://schemas.openxmlformats.org/officeDocument/2006/math">
                              <m:oMathParaPr>
                                <m:jc m:val="centerGroup"/>
                              </m:oMathParaPr>
                              <m:oMath xmlns:m="http://schemas.openxmlformats.org/officeDocument/2006/math">
                                <m:r>
                                  <a:rPr lang="en-CA" i="1" dirty="0" smtClean="0">
                                    <a:solidFill>
                                      <a:schemeClr val="accent3"/>
                                    </a:solidFill>
                                    <a:latin typeface="Cambria Math" panose="02040503050406030204" pitchFamily="18" charset="0"/>
                                  </a:rPr>
                                  <m:t>𝑓</m:t>
                                </m:r>
                                <m:r>
                                  <a:rPr lang="en-CA" i="1" dirty="0" smtClean="0">
                                    <a:solidFill>
                                      <a:schemeClr val="accent3"/>
                                    </a:solidFill>
                                    <a:latin typeface="Cambria Math" panose="02040503050406030204" pitchFamily="18" charset="0"/>
                                  </a:rPr>
                                  <m:t>(</m:t>
                                </m:r>
                                <m:r>
                                  <a:rPr lang="en-CA" i="1" dirty="0" smtClean="0">
                                    <a:solidFill>
                                      <a:schemeClr val="accent3"/>
                                    </a:solidFill>
                                    <a:latin typeface="Cambria Math" panose="02040503050406030204" pitchFamily="18" charset="0"/>
                                  </a:rPr>
                                  <m:t>𝑥</m:t>
                                </m:r>
                                <m:r>
                                  <a:rPr lang="en-CA" i="1" dirty="0" smtClean="0">
                                    <a:solidFill>
                                      <a:schemeClr val="accent3"/>
                                    </a:solidFill>
                                    <a:latin typeface="Cambria Math" panose="02040503050406030204" pitchFamily="18" charset="0"/>
                                  </a:rPr>
                                  <m:t>)</m:t>
                                </m:r>
                              </m:oMath>
                            </m:oMathPara>
                          </a14:m>
                          <a:endParaRPr lang="en-CA" dirty="0">
                            <a:solidFill>
                              <a:schemeClr val="accent3"/>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CA" b="0" i="1" smtClean="0">
                                    <a:solidFill>
                                      <a:schemeClr val="accent3"/>
                                    </a:solidFill>
                                    <a:latin typeface="Cambria Math" panose="02040503050406030204" pitchFamily="18" charset="0"/>
                                  </a:rPr>
                                  <m:t>0.09</m:t>
                                </m:r>
                              </m:oMath>
                            </m:oMathPara>
                          </a14:m>
                          <a:endParaRPr lang="en-CA" dirty="0">
                            <a:solidFill>
                              <a:schemeClr val="accent3"/>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CA" b="0" i="1" smtClean="0">
                                    <a:solidFill>
                                      <a:schemeClr val="accent3"/>
                                    </a:solidFill>
                                    <a:latin typeface="Cambria Math" panose="02040503050406030204" pitchFamily="18" charset="0"/>
                                  </a:rPr>
                                  <m:t>0.9</m:t>
                                </m:r>
                              </m:oMath>
                            </m:oMathPara>
                          </a14:m>
                          <a:endParaRPr lang="en-CA" dirty="0">
                            <a:solidFill>
                              <a:schemeClr val="accent3"/>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CA" b="0" i="1" smtClean="0">
                                    <a:solidFill>
                                      <a:schemeClr val="accent3"/>
                                    </a:solidFill>
                                    <a:latin typeface="Cambria Math" panose="02040503050406030204" pitchFamily="18" charset="0"/>
                                  </a:rPr>
                                  <m:t>0.01</m:t>
                                </m:r>
                              </m:oMath>
                            </m:oMathPara>
                          </a14:m>
                          <a:endParaRPr lang="en-CA" dirty="0">
                            <a:solidFill>
                              <a:schemeClr val="accent3"/>
                            </a:solidFill>
                          </a:endParaRPr>
                        </a:p>
                      </a:txBody>
                      <a:tcPr/>
                    </a:tc>
                    <a:extLst>
                      <a:ext uri="{0D108BD9-81ED-4DB2-BD59-A6C34878D82A}">
                        <a16:rowId xmlns:a16="http://schemas.microsoft.com/office/drawing/2014/main" val="4291594130"/>
                      </a:ext>
                    </a:extLst>
                  </a:tr>
                </a:tbl>
              </a:graphicData>
            </a:graphic>
          </p:graphicFrame>
        </mc:Choice>
        <mc:Fallback xmlns="">
          <p:graphicFrame>
            <p:nvGraphicFramePr>
              <p:cNvPr id="10" name="Table 9">
                <a:extLst>
                  <a:ext uri="{FF2B5EF4-FFF2-40B4-BE49-F238E27FC236}">
                    <a16:creationId xmlns:a16="http://schemas.microsoft.com/office/drawing/2014/main" id="{F636935A-74AA-FBE7-EC6E-16836CD2D587}"/>
                  </a:ext>
                </a:extLst>
              </p:cNvPr>
              <p:cNvGraphicFramePr>
                <a:graphicFrameLocks noGrp="1"/>
              </p:cNvGraphicFramePr>
              <p:nvPr>
                <p:extLst>
                  <p:ext uri="{D42A27DB-BD31-4B8C-83A1-F6EECF244321}">
                    <p14:modId xmlns:p14="http://schemas.microsoft.com/office/powerpoint/2010/main" val="912493566"/>
                  </p:ext>
                </p:extLst>
              </p:nvPr>
            </p:nvGraphicFramePr>
            <p:xfrm>
              <a:off x="719899" y="2275326"/>
              <a:ext cx="2990600" cy="741680"/>
            </p:xfrm>
            <a:graphic>
              <a:graphicData uri="http://schemas.openxmlformats.org/drawingml/2006/table">
                <a:tbl>
                  <a:tblPr firstRow="1" bandRow="1">
                    <a:tableStyleId>{2377DC26-3884-4851-910E-87C0D15A1A19}</a:tableStyleId>
                  </a:tblPr>
                  <a:tblGrid>
                    <a:gridCol w="747650">
                      <a:extLst>
                        <a:ext uri="{9D8B030D-6E8A-4147-A177-3AD203B41FA5}">
                          <a16:colId xmlns:a16="http://schemas.microsoft.com/office/drawing/2014/main" val="3545706119"/>
                        </a:ext>
                      </a:extLst>
                    </a:gridCol>
                    <a:gridCol w="747650">
                      <a:extLst>
                        <a:ext uri="{9D8B030D-6E8A-4147-A177-3AD203B41FA5}">
                          <a16:colId xmlns:a16="http://schemas.microsoft.com/office/drawing/2014/main" val="127706456"/>
                        </a:ext>
                      </a:extLst>
                    </a:gridCol>
                    <a:gridCol w="747650">
                      <a:extLst>
                        <a:ext uri="{9D8B030D-6E8A-4147-A177-3AD203B41FA5}">
                          <a16:colId xmlns:a16="http://schemas.microsoft.com/office/drawing/2014/main" val="4007985256"/>
                        </a:ext>
                      </a:extLst>
                    </a:gridCol>
                    <a:gridCol w="747650">
                      <a:extLst>
                        <a:ext uri="{9D8B030D-6E8A-4147-A177-3AD203B41FA5}">
                          <a16:colId xmlns:a16="http://schemas.microsoft.com/office/drawing/2014/main" val="1842780679"/>
                        </a:ext>
                      </a:extLst>
                    </a:gridCol>
                  </a:tblGrid>
                  <a:tr h="370840">
                    <a:tc>
                      <a:txBody>
                        <a:bodyPr/>
                        <a:lstStyle/>
                        <a:p>
                          <a:endParaRPr lang="en-US"/>
                        </a:p>
                      </a:txBody>
                      <a:tcPr>
                        <a:blipFill>
                          <a:blip r:embed="rId3"/>
                          <a:stretch>
                            <a:fillRect l="-813" t="-3279" r="-300813" b="-103279"/>
                          </a:stretch>
                        </a:blipFill>
                      </a:tcPr>
                    </a:tc>
                    <a:tc>
                      <a:txBody>
                        <a:bodyPr/>
                        <a:lstStyle/>
                        <a:p>
                          <a:pPr algn="ctr"/>
                          <a:r>
                            <a:rPr lang="en-CA" dirty="0">
                              <a:solidFill>
                                <a:schemeClr val="accent3"/>
                              </a:solidFill>
                              <a:latin typeface="Fredoka" panose="020B0604020202020204" charset="-79"/>
                              <a:cs typeface="Fredoka" panose="020B0604020202020204" charset="-79"/>
                            </a:rPr>
                            <a:t>0</a:t>
                          </a:r>
                        </a:p>
                      </a:txBody>
                      <a:tcPr/>
                    </a:tc>
                    <a:tc>
                      <a:txBody>
                        <a:bodyPr/>
                        <a:lstStyle/>
                        <a:p>
                          <a:pPr algn="ctr"/>
                          <a:r>
                            <a:rPr lang="en-CA" dirty="0">
                              <a:solidFill>
                                <a:schemeClr val="accent3"/>
                              </a:solidFill>
                              <a:latin typeface="Fredoka" panose="020B0604020202020204" charset="-79"/>
                              <a:cs typeface="Fredoka" panose="020B0604020202020204" charset="-79"/>
                            </a:rPr>
                            <a:t>1</a:t>
                          </a:r>
                        </a:p>
                      </a:txBody>
                      <a:tcPr/>
                    </a:tc>
                    <a:tc>
                      <a:txBody>
                        <a:bodyPr/>
                        <a:lstStyle/>
                        <a:p>
                          <a:pPr algn="ctr"/>
                          <a:r>
                            <a:rPr lang="en-CA" dirty="0">
                              <a:solidFill>
                                <a:schemeClr val="accent3"/>
                              </a:solidFill>
                              <a:latin typeface="Fredoka" panose="020B0604020202020204" charset="-79"/>
                              <a:cs typeface="Fredoka" panose="020B0604020202020204" charset="-79"/>
                            </a:rPr>
                            <a:t>2</a:t>
                          </a:r>
                        </a:p>
                      </a:txBody>
                      <a:tcPr/>
                    </a:tc>
                    <a:extLst>
                      <a:ext uri="{0D108BD9-81ED-4DB2-BD59-A6C34878D82A}">
                        <a16:rowId xmlns:a16="http://schemas.microsoft.com/office/drawing/2014/main" val="3608711686"/>
                      </a:ext>
                    </a:extLst>
                  </a:tr>
                  <a:tr h="370840">
                    <a:tc>
                      <a:txBody>
                        <a:bodyPr/>
                        <a:lstStyle/>
                        <a:p>
                          <a:endParaRPr lang="en-US"/>
                        </a:p>
                      </a:txBody>
                      <a:tcPr>
                        <a:blipFill>
                          <a:blip r:embed="rId3"/>
                          <a:stretch>
                            <a:fillRect l="-813" t="-103279" r="-300813" b="-3279"/>
                          </a:stretch>
                        </a:blipFill>
                      </a:tcPr>
                    </a:tc>
                    <a:tc>
                      <a:txBody>
                        <a:bodyPr/>
                        <a:lstStyle/>
                        <a:p>
                          <a:endParaRPr lang="en-US"/>
                        </a:p>
                      </a:txBody>
                      <a:tcPr>
                        <a:blipFill>
                          <a:blip r:embed="rId3"/>
                          <a:stretch>
                            <a:fillRect l="-100813" t="-103279" r="-200813" b="-3279"/>
                          </a:stretch>
                        </a:blipFill>
                      </a:tcPr>
                    </a:tc>
                    <a:tc>
                      <a:txBody>
                        <a:bodyPr/>
                        <a:lstStyle/>
                        <a:p>
                          <a:endParaRPr lang="en-US"/>
                        </a:p>
                      </a:txBody>
                      <a:tcPr>
                        <a:blipFill>
                          <a:blip r:embed="rId3"/>
                          <a:stretch>
                            <a:fillRect l="-202459" t="-103279" r="-102459" b="-3279"/>
                          </a:stretch>
                        </a:blipFill>
                      </a:tcPr>
                    </a:tc>
                    <a:tc>
                      <a:txBody>
                        <a:bodyPr/>
                        <a:lstStyle/>
                        <a:p>
                          <a:endParaRPr lang="en-US"/>
                        </a:p>
                      </a:txBody>
                      <a:tcPr>
                        <a:blipFill>
                          <a:blip r:embed="rId3"/>
                          <a:stretch>
                            <a:fillRect l="-300000" t="-103279" r="-1626" b="-3279"/>
                          </a:stretch>
                        </a:blipFill>
                      </a:tcPr>
                    </a:tc>
                    <a:extLst>
                      <a:ext uri="{0D108BD9-81ED-4DB2-BD59-A6C34878D82A}">
                        <a16:rowId xmlns:a16="http://schemas.microsoft.com/office/drawing/2014/main" val="4291594130"/>
                      </a:ext>
                    </a:extLst>
                  </a:tr>
                </a:tbl>
              </a:graphicData>
            </a:graphic>
          </p:graphicFrame>
        </mc:Fallback>
      </mc:AlternateContent>
      <p:pic>
        <p:nvPicPr>
          <p:cNvPr id="6" name="Picture 5">
            <a:extLst>
              <a:ext uri="{FF2B5EF4-FFF2-40B4-BE49-F238E27FC236}">
                <a16:creationId xmlns:a16="http://schemas.microsoft.com/office/drawing/2014/main" id="{357626EA-96AF-9774-1CE5-A5C2F6F25ABB}"/>
              </a:ext>
            </a:extLst>
          </p:cNvPr>
          <p:cNvPicPr>
            <a:picLocks noChangeAspect="1"/>
          </p:cNvPicPr>
          <p:nvPr/>
        </p:nvPicPr>
        <p:blipFill>
          <a:blip r:embed="rId4"/>
          <a:stretch>
            <a:fillRect/>
          </a:stretch>
        </p:blipFill>
        <p:spPr>
          <a:xfrm>
            <a:off x="4012257" y="1639476"/>
            <a:ext cx="4109984" cy="2602864"/>
          </a:xfrm>
          <a:prstGeom prst="rect">
            <a:avLst/>
          </a:prstGeom>
          <a:ln>
            <a:solidFill>
              <a:schemeClr val="accent3"/>
            </a:solidFill>
          </a:ln>
        </p:spPr>
      </p:pic>
      <p:grpSp>
        <p:nvGrpSpPr>
          <p:cNvPr id="7" name="Group 6">
            <a:extLst>
              <a:ext uri="{FF2B5EF4-FFF2-40B4-BE49-F238E27FC236}">
                <a16:creationId xmlns:a16="http://schemas.microsoft.com/office/drawing/2014/main" id="{C0E7D267-DC90-5EE2-BC1F-976EA83E0BDB}"/>
              </a:ext>
            </a:extLst>
          </p:cNvPr>
          <p:cNvGrpSpPr/>
          <p:nvPr/>
        </p:nvGrpSpPr>
        <p:grpSpPr>
          <a:xfrm>
            <a:off x="8394461" y="659465"/>
            <a:ext cx="215065" cy="191069"/>
            <a:chOff x="8401880" y="657705"/>
            <a:chExt cx="215065" cy="191069"/>
          </a:xfrm>
          <a:solidFill>
            <a:schemeClr val="accent3"/>
          </a:solidFill>
        </p:grpSpPr>
        <p:sp>
          <p:nvSpPr>
            <p:cNvPr id="8" name="Isosceles Triangle 7">
              <a:hlinkClick r:id="rId5" action="ppaction://hlinksldjump"/>
              <a:extLst>
                <a:ext uri="{FF2B5EF4-FFF2-40B4-BE49-F238E27FC236}">
                  <a16:creationId xmlns:a16="http://schemas.microsoft.com/office/drawing/2014/main" id="{7098BBA8-86AF-F549-84BE-CD64F06387CE}"/>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Isosceles Triangle 10">
              <a:hlinkClick r:id="rId5" action="ppaction://hlinksldjump"/>
              <a:extLst>
                <a:ext uri="{FF2B5EF4-FFF2-40B4-BE49-F238E27FC236}">
                  <a16:creationId xmlns:a16="http://schemas.microsoft.com/office/drawing/2014/main" id="{3F1FFEE8-6648-523E-D92F-79202F1E1136}"/>
                </a:ext>
              </a:extLst>
            </p:cNvPr>
            <p:cNvSpPr/>
            <p:nvPr/>
          </p:nvSpPr>
          <p:spPr>
            <a:xfrm rot="5400000">
              <a:off x="8473639"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63679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388CD-3847-B8C9-828F-D606D2727B8A}"/>
              </a:ext>
            </a:extLst>
          </p:cNvPr>
          <p:cNvSpPr>
            <a:spLocks noGrp="1"/>
          </p:cNvSpPr>
          <p:nvPr>
            <p:ph type="title"/>
          </p:nvPr>
        </p:nvSpPr>
        <p:spPr>
          <a:solidFill>
            <a:schemeClr val="accent2"/>
          </a:solidFill>
        </p:spPr>
        <p:txBody>
          <a:bodyPr/>
          <a:lstStyle/>
          <a:p>
            <a:r>
              <a:rPr lang="en-CA" dirty="0"/>
              <a:t>Definition of probability </a:t>
            </a:r>
          </a:p>
        </p:txBody>
      </p:sp>
      <mc:AlternateContent xmlns:mc="http://schemas.openxmlformats.org/markup-compatibility/2006" xmlns:a14="http://schemas.microsoft.com/office/drawing/2010/main">
        <mc:Choice Requires="a14">
          <p:sp>
            <p:nvSpPr>
              <p:cNvPr id="3" name="Subtitle 2">
                <a:extLst>
                  <a:ext uri="{FF2B5EF4-FFF2-40B4-BE49-F238E27FC236}">
                    <a16:creationId xmlns:a16="http://schemas.microsoft.com/office/drawing/2014/main" id="{99981FA6-E216-0ADD-6797-BAF853B87B38}"/>
                  </a:ext>
                </a:extLst>
              </p:cNvPr>
              <p:cNvSpPr>
                <a:spLocks noGrp="1"/>
              </p:cNvSpPr>
              <p:nvPr>
                <p:ph type="subTitle" idx="1"/>
              </p:nvPr>
            </p:nvSpPr>
            <p:spPr>
              <a:xfrm>
                <a:off x="1378356" y="1789621"/>
                <a:ext cx="3328500" cy="768000"/>
              </a:xfrm>
            </p:spPr>
            <p:txBody>
              <a:bodyPr/>
              <a:lstStyle/>
              <a:p>
                <a:pPr/>
                <a14:m>
                  <m:oMathPara xmlns:m="http://schemas.openxmlformats.org/officeDocument/2006/math">
                    <m:oMathParaPr>
                      <m:jc m:val="centerGroup"/>
                    </m:oMathParaPr>
                    <m:oMath xmlns:m="http://schemas.openxmlformats.org/officeDocument/2006/math">
                      <m:f>
                        <m:fPr>
                          <m:ctrlPr>
                            <a:rPr lang="en-CA" sz="1600" i="1" smtClean="0">
                              <a:latin typeface="Cambria Math" panose="02040503050406030204" pitchFamily="18" charset="0"/>
                            </a:rPr>
                          </m:ctrlPr>
                        </m:fPr>
                        <m:num>
                          <m:r>
                            <m:rPr>
                              <m:nor/>
                            </m:rPr>
                            <a:rPr lang="en-CA" sz="1600" b="0" i="0" smtClean="0">
                              <a:latin typeface="Fredoka" panose="020B0604020202020204" charset="-79"/>
                              <a:cs typeface="Fredoka" panose="020B0604020202020204" charset="-79"/>
                            </a:rPr>
                            <m:t>Number</m:t>
                          </m:r>
                          <m:r>
                            <m:rPr>
                              <m:nor/>
                            </m:rPr>
                            <a:rPr lang="en-CA" sz="1600" b="0" i="0" smtClean="0">
                              <a:latin typeface="Fredoka" panose="020B0604020202020204" charset="-79"/>
                              <a:cs typeface="Fredoka" panose="020B0604020202020204" charset="-79"/>
                            </a:rPr>
                            <m:t> </m:t>
                          </m:r>
                          <m:r>
                            <m:rPr>
                              <m:nor/>
                            </m:rPr>
                            <a:rPr lang="en-CA" sz="1600" b="0" i="0" smtClean="0">
                              <a:latin typeface="Fredoka" panose="020B0604020202020204" charset="-79"/>
                              <a:cs typeface="Fredoka" panose="020B0604020202020204" charset="-79"/>
                            </a:rPr>
                            <m:t>of</m:t>
                          </m:r>
                          <m:r>
                            <m:rPr>
                              <m:nor/>
                            </m:rPr>
                            <a:rPr lang="en-CA" sz="1600" b="0" i="0" smtClean="0">
                              <a:latin typeface="Fredoka" panose="020B0604020202020204" charset="-79"/>
                              <a:cs typeface="Fredoka" panose="020B0604020202020204" charset="-79"/>
                            </a:rPr>
                            <m:t> </m:t>
                          </m:r>
                          <m:r>
                            <m:rPr>
                              <m:nor/>
                            </m:rPr>
                            <a:rPr lang="en-CA" sz="1600" b="0" i="0" smtClean="0">
                              <a:latin typeface="Fredoka" panose="020B0604020202020204" charset="-79"/>
                              <a:cs typeface="Fredoka" panose="020B0604020202020204" charset="-79"/>
                            </a:rPr>
                            <m:t>ways</m:t>
                          </m:r>
                          <m:r>
                            <m:rPr>
                              <m:nor/>
                            </m:rPr>
                            <a:rPr lang="en-CA" sz="1600" b="0" i="0" smtClean="0">
                              <a:latin typeface="Fredoka" panose="020B0604020202020204" charset="-79"/>
                              <a:cs typeface="Fredoka" panose="020B0604020202020204" charset="-79"/>
                            </a:rPr>
                            <m:t> </m:t>
                          </m:r>
                          <m:r>
                            <m:rPr>
                              <m:nor/>
                            </m:rPr>
                            <a:rPr lang="en-CA" sz="1600" b="0" i="0" smtClean="0">
                              <a:latin typeface="Fredoka" panose="020B0604020202020204" charset="-79"/>
                              <a:cs typeface="Fredoka" panose="020B0604020202020204" charset="-79"/>
                            </a:rPr>
                            <m:t>the</m:t>
                          </m:r>
                          <m:r>
                            <m:rPr>
                              <m:nor/>
                            </m:rPr>
                            <a:rPr lang="en-CA" sz="1600" b="0" i="0" smtClean="0">
                              <a:latin typeface="Fredoka" panose="020B0604020202020204" charset="-79"/>
                              <a:cs typeface="Fredoka" panose="020B0604020202020204" charset="-79"/>
                            </a:rPr>
                            <m:t> </m:t>
                          </m:r>
                          <m:r>
                            <m:rPr>
                              <m:nor/>
                            </m:rPr>
                            <a:rPr lang="en-CA" sz="1600" b="0" i="0" smtClean="0">
                              <a:latin typeface="Fredoka" panose="020B0604020202020204" charset="-79"/>
                              <a:cs typeface="Fredoka" panose="020B0604020202020204" charset="-79"/>
                            </a:rPr>
                            <m:t>event</m:t>
                          </m:r>
                          <m:r>
                            <m:rPr>
                              <m:nor/>
                            </m:rPr>
                            <a:rPr lang="en-CA" sz="1600" b="0" i="0" smtClean="0">
                              <a:latin typeface="Fredoka" panose="020B0604020202020204" charset="-79"/>
                              <a:cs typeface="Fredoka" panose="020B0604020202020204" charset="-79"/>
                            </a:rPr>
                            <m:t> </m:t>
                          </m:r>
                          <m:r>
                            <m:rPr>
                              <m:nor/>
                            </m:rPr>
                            <a:rPr lang="en-CA" sz="1600" b="0" i="0" smtClean="0">
                              <a:latin typeface="Fredoka" panose="020B0604020202020204" charset="-79"/>
                              <a:cs typeface="Fredoka" panose="020B0604020202020204" charset="-79"/>
                            </a:rPr>
                            <m:t>occurs</m:t>
                          </m:r>
                        </m:num>
                        <m:den>
                          <m:r>
                            <m:rPr>
                              <m:nor/>
                            </m:rPr>
                            <a:rPr lang="en-CA" sz="1600" b="0" i="0" smtClean="0">
                              <a:latin typeface="Fredoka" panose="020B0604020202020204" charset="-79"/>
                              <a:cs typeface="Fredoka" panose="020B0604020202020204" charset="-79"/>
                            </a:rPr>
                            <m:t>Number</m:t>
                          </m:r>
                          <m:r>
                            <m:rPr>
                              <m:nor/>
                            </m:rPr>
                            <a:rPr lang="en-CA" sz="1600" b="0" i="0" smtClean="0">
                              <a:latin typeface="Fredoka" panose="020B0604020202020204" charset="-79"/>
                              <a:cs typeface="Fredoka" panose="020B0604020202020204" charset="-79"/>
                            </a:rPr>
                            <m:t> </m:t>
                          </m:r>
                          <m:r>
                            <m:rPr>
                              <m:nor/>
                            </m:rPr>
                            <a:rPr lang="en-CA" sz="1600" b="0" i="0" smtClean="0">
                              <a:latin typeface="Fredoka" panose="020B0604020202020204" charset="-79"/>
                              <a:cs typeface="Fredoka" panose="020B0604020202020204" charset="-79"/>
                            </a:rPr>
                            <m:t>of</m:t>
                          </m:r>
                          <m:r>
                            <m:rPr>
                              <m:nor/>
                            </m:rPr>
                            <a:rPr lang="en-CA" sz="1600" b="0" i="0" smtClean="0">
                              <a:latin typeface="Fredoka" panose="020B0604020202020204" charset="-79"/>
                              <a:cs typeface="Fredoka" panose="020B0604020202020204" charset="-79"/>
                            </a:rPr>
                            <m:t> </m:t>
                          </m:r>
                          <m:r>
                            <m:rPr>
                              <m:nor/>
                            </m:rPr>
                            <a:rPr lang="en-CA" sz="1600" b="0" i="0" smtClean="0">
                              <a:latin typeface="Fredoka" panose="020B0604020202020204" charset="-79"/>
                              <a:cs typeface="Fredoka" panose="020B0604020202020204" charset="-79"/>
                            </a:rPr>
                            <m:t>outcomes</m:t>
                          </m:r>
                          <m:r>
                            <m:rPr>
                              <m:nor/>
                            </m:rPr>
                            <a:rPr lang="en-CA" sz="1600" b="0" i="0" smtClean="0">
                              <a:latin typeface="Fredoka" panose="020B0604020202020204" charset="-79"/>
                              <a:cs typeface="Fredoka" panose="020B0604020202020204" charset="-79"/>
                            </a:rPr>
                            <m:t> </m:t>
                          </m:r>
                          <m:r>
                            <m:rPr>
                              <m:nor/>
                            </m:rPr>
                            <a:rPr lang="en-CA" sz="1600" b="0" i="0" smtClean="0">
                              <a:latin typeface="Fredoka" panose="020B0604020202020204" charset="-79"/>
                              <a:cs typeface="Fredoka" panose="020B0604020202020204" charset="-79"/>
                            </a:rPr>
                            <m:t>in</m:t>
                          </m:r>
                          <m:r>
                            <m:rPr>
                              <m:nor/>
                            </m:rPr>
                            <a:rPr lang="en-CA" sz="1600" b="0" i="0" smtClean="0">
                              <a:latin typeface="Fredoka" panose="020B0604020202020204" charset="-79"/>
                              <a:cs typeface="Fredoka" panose="020B0604020202020204" charset="-79"/>
                            </a:rPr>
                            <m:t> </m:t>
                          </m:r>
                          <m:r>
                            <a:rPr lang="en-CA" sz="1600" b="0" i="1" smtClean="0">
                              <a:latin typeface="Cambria Math" panose="02040503050406030204" pitchFamily="18" charset="0"/>
                            </a:rPr>
                            <m:t>𝑆</m:t>
                          </m:r>
                        </m:den>
                      </m:f>
                    </m:oMath>
                  </m:oMathPara>
                </a14:m>
                <a:endParaRPr lang="en-CA" sz="1600" dirty="0"/>
              </a:p>
            </p:txBody>
          </p:sp>
        </mc:Choice>
        <mc:Fallback xmlns="">
          <p:sp>
            <p:nvSpPr>
              <p:cNvPr id="3" name="Subtitle 2">
                <a:extLst>
                  <a:ext uri="{FF2B5EF4-FFF2-40B4-BE49-F238E27FC236}">
                    <a16:creationId xmlns:a16="http://schemas.microsoft.com/office/drawing/2014/main" id="{99981FA6-E216-0ADD-6797-BAF853B87B38}"/>
                  </a:ext>
                </a:extLst>
              </p:cNvPr>
              <p:cNvSpPr>
                <a:spLocks noGrp="1" noRot="1" noChangeAspect="1" noMove="1" noResize="1" noEditPoints="1" noAdjustHandles="1" noChangeArrowheads="1" noChangeShapeType="1" noTextEdit="1"/>
              </p:cNvSpPr>
              <p:nvPr>
                <p:ph type="subTitle" idx="1"/>
              </p:nvPr>
            </p:nvSpPr>
            <p:spPr>
              <a:xfrm>
                <a:off x="1378356" y="1789621"/>
                <a:ext cx="3328500" cy="768000"/>
              </a:xfrm>
              <a:blipFill>
                <a:blip r:embed="rId2"/>
                <a:stretch>
                  <a:fillRect/>
                </a:stretch>
              </a:blipFill>
            </p:spPr>
            <p:txBody>
              <a:bodyPr/>
              <a:lstStyle/>
              <a:p>
                <a:r>
                  <a:rPr lang="en-CA">
                    <a:noFill/>
                  </a:rPr>
                  <a:t> </a:t>
                </a:r>
              </a:p>
            </p:txBody>
          </p:sp>
        </mc:Fallback>
      </mc:AlternateContent>
      <p:sp>
        <p:nvSpPr>
          <p:cNvPr id="4" name="Subtitle 3">
            <a:extLst>
              <a:ext uri="{FF2B5EF4-FFF2-40B4-BE49-F238E27FC236}">
                <a16:creationId xmlns:a16="http://schemas.microsoft.com/office/drawing/2014/main" id="{22409683-C480-8245-FBCB-3D763DECA9F9}"/>
              </a:ext>
            </a:extLst>
          </p:cNvPr>
          <p:cNvSpPr>
            <a:spLocks noGrp="1"/>
          </p:cNvSpPr>
          <p:nvPr>
            <p:ph type="subTitle" idx="2"/>
          </p:nvPr>
        </p:nvSpPr>
        <p:spPr>
          <a:xfrm>
            <a:off x="1365762" y="1410186"/>
            <a:ext cx="3328500" cy="514200"/>
          </a:xfrm>
        </p:spPr>
        <p:txBody>
          <a:bodyPr/>
          <a:lstStyle/>
          <a:p>
            <a:r>
              <a:rPr lang="en-CA" sz="2000" dirty="0"/>
              <a:t>Classical definition</a:t>
            </a:r>
          </a:p>
        </p:txBody>
      </p:sp>
      <p:sp>
        <p:nvSpPr>
          <p:cNvPr id="6" name="Subtitle 5">
            <a:extLst>
              <a:ext uri="{FF2B5EF4-FFF2-40B4-BE49-F238E27FC236}">
                <a16:creationId xmlns:a16="http://schemas.microsoft.com/office/drawing/2014/main" id="{9A6DDA02-8EBE-E220-2BCC-AAADA65EAC9D}"/>
              </a:ext>
            </a:extLst>
          </p:cNvPr>
          <p:cNvSpPr>
            <a:spLocks noGrp="1"/>
          </p:cNvSpPr>
          <p:nvPr>
            <p:ph type="subTitle" idx="4"/>
          </p:nvPr>
        </p:nvSpPr>
        <p:spPr>
          <a:xfrm>
            <a:off x="1368162" y="2482929"/>
            <a:ext cx="3326100" cy="514200"/>
          </a:xfrm>
        </p:spPr>
        <p:txBody>
          <a:bodyPr/>
          <a:lstStyle/>
          <a:p>
            <a:r>
              <a:rPr lang="en-CA" sz="2000" dirty="0"/>
              <a:t>Relative frequency</a:t>
            </a:r>
          </a:p>
        </p:txBody>
      </p:sp>
      <p:sp>
        <p:nvSpPr>
          <p:cNvPr id="8" name="Subtitle 7">
            <a:extLst>
              <a:ext uri="{FF2B5EF4-FFF2-40B4-BE49-F238E27FC236}">
                <a16:creationId xmlns:a16="http://schemas.microsoft.com/office/drawing/2014/main" id="{C09A24F5-3FE1-38A6-2C75-89EFB5C25D8E}"/>
              </a:ext>
            </a:extLst>
          </p:cNvPr>
          <p:cNvSpPr>
            <a:spLocks noGrp="1"/>
          </p:cNvSpPr>
          <p:nvPr>
            <p:ph type="subTitle" idx="6"/>
          </p:nvPr>
        </p:nvSpPr>
        <p:spPr>
          <a:xfrm>
            <a:off x="1365762" y="3745751"/>
            <a:ext cx="3328200" cy="514200"/>
          </a:xfrm>
        </p:spPr>
        <p:txBody>
          <a:bodyPr/>
          <a:lstStyle/>
          <a:p>
            <a:r>
              <a:rPr lang="en-CA" sz="2000" dirty="0"/>
              <a:t>Subjective probability</a:t>
            </a:r>
          </a:p>
        </p:txBody>
      </p:sp>
      <p:sp>
        <p:nvSpPr>
          <p:cNvPr id="9" name="TextBox 8">
            <a:extLst>
              <a:ext uri="{FF2B5EF4-FFF2-40B4-BE49-F238E27FC236}">
                <a16:creationId xmlns:a16="http://schemas.microsoft.com/office/drawing/2014/main" id="{AC941041-AD77-7911-F327-9013CCE3D1BF}"/>
              </a:ext>
            </a:extLst>
          </p:cNvPr>
          <p:cNvSpPr txBox="1"/>
          <p:nvPr/>
        </p:nvSpPr>
        <p:spPr>
          <a:xfrm>
            <a:off x="1504510" y="2866929"/>
            <a:ext cx="3830636" cy="830997"/>
          </a:xfrm>
          <a:prstGeom prst="rect">
            <a:avLst/>
          </a:prstGeom>
          <a:noFill/>
        </p:spPr>
        <p:txBody>
          <a:bodyPr wrap="square" rtlCol="0" anchor="ctr">
            <a:spAutoFit/>
          </a:bodyPr>
          <a:lstStyle/>
          <a:p>
            <a:pPr lvl="1"/>
            <a:r>
              <a:rPr lang="en-CA" sz="1600" dirty="0">
                <a:solidFill>
                  <a:schemeClr val="accent3"/>
                </a:solidFill>
                <a:latin typeface="Fredoka" panose="020B0604020202020204" charset="-79"/>
                <a:cs typeface="Fredoka" panose="020B0604020202020204" charset="-79"/>
              </a:rPr>
              <a:t>The chance (proportion or fraction) that the event occurs in a long series of repetitive events (experiments)</a:t>
            </a:r>
          </a:p>
        </p:txBody>
      </p:sp>
      <p:sp>
        <p:nvSpPr>
          <p:cNvPr id="12" name="Oval 11">
            <a:extLst>
              <a:ext uri="{FF2B5EF4-FFF2-40B4-BE49-F238E27FC236}">
                <a16:creationId xmlns:a16="http://schemas.microsoft.com/office/drawing/2014/main" id="{E56DB302-71AA-3694-CC3F-F9ABD815C16B}"/>
              </a:ext>
            </a:extLst>
          </p:cNvPr>
          <p:cNvSpPr/>
          <p:nvPr/>
        </p:nvSpPr>
        <p:spPr>
          <a:xfrm>
            <a:off x="588866" y="1508572"/>
            <a:ext cx="776896" cy="768000"/>
          </a:xfrm>
          <a:prstGeom prst="ellipse">
            <a:avLst/>
          </a:prstGeom>
          <a:solidFill>
            <a:schemeClr val="bg1"/>
          </a:solidFill>
          <a:ln w="63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3000" dirty="0">
                <a:solidFill>
                  <a:schemeClr val="accent3"/>
                </a:solidFill>
                <a:latin typeface="Staatliches" pitchFamily="2" charset="0"/>
              </a:rPr>
              <a:t>1</a:t>
            </a:r>
          </a:p>
        </p:txBody>
      </p:sp>
      <p:sp>
        <p:nvSpPr>
          <p:cNvPr id="13" name="Oval 12">
            <a:extLst>
              <a:ext uri="{FF2B5EF4-FFF2-40B4-BE49-F238E27FC236}">
                <a16:creationId xmlns:a16="http://schemas.microsoft.com/office/drawing/2014/main" id="{E1C770E5-FBB4-0F7F-10FE-6A1976007AEB}"/>
              </a:ext>
            </a:extLst>
          </p:cNvPr>
          <p:cNvSpPr/>
          <p:nvPr/>
        </p:nvSpPr>
        <p:spPr>
          <a:xfrm>
            <a:off x="588866" y="2579528"/>
            <a:ext cx="776896" cy="768000"/>
          </a:xfrm>
          <a:prstGeom prst="ellipse">
            <a:avLst/>
          </a:prstGeom>
          <a:solidFill>
            <a:schemeClr val="bg2"/>
          </a:solidFill>
          <a:ln w="63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3000" dirty="0">
                <a:solidFill>
                  <a:schemeClr val="accent3"/>
                </a:solidFill>
                <a:latin typeface="Staatliches" pitchFamily="2" charset="0"/>
              </a:rPr>
              <a:t>2</a:t>
            </a:r>
          </a:p>
        </p:txBody>
      </p:sp>
      <p:sp>
        <p:nvSpPr>
          <p:cNvPr id="14" name="Oval 13">
            <a:extLst>
              <a:ext uri="{FF2B5EF4-FFF2-40B4-BE49-F238E27FC236}">
                <a16:creationId xmlns:a16="http://schemas.microsoft.com/office/drawing/2014/main" id="{765E319D-A3E4-9BB9-50A4-682EE9379698}"/>
              </a:ext>
            </a:extLst>
          </p:cNvPr>
          <p:cNvSpPr/>
          <p:nvPr/>
        </p:nvSpPr>
        <p:spPr>
          <a:xfrm>
            <a:off x="588866" y="3842349"/>
            <a:ext cx="776896" cy="768000"/>
          </a:xfrm>
          <a:prstGeom prst="ellipse">
            <a:avLst/>
          </a:prstGeom>
          <a:solidFill>
            <a:schemeClr val="tx2"/>
          </a:solidFill>
          <a:ln w="63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3000" dirty="0">
                <a:solidFill>
                  <a:schemeClr val="accent3"/>
                </a:solidFill>
                <a:latin typeface="Staatliches" pitchFamily="2" charset="0"/>
              </a:rPr>
              <a:t>3</a:t>
            </a:r>
          </a:p>
        </p:txBody>
      </p:sp>
      <p:sp>
        <p:nvSpPr>
          <p:cNvPr id="15" name="TextBox 14">
            <a:extLst>
              <a:ext uri="{FF2B5EF4-FFF2-40B4-BE49-F238E27FC236}">
                <a16:creationId xmlns:a16="http://schemas.microsoft.com/office/drawing/2014/main" id="{77D6C32F-A635-59EB-A4DF-8B9FF9FD132C}"/>
              </a:ext>
            </a:extLst>
          </p:cNvPr>
          <p:cNvSpPr txBox="1"/>
          <p:nvPr/>
        </p:nvSpPr>
        <p:spPr>
          <a:xfrm>
            <a:off x="1504510" y="4128633"/>
            <a:ext cx="3830636" cy="584775"/>
          </a:xfrm>
          <a:prstGeom prst="rect">
            <a:avLst/>
          </a:prstGeom>
          <a:noFill/>
        </p:spPr>
        <p:txBody>
          <a:bodyPr wrap="square" rtlCol="0" anchor="ctr">
            <a:spAutoFit/>
          </a:bodyPr>
          <a:lstStyle/>
          <a:p>
            <a:r>
              <a:rPr lang="en-CA" sz="1600" dirty="0">
                <a:solidFill>
                  <a:schemeClr val="accent3"/>
                </a:solidFill>
                <a:latin typeface="Fredoka" panose="020B0604020202020204" charset="-79"/>
                <a:cs typeface="Fredoka" panose="020B0604020202020204" charset="-79"/>
              </a:rPr>
              <a:t>How sure the person making the statement is about the event occurring.</a:t>
            </a:r>
          </a:p>
        </p:txBody>
      </p:sp>
      <p:sp>
        <p:nvSpPr>
          <p:cNvPr id="18" name="TextBox 17">
            <a:extLst>
              <a:ext uri="{FF2B5EF4-FFF2-40B4-BE49-F238E27FC236}">
                <a16:creationId xmlns:a16="http://schemas.microsoft.com/office/drawing/2014/main" id="{07322A4F-9DA4-9081-67D6-B4C91688867B}"/>
              </a:ext>
            </a:extLst>
          </p:cNvPr>
          <p:cNvSpPr txBox="1"/>
          <p:nvPr/>
        </p:nvSpPr>
        <p:spPr>
          <a:xfrm>
            <a:off x="6022665" y="1173365"/>
            <a:ext cx="2686435" cy="400110"/>
          </a:xfrm>
          <a:prstGeom prst="rect">
            <a:avLst/>
          </a:prstGeom>
          <a:noFill/>
        </p:spPr>
        <p:txBody>
          <a:bodyPr wrap="square" rtlCol="0" anchor="ctr">
            <a:spAutoFit/>
          </a:bodyPr>
          <a:lstStyle/>
          <a:p>
            <a:pPr lvl="1"/>
            <a:r>
              <a:rPr lang="en-CA" sz="2000" dirty="0">
                <a:solidFill>
                  <a:schemeClr val="accent3"/>
                </a:solidFill>
                <a:latin typeface="Staatliches" pitchFamily="2" charset="0"/>
                <a:cs typeface="Fredoka" panose="020B0604020202020204" charset="-79"/>
              </a:rPr>
              <a:t>limitations</a:t>
            </a:r>
          </a:p>
        </p:txBody>
      </p:sp>
      <p:cxnSp>
        <p:nvCxnSpPr>
          <p:cNvPr id="26" name="Straight Arrow Connector 25">
            <a:extLst>
              <a:ext uri="{FF2B5EF4-FFF2-40B4-BE49-F238E27FC236}">
                <a16:creationId xmlns:a16="http://schemas.microsoft.com/office/drawing/2014/main" id="{15BAAB6F-7FB2-12D3-50CA-B7C1C6A75C15}"/>
              </a:ext>
            </a:extLst>
          </p:cNvPr>
          <p:cNvCxnSpPr>
            <a:cxnSpLocks/>
          </p:cNvCxnSpPr>
          <p:nvPr/>
        </p:nvCxnSpPr>
        <p:spPr>
          <a:xfrm>
            <a:off x="5431398" y="2126380"/>
            <a:ext cx="591267"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3B62A52-30E8-1F04-93A1-C32E43F2AC98}"/>
              </a:ext>
            </a:extLst>
          </p:cNvPr>
          <p:cNvCxnSpPr>
            <a:cxnSpLocks/>
          </p:cNvCxnSpPr>
          <p:nvPr/>
        </p:nvCxnSpPr>
        <p:spPr>
          <a:xfrm>
            <a:off x="5431398" y="3281672"/>
            <a:ext cx="591267"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1BFDFC2-A3F0-ECC5-629D-995A6B9C221E}"/>
              </a:ext>
            </a:extLst>
          </p:cNvPr>
          <p:cNvCxnSpPr>
            <a:cxnSpLocks/>
          </p:cNvCxnSpPr>
          <p:nvPr/>
        </p:nvCxnSpPr>
        <p:spPr>
          <a:xfrm>
            <a:off x="5431398" y="4369098"/>
            <a:ext cx="591267"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ECEF805-03BC-A838-A67D-517AAE07375C}"/>
              </a:ext>
            </a:extLst>
          </p:cNvPr>
          <p:cNvSpPr txBox="1"/>
          <p:nvPr/>
        </p:nvSpPr>
        <p:spPr>
          <a:xfrm>
            <a:off x="6022664" y="1833992"/>
            <a:ext cx="2179434" cy="584775"/>
          </a:xfrm>
          <a:prstGeom prst="rect">
            <a:avLst/>
          </a:prstGeom>
          <a:noFill/>
        </p:spPr>
        <p:txBody>
          <a:bodyPr wrap="square" rtlCol="0" anchor="ctr">
            <a:spAutoFit/>
          </a:bodyPr>
          <a:lstStyle/>
          <a:p>
            <a:pPr lvl="1"/>
            <a:r>
              <a:rPr lang="en-CA" sz="1600" dirty="0">
                <a:solidFill>
                  <a:schemeClr val="accent3"/>
                </a:solidFill>
                <a:latin typeface="Fredoka" panose="020B0604020202020204" charset="-79"/>
                <a:cs typeface="Fredoka" panose="020B0604020202020204" charset="-79"/>
              </a:rPr>
              <a:t>Hard to define equally likely</a:t>
            </a:r>
          </a:p>
        </p:txBody>
      </p:sp>
      <p:sp>
        <p:nvSpPr>
          <p:cNvPr id="33" name="TextBox 32">
            <a:extLst>
              <a:ext uri="{FF2B5EF4-FFF2-40B4-BE49-F238E27FC236}">
                <a16:creationId xmlns:a16="http://schemas.microsoft.com/office/drawing/2014/main" id="{AE60E7E7-ACA8-1F23-8534-873E67930484}"/>
              </a:ext>
            </a:extLst>
          </p:cNvPr>
          <p:cNvSpPr txBox="1"/>
          <p:nvPr/>
        </p:nvSpPr>
        <p:spPr>
          <a:xfrm>
            <a:off x="6022665" y="2866173"/>
            <a:ext cx="2179434" cy="830997"/>
          </a:xfrm>
          <a:prstGeom prst="rect">
            <a:avLst/>
          </a:prstGeom>
          <a:noFill/>
        </p:spPr>
        <p:txBody>
          <a:bodyPr wrap="square" rtlCol="0" anchor="ctr">
            <a:spAutoFit/>
          </a:bodyPr>
          <a:lstStyle/>
          <a:p>
            <a:pPr lvl="1"/>
            <a:r>
              <a:rPr lang="en-CA" sz="1600" dirty="0">
                <a:solidFill>
                  <a:schemeClr val="accent3"/>
                </a:solidFill>
                <a:latin typeface="Fredoka" panose="020B0604020202020204" charset="-79"/>
                <a:cs typeface="Fredoka" panose="020B0604020202020204" charset="-79"/>
              </a:rPr>
              <a:t>We can’t repeat an experiment infinitely/indefinitely</a:t>
            </a:r>
          </a:p>
        </p:txBody>
      </p:sp>
      <p:sp>
        <p:nvSpPr>
          <p:cNvPr id="34" name="TextBox 33">
            <a:extLst>
              <a:ext uri="{FF2B5EF4-FFF2-40B4-BE49-F238E27FC236}">
                <a16:creationId xmlns:a16="http://schemas.microsoft.com/office/drawing/2014/main" id="{F216D171-0A72-9B38-B00D-64555F106BD4}"/>
              </a:ext>
            </a:extLst>
          </p:cNvPr>
          <p:cNvSpPr txBox="1"/>
          <p:nvPr/>
        </p:nvSpPr>
        <p:spPr>
          <a:xfrm>
            <a:off x="6022665" y="3953599"/>
            <a:ext cx="2179434" cy="830997"/>
          </a:xfrm>
          <a:prstGeom prst="rect">
            <a:avLst/>
          </a:prstGeom>
          <a:noFill/>
        </p:spPr>
        <p:txBody>
          <a:bodyPr wrap="square" rtlCol="0" anchor="ctr">
            <a:spAutoFit/>
          </a:bodyPr>
          <a:lstStyle/>
          <a:p>
            <a:pPr lvl="1"/>
            <a:r>
              <a:rPr lang="en-CA" sz="1600" dirty="0">
                <a:solidFill>
                  <a:schemeClr val="accent3"/>
                </a:solidFill>
                <a:latin typeface="Fredoka" panose="020B0604020202020204" charset="-79"/>
                <a:cs typeface="Fredoka" panose="020B0604020202020204" charset="-79"/>
              </a:rPr>
              <a:t>No rational basis for people to agree on an answer</a:t>
            </a:r>
          </a:p>
        </p:txBody>
      </p:sp>
      <p:grpSp>
        <p:nvGrpSpPr>
          <p:cNvPr id="44" name="Group 43">
            <a:extLst>
              <a:ext uri="{FF2B5EF4-FFF2-40B4-BE49-F238E27FC236}">
                <a16:creationId xmlns:a16="http://schemas.microsoft.com/office/drawing/2014/main" id="{AA1D4B6E-1699-9E43-D77B-CA2DE3624D7E}"/>
              </a:ext>
            </a:extLst>
          </p:cNvPr>
          <p:cNvGrpSpPr/>
          <p:nvPr/>
        </p:nvGrpSpPr>
        <p:grpSpPr>
          <a:xfrm>
            <a:off x="8394461" y="659465"/>
            <a:ext cx="215065" cy="191069"/>
            <a:chOff x="8401880" y="657705"/>
            <a:chExt cx="215065" cy="191069"/>
          </a:xfrm>
          <a:solidFill>
            <a:schemeClr val="accent3"/>
          </a:solidFill>
        </p:grpSpPr>
        <p:sp>
          <p:nvSpPr>
            <p:cNvPr id="45" name="Isosceles Triangle 44">
              <a:hlinkClick r:id="rId3" action="ppaction://hlinksldjump"/>
              <a:extLst>
                <a:ext uri="{FF2B5EF4-FFF2-40B4-BE49-F238E27FC236}">
                  <a16:creationId xmlns:a16="http://schemas.microsoft.com/office/drawing/2014/main" id="{869D5495-DAD9-3771-B4AC-467712278AED}"/>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Isosceles Triangle 45">
              <a:hlinkClick r:id="rId3" action="ppaction://hlinksldjump"/>
              <a:extLst>
                <a:ext uri="{FF2B5EF4-FFF2-40B4-BE49-F238E27FC236}">
                  <a16:creationId xmlns:a16="http://schemas.microsoft.com/office/drawing/2014/main" id="{C0A656DF-7066-60F0-A5EC-2FC874EA8F97}"/>
                </a:ext>
              </a:extLst>
            </p:cNvPr>
            <p:cNvSpPr/>
            <p:nvPr/>
          </p:nvSpPr>
          <p:spPr>
            <a:xfrm rot="5400000">
              <a:off x="8473639"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305682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p:bldP spid="33" grpId="0"/>
      <p:bldP spid="3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F45E4-A14B-FC1F-DAF3-24A8E4D6F925}"/>
              </a:ext>
            </a:extLst>
          </p:cNvPr>
          <p:cNvSpPr>
            <a:spLocks noGrp="1"/>
          </p:cNvSpPr>
          <p:nvPr>
            <p:ph type="title"/>
          </p:nvPr>
        </p:nvSpPr>
        <p:spPr>
          <a:solidFill>
            <a:schemeClr val="accent2"/>
          </a:solidFill>
        </p:spPr>
        <p:txBody>
          <a:bodyPr/>
          <a:lstStyle/>
          <a:p>
            <a:r>
              <a:rPr lang="en-CA" dirty="0"/>
              <a:t>Example – probability functions</a:t>
            </a:r>
          </a:p>
        </p:txBody>
      </p:sp>
      <mc:AlternateContent xmlns:mc="http://schemas.openxmlformats.org/markup-compatibility/2006" xmlns:a14="http://schemas.microsoft.com/office/drawing/2010/main">
        <mc:Choice Requires="a14">
          <p:sp>
            <p:nvSpPr>
              <p:cNvPr id="9" name="Text Placeholder 2">
                <a:extLst>
                  <a:ext uri="{FF2B5EF4-FFF2-40B4-BE49-F238E27FC236}">
                    <a16:creationId xmlns:a16="http://schemas.microsoft.com/office/drawing/2014/main" id="{8B675907-6112-6535-5962-80EDC7958F1E}"/>
                  </a:ext>
                </a:extLst>
              </p:cNvPr>
              <p:cNvSpPr txBox="1">
                <a:spLocks/>
              </p:cNvSpPr>
              <p:nvPr/>
            </p:nvSpPr>
            <p:spPr>
              <a:xfrm>
                <a:off x="720000" y="1134098"/>
                <a:ext cx="7704000" cy="18068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1pPr>
                <a:lvl2pPr marL="914400" marR="0" lvl="1"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2pPr>
                <a:lvl3pPr marL="1371600" marR="0" lvl="2"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3pPr>
                <a:lvl4pPr marL="1828800" marR="0" lvl="3"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4pPr>
                <a:lvl5pPr marL="2286000" marR="0" lvl="4"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5pPr>
                <a:lvl6pPr marL="2743200" marR="0" lvl="5"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6pPr>
                <a:lvl7pPr marL="3200400" marR="0" lvl="6"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7pPr>
                <a:lvl8pPr marL="3657600" marR="0" lvl="7"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8pPr>
                <a:lvl9pPr marL="4114800" marR="0" lvl="8"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9pPr>
              </a:lstStyle>
              <a:p>
                <a:pPr marL="139700" indent="0" algn="l"/>
                <a:r>
                  <a:rPr lang="en-US" sz="2000" dirty="0"/>
                  <a:t>Consider a random variable </a:t>
                </a:r>
                <a14:m>
                  <m:oMath xmlns:m="http://schemas.openxmlformats.org/officeDocument/2006/math">
                    <m:r>
                      <a:rPr lang="en-US" sz="2000" i="1" dirty="0" smtClean="0">
                        <a:latin typeface="Cambria Math" panose="02040503050406030204" pitchFamily="18" charset="0"/>
                      </a:rPr>
                      <m:t>𝑋</m:t>
                    </m:r>
                  </m:oMath>
                </a14:m>
                <a:r>
                  <a:rPr lang="en-US" sz="2000" dirty="0"/>
                  <a:t> takes on values in the set {1, 2, 3, 4, 5} and has </a:t>
                </a:r>
                <a:r>
                  <a:rPr lang="en-US" sz="2000" dirty="0" err="1"/>
                  <a:t>cdf</a:t>
                </a:r>
                <a:r>
                  <a:rPr lang="en-US" sz="2000" dirty="0"/>
                  <a:t> given by the following table: x</a:t>
                </a:r>
              </a:p>
              <a:p>
                <a:pPr marL="139700" indent="0" algn="l"/>
                <a:endParaRPr lang="en-US" sz="2000" dirty="0"/>
              </a:p>
              <a:p>
                <a:pPr marL="139700" indent="0" algn="l"/>
                <a:endParaRPr lang="en-US" sz="2000" dirty="0"/>
              </a:p>
              <a:p>
                <a:pPr marL="139700" indent="0" algn="l"/>
                <a:endParaRPr lang="en-US" sz="2000" dirty="0"/>
              </a:p>
              <a:p>
                <a:pPr marL="139700" indent="0" algn="l"/>
                <a:endParaRPr lang="en-US" sz="2000" dirty="0"/>
              </a:p>
              <a:p>
                <a:pPr marL="482600" indent="-342900" algn="l">
                  <a:buFont typeface="+mj-lt"/>
                  <a:buAutoNum type="alphaUcPeriod"/>
                </a:pPr>
                <a:r>
                  <a:rPr lang="en-US" sz="2000" dirty="0"/>
                  <a:t>Determine the value of </a:t>
                </a:r>
                <a14:m>
                  <m:oMath xmlns:m="http://schemas.openxmlformats.org/officeDocument/2006/math">
                    <m:r>
                      <a:rPr lang="en-CA" sz="2000" b="0" i="1" smtClean="0">
                        <a:latin typeface="Cambria Math" panose="02040503050406030204" pitchFamily="18" charset="0"/>
                      </a:rPr>
                      <m:t>𝑘</m:t>
                    </m:r>
                  </m:oMath>
                </a14:m>
                <a:r>
                  <a:rPr lang="en-US" sz="2000" dirty="0"/>
                  <a:t> that makes the above </a:t>
                </a:r>
                <a:r>
                  <a:rPr lang="en-US" sz="2000" dirty="0" err="1"/>
                  <a:t>cdf</a:t>
                </a:r>
                <a:r>
                  <a:rPr lang="en-US" sz="2000" dirty="0"/>
                  <a:t> valid</a:t>
                </a:r>
              </a:p>
              <a:p>
                <a:pPr marL="482600" indent="-342900" algn="l">
                  <a:buFont typeface="+mj-lt"/>
                  <a:buAutoNum type="alphaUcPeriod"/>
                </a:pPr>
                <a:r>
                  <a:rPr lang="en-US" sz="2000" dirty="0"/>
                  <a:t>Calculate </a:t>
                </a:r>
                <a14:m>
                  <m:oMath xmlns:m="http://schemas.openxmlformats.org/officeDocument/2006/math">
                    <m:r>
                      <a:rPr lang="en-CA" sz="2000" b="0" i="1" dirty="0" smtClean="0">
                        <a:latin typeface="Cambria Math" panose="02040503050406030204" pitchFamily="18" charset="0"/>
                      </a:rPr>
                      <m:t>𝑃</m:t>
                    </m:r>
                    <m:r>
                      <a:rPr lang="en-CA" sz="2000" b="0" i="1" dirty="0" smtClean="0">
                        <a:latin typeface="Cambria Math" panose="02040503050406030204" pitchFamily="18" charset="0"/>
                      </a:rPr>
                      <m:t>(2&lt;</m:t>
                    </m:r>
                    <m:r>
                      <a:rPr lang="en-CA" sz="2000" b="0" i="1" dirty="0" smtClean="0">
                        <a:latin typeface="Cambria Math" panose="02040503050406030204" pitchFamily="18" charset="0"/>
                      </a:rPr>
                      <m:t>𝑋</m:t>
                    </m:r>
                    <m:r>
                      <a:rPr lang="en-CA" sz="2000" b="0" i="1" dirty="0" smtClean="0">
                        <a:latin typeface="Cambria Math" panose="02040503050406030204" pitchFamily="18" charset="0"/>
                      </a:rPr>
                      <m:t>≤4)</m:t>
                    </m:r>
                  </m:oMath>
                </a14:m>
                <a:endParaRPr lang="en-US" sz="2000" dirty="0"/>
              </a:p>
              <a:p>
                <a:pPr marL="482600" indent="-342900" algn="l">
                  <a:buFont typeface="+mj-lt"/>
                  <a:buAutoNum type="alphaUcPeriod"/>
                </a:pPr>
                <a:r>
                  <a:rPr lang="en-US" sz="2000" dirty="0"/>
                  <a:t>Determine the </a:t>
                </a:r>
                <a:r>
                  <a:rPr lang="en-US" sz="2000" dirty="0" err="1"/>
                  <a:t>pmf</a:t>
                </a:r>
                <a:r>
                  <a:rPr lang="en-US" sz="2000" dirty="0"/>
                  <a:t> and plot it’s histogram</a:t>
                </a:r>
              </a:p>
            </p:txBody>
          </p:sp>
        </mc:Choice>
        <mc:Fallback xmlns="">
          <p:sp>
            <p:nvSpPr>
              <p:cNvPr id="9" name="Text Placeholder 2">
                <a:extLst>
                  <a:ext uri="{FF2B5EF4-FFF2-40B4-BE49-F238E27FC236}">
                    <a16:creationId xmlns:a16="http://schemas.microsoft.com/office/drawing/2014/main" id="{8B675907-6112-6535-5962-80EDC7958F1E}"/>
                  </a:ext>
                </a:extLst>
              </p:cNvPr>
              <p:cNvSpPr txBox="1">
                <a:spLocks noRot="1" noChangeAspect="1" noMove="1" noResize="1" noEditPoints="1" noAdjustHandles="1" noChangeArrowheads="1" noChangeShapeType="1" noTextEdit="1"/>
              </p:cNvSpPr>
              <p:nvPr/>
            </p:nvSpPr>
            <p:spPr>
              <a:xfrm>
                <a:off x="720000" y="1134098"/>
                <a:ext cx="7704000" cy="1806810"/>
              </a:xfrm>
              <a:prstGeom prst="rect">
                <a:avLst/>
              </a:prstGeom>
              <a:blipFill>
                <a:blip r:embed="rId2"/>
                <a:stretch>
                  <a:fillRect b="-65878"/>
                </a:stretch>
              </a:blipFill>
              <a:ln>
                <a:no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graphicFrame>
            <p:nvGraphicFramePr>
              <p:cNvPr id="10" name="Table 9">
                <a:extLst>
                  <a:ext uri="{FF2B5EF4-FFF2-40B4-BE49-F238E27FC236}">
                    <a16:creationId xmlns:a16="http://schemas.microsoft.com/office/drawing/2014/main" id="{F636935A-74AA-FBE7-EC6E-16836CD2D587}"/>
                  </a:ext>
                </a:extLst>
              </p:cNvPr>
              <p:cNvGraphicFramePr>
                <a:graphicFrameLocks noGrp="1"/>
              </p:cNvGraphicFramePr>
              <p:nvPr>
                <p:extLst>
                  <p:ext uri="{D42A27DB-BD31-4B8C-83A1-F6EECF244321}">
                    <p14:modId xmlns:p14="http://schemas.microsoft.com/office/powerpoint/2010/main" val="2914669314"/>
                  </p:ext>
                </p:extLst>
              </p:nvPr>
            </p:nvGraphicFramePr>
            <p:xfrm>
              <a:off x="1523950" y="2037503"/>
              <a:ext cx="6096000" cy="741680"/>
            </p:xfrm>
            <a:graphic>
              <a:graphicData uri="http://schemas.openxmlformats.org/drawingml/2006/table">
                <a:tbl>
                  <a:tblPr firstRow="1" bandRow="1">
                    <a:tableStyleId>{2377DC26-3884-4851-910E-87C0D15A1A19}</a:tableStyleId>
                  </a:tblPr>
                  <a:tblGrid>
                    <a:gridCol w="1016000">
                      <a:extLst>
                        <a:ext uri="{9D8B030D-6E8A-4147-A177-3AD203B41FA5}">
                          <a16:colId xmlns:a16="http://schemas.microsoft.com/office/drawing/2014/main" val="3545706119"/>
                        </a:ext>
                      </a:extLst>
                    </a:gridCol>
                    <a:gridCol w="1016000">
                      <a:extLst>
                        <a:ext uri="{9D8B030D-6E8A-4147-A177-3AD203B41FA5}">
                          <a16:colId xmlns:a16="http://schemas.microsoft.com/office/drawing/2014/main" val="127706456"/>
                        </a:ext>
                      </a:extLst>
                    </a:gridCol>
                    <a:gridCol w="1016000">
                      <a:extLst>
                        <a:ext uri="{9D8B030D-6E8A-4147-A177-3AD203B41FA5}">
                          <a16:colId xmlns:a16="http://schemas.microsoft.com/office/drawing/2014/main" val="4007985256"/>
                        </a:ext>
                      </a:extLst>
                    </a:gridCol>
                    <a:gridCol w="1016000">
                      <a:extLst>
                        <a:ext uri="{9D8B030D-6E8A-4147-A177-3AD203B41FA5}">
                          <a16:colId xmlns:a16="http://schemas.microsoft.com/office/drawing/2014/main" val="1842780679"/>
                        </a:ext>
                      </a:extLst>
                    </a:gridCol>
                    <a:gridCol w="1016000">
                      <a:extLst>
                        <a:ext uri="{9D8B030D-6E8A-4147-A177-3AD203B41FA5}">
                          <a16:colId xmlns:a16="http://schemas.microsoft.com/office/drawing/2014/main" val="1333687989"/>
                        </a:ext>
                      </a:extLst>
                    </a:gridCol>
                    <a:gridCol w="1016000">
                      <a:extLst>
                        <a:ext uri="{9D8B030D-6E8A-4147-A177-3AD203B41FA5}">
                          <a16:colId xmlns:a16="http://schemas.microsoft.com/office/drawing/2014/main" val="1005248098"/>
                        </a:ext>
                      </a:extLst>
                    </a:gridCol>
                  </a:tblGrid>
                  <a:tr h="370840">
                    <a:tc>
                      <a:txBody>
                        <a:bodyPr/>
                        <a:lstStyle/>
                        <a:p>
                          <a:pPr/>
                          <a14:m>
                            <m:oMathPara xmlns:m="http://schemas.openxmlformats.org/officeDocument/2006/math">
                              <m:oMathParaPr>
                                <m:jc m:val="centerGroup"/>
                              </m:oMathParaPr>
                              <m:oMath xmlns:m="http://schemas.openxmlformats.org/officeDocument/2006/math">
                                <m:r>
                                  <a:rPr lang="en-CA" i="1" dirty="0" smtClean="0">
                                    <a:solidFill>
                                      <a:schemeClr val="accent3"/>
                                    </a:solidFill>
                                    <a:latin typeface="Cambria Math" panose="02040503050406030204" pitchFamily="18" charset="0"/>
                                  </a:rPr>
                                  <m:t>𝑥</m:t>
                                </m:r>
                              </m:oMath>
                            </m:oMathPara>
                          </a14:m>
                          <a:endParaRPr lang="en-CA" dirty="0">
                            <a:solidFill>
                              <a:schemeClr val="accent3"/>
                            </a:solidFill>
                          </a:endParaRPr>
                        </a:p>
                      </a:txBody>
                      <a:tcPr/>
                    </a:tc>
                    <a:tc>
                      <a:txBody>
                        <a:bodyPr/>
                        <a:lstStyle/>
                        <a:p>
                          <a:pPr algn="ctr"/>
                          <a:r>
                            <a:rPr lang="en-CA" dirty="0">
                              <a:solidFill>
                                <a:schemeClr val="accent3"/>
                              </a:solidFill>
                              <a:latin typeface="Fredoka" panose="020B0604020202020204" charset="-79"/>
                              <a:cs typeface="Fredoka" panose="020B0604020202020204" charset="-79"/>
                            </a:rPr>
                            <a:t>1</a:t>
                          </a:r>
                        </a:p>
                      </a:txBody>
                      <a:tcPr/>
                    </a:tc>
                    <a:tc>
                      <a:txBody>
                        <a:bodyPr/>
                        <a:lstStyle/>
                        <a:p>
                          <a:pPr algn="ctr"/>
                          <a:r>
                            <a:rPr lang="en-CA" dirty="0">
                              <a:solidFill>
                                <a:schemeClr val="accent3"/>
                              </a:solidFill>
                              <a:latin typeface="Fredoka" panose="020B0604020202020204" charset="-79"/>
                              <a:cs typeface="Fredoka" panose="020B0604020202020204" charset="-79"/>
                            </a:rPr>
                            <a:t>2</a:t>
                          </a:r>
                        </a:p>
                      </a:txBody>
                      <a:tcPr/>
                    </a:tc>
                    <a:tc>
                      <a:txBody>
                        <a:bodyPr/>
                        <a:lstStyle/>
                        <a:p>
                          <a:pPr algn="ctr"/>
                          <a:r>
                            <a:rPr lang="en-CA" dirty="0">
                              <a:solidFill>
                                <a:schemeClr val="accent3"/>
                              </a:solidFill>
                              <a:latin typeface="Fredoka" panose="020B0604020202020204" charset="-79"/>
                              <a:cs typeface="Fredoka" panose="020B0604020202020204" charset="-79"/>
                            </a:rPr>
                            <a:t>3</a:t>
                          </a:r>
                        </a:p>
                      </a:txBody>
                      <a:tcPr/>
                    </a:tc>
                    <a:tc>
                      <a:txBody>
                        <a:bodyPr/>
                        <a:lstStyle/>
                        <a:p>
                          <a:pPr algn="ctr"/>
                          <a:r>
                            <a:rPr lang="en-CA" dirty="0">
                              <a:solidFill>
                                <a:schemeClr val="accent3"/>
                              </a:solidFill>
                              <a:latin typeface="Fredoka" panose="020B0604020202020204" charset="-79"/>
                              <a:cs typeface="Fredoka" panose="020B0604020202020204" charset="-79"/>
                            </a:rPr>
                            <a:t>4</a:t>
                          </a:r>
                        </a:p>
                      </a:txBody>
                      <a:tcPr/>
                    </a:tc>
                    <a:tc>
                      <a:txBody>
                        <a:bodyPr/>
                        <a:lstStyle/>
                        <a:p>
                          <a:pPr algn="ctr"/>
                          <a:r>
                            <a:rPr lang="en-CA" dirty="0">
                              <a:solidFill>
                                <a:schemeClr val="accent3"/>
                              </a:solidFill>
                              <a:latin typeface="Fredoka" panose="020B0604020202020204" charset="-79"/>
                              <a:cs typeface="Fredoka" panose="020B0604020202020204" charset="-79"/>
                            </a:rPr>
                            <a:t>5</a:t>
                          </a:r>
                        </a:p>
                      </a:txBody>
                      <a:tcPr/>
                    </a:tc>
                    <a:extLst>
                      <a:ext uri="{0D108BD9-81ED-4DB2-BD59-A6C34878D82A}">
                        <a16:rowId xmlns:a16="http://schemas.microsoft.com/office/drawing/2014/main" val="3608711686"/>
                      </a:ext>
                    </a:extLst>
                  </a:tr>
                  <a:tr h="370840">
                    <a:tc>
                      <a:txBody>
                        <a:bodyPr/>
                        <a:lstStyle/>
                        <a:p>
                          <a:pPr/>
                          <a14:m>
                            <m:oMathPara xmlns:m="http://schemas.openxmlformats.org/officeDocument/2006/math">
                              <m:oMathParaPr>
                                <m:jc m:val="centerGroup"/>
                              </m:oMathParaPr>
                              <m:oMath xmlns:m="http://schemas.openxmlformats.org/officeDocument/2006/math">
                                <m:r>
                                  <a:rPr lang="en-CA" i="1" dirty="0" smtClean="0">
                                    <a:solidFill>
                                      <a:schemeClr val="accent3"/>
                                    </a:solidFill>
                                    <a:latin typeface="Cambria Math" panose="02040503050406030204" pitchFamily="18" charset="0"/>
                                  </a:rPr>
                                  <m:t>𝑓</m:t>
                                </m:r>
                                <m:r>
                                  <a:rPr lang="en-CA" i="1" dirty="0" smtClean="0">
                                    <a:solidFill>
                                      <a:schemeClr val="accent3"/>
                                    </a:solidFill>
                                    <a:latin typeface="Cambria Math" panose="02040503050406030204" pitchFamily="18" charset="0"/>
                                  </a:rPr>
                                  <m:t>(</m:t>
                                </m:r>
                                <m:r>
                                  <a:rPr lang="en-CA" i="1" dirty="0" smtClean="0">
                                    <a:solidFill>
                                      <a:schemeClr val="accent3"/>
                                    </a:solidFill>
                                    <a:latin typeface="Cambria Math" panose="02040503050406030204" pitchFamily="18" charset="0"/>
                                  </a:rPr>
                                  <m:t>𝑥</m:t>
                                </m:r>
                                <m:r>
                                  <a:rPr lang="en-CA" i="1" dirty="0" smtClean="0">
                                    <a:solidFill>
                                      <a:schemeClr val="accent3"/>
                                    </a:solidFill>
                                    <a:latin typeface="Cambria Math" panose="02040503050406030204" pitchFamily="18" charset="0"/>
                                  </a:rPr>
                                  <m:t>)</m:t>
                                </m:r>
                              </m:oMath>
                            </m:oMathPara>
                          </a14:m>
                          <a:endParaRPr lang="en-CA" dirty="0">
                            <a:solidFill>
                              <a:schemeClr val="accent3"/>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CA" b="0" i="1" smtClean="0">
                                    <a:solidFill>
                                      <a:schemeClr val="accent3"/>
                                    </a:solidFill>
                                    <a:latin typeface="Cambria Math" panose="02040503050406030204" pitchFamily="18" charset="0"/>
                                  </a:rPr>
                                  <m:t>0.1</m:t>
                                </m:r>
                                <m:r>
                                  <a:rPr lang="en-CA" b="0" i="1" smtClean="0">
                                    <a:solidFill>
                                      <a:schemeClr val="accent3"/>
                                    </a:solidFill>
                                    <a:latin typeface="Cambria Math" panose="02040503050406030204" pitchFamily="18" charset="0"/>
                                  </a:rPr>
                                  <m:t>𝑘</m:t>
                                </m:r>
                              </m:oMath>
                            </m:oMathPara>
                          </a14:m>
                          <a:endParaRPr lang="en-CA" dirty="0">
                            <a:solidFill>
                              <a:schemeClr val="accent3"/>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CA" b="0" i="1" smtClean="0">
                                    <a:solidFill>
                                      <a:schemeClr val="accent3"/>
                                    </a:solidFill>
                                    <a:latin typeface="Cambria Math" panose="02040503050406030204" pitchFamily="18" charset="0"/>
                                  </a:rPr>
                                  <m:t>0.2</m:t>
                                </m:r>
                              </m:oMath>
                            </m:oMathPara>
                          </a14:m>
                          <a:endParaRPr lang="en-CA" dirty="0">
                            <a:solidFill>
                              <a:schemeClr val="accent3"/>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CA" b="0" i="1" smtClean="0">
                                    <a:solidFill>
                                      <a:schemeClr val="accent3"/>
                                    </a:solidFill>
                                    <a:latin typeface="Cambria Math" panose="02040503050406030204" pitchFamily="18" charset="0"/>
                                  </a:rPr>
                                  <m:t>0.5</m:t>
                                </m:r>
                                <m:r>
                                  <a:rPr lang="en-CA" b="0" i="1" smtClean="0">
                                    <a:solidFill>
                                      <a:schemeClr val="accent3"/>
                                    </a:solidFill>
                                    <a:latin typeface="Cambria Math" panose="02040503050406030204" pitchFamily="18" charset="0"/>
                                  </a:rPr>
                                  <m:t>𝑘</m:t>
                                </m:r>
                              </m:oMath>
                            </m:oMathPara>
                          </a14:m>
                          <a:endParaRPr lang="en-CA" dirty="0">
                            <a:solidFill>
                              <a:schemeClr val="accent3"/>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CA" b="0" i="1" smtClean="0">
                                    <a:solidFill>
                                      <a:schemeClr val="accent3"/>
                                    </a:solidFill>
                                    <a:latin typeface="Cambria Math" panose="02040503050406030204" pitchFamily="18" charset="0"/>
                                  </a:rPr>
                                  <m:t>𝑘</m:t>
                                </m:r>
                              </m:oMath>
                            </m:oMathPara>
                          </a14:m>
                          <a:endParaRPr lang="en-CA" dirty="0">
                            <a:solidFill>
                              <a:schemeClr val="accent3"/>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CA" b="0" i="1" smtClean="0">
                                    <a:solidFill>
                                      <a:schemeClr val="accent3"/>
                                    </a:solidFill>
                                    <a:latin typeface="Cambria Math" panose="02040503050406030204" pitchFamily="18" charset="0"/>
                                  </a:rPr>
                                  <m:t>4</m:t>
                                </m:r>
                                <m:sSup>
                                  <m:sSupPr>
                                    <m:ctrlPr>
                                      <a:rPr lang="en-CA" b="0" i="1" smtClean="0">
                                        <a:solidFill>
                                          <a:schemeClr val="accent3"/>
                                        </a:solidFill>
                                        <a:latin typeface="Cambria Math" panose="02040503050406030204" pitchFamily="18" charset="0"/>
                                      </a:rPr>
                                    </m:ctrlPr>
                                  </m:sSupPr>
                                  <m:e>
                                    <m:r>
                                      <a:rPr lang="en-CA" b="0" i="1" smtClean="0">
                                        <a:solidFill>
                                          <a:schemeClr val="accent3"/>
                                        </a:solidFill>
                                        <a:latin typeface="Cambria Math" panose="02040503050406030204" pitchFamily="18" charset="0"/>
                                      </a:rPr>
                                      <m:t>𝑘</m:t>
                                    </m:r>
                                  </m:e>
                                  <m:sup>
                                    <m:r>
                                      <a:rPr lang="en-CA" b="0" i="1" smtClean="0">
                                        <a:solidFill>
                                          <a:schemeClr val="accent3"/>
                                        </a:solidFill>
                                        <a:latin typeface="Cambria Math" panose="02040503050406030204" pitchFamily="18" charset="0"/>
                                      </a:rPr>
                                      <m:t>2</m:t>
                                    </m:r>
                                  </m:sup>
                                </m:sSup>
                              </m:oMath>
                            </m:oMathPara>
                          </a14:m>
                          <a:endParaRPr lang="en-CA" dirty="0">
                            <a:solidFill>
                              <a:schemeClr val="accent3"/>
                            </a:solidFill>
                          </a:endParaRPr>
                        </a:p>
                      </a:txBody>
                      <a:tcPr/>
                    </a:tc>
                    <a:extLst>
                      <a:ext uri="{0D108BD9-81ED-4DB2-BD59-A6C34878D82A}">
                        <a16:rowId xmlns:a16="http://schemas.microsoft.com/office/drawing/2014/main" val="4291594130"/>
                      </a:ext>
                    </a:extLst>
                  </a:tr>
                </a:tbl>
              </a:graphicData>
            </a:graphic>
          </p:graphicFrame>
        </mc:Choice>
        <mc:Fallback xmlns="">
          <p:graphicFrame>
            <p:nvGraphicFramePr>
              <p:cNvPr id="10" name="Table 9">
                <a:extLst>
                  <a:ext uri="{FF2B5EF4-FFF2-40B4-BE49-F238E27FC236}">
                    <a16:creationId xmlns:a16="http://schemas.microsoft.com/office/drawing/2014/main" id="{F636935A-74AA-FBE7-EC6E-16836CD2D587}"/>
                  </a:ext>
                </a:extLst>
              </p:cNvPr>
              <p:cNvGraphicFramePr>
                <a:graphicFrameLocks noGrp="1"/>
              </p:cNvGraphicFramePr>
              <p:nvPr>
                <p:extLst>
                  <p:ext uri="{D42A27DB-BD31-4B8C-83A1-F6EECF244321}">
                    <p14:modId xmlns:p14="http://schemas.microsoft.com/office/powerpoint/2010/main" val="2914669314"/>
                  </p:ext>
                </p:extLst>
              </p:nvPr>
            </p:nvGraphicFramePr>
            <p:xfrm>
              <a:off x="1523950" y="2037503"/>
              <a:ext cx="6096000" cy="741680"/>
            </p:xfrm>
            <a:graphic>
              <a:graphicData uri="http://schemas.openxmlformats.org/drawingml/2006/table">
                <a:tbl>
                  <a:tblPr firstRow="1" bandRow="1">
                    <a:tableStyleId>{2377DC26-3884-4851-910E-87C0D15A1A19}</a:tableStyleId>
                  </a:tblPr>
                  <a:tblGrid>
                    <a:gridCol w="1016000">
                      <a:extLst>
                        <a:ext uri="{9D8B030D-6E8A-4147-A177-3AD203B41FA5}">
                          <a16:colId xmlns:a16="http://schemas.microsoft.com/office/drawing/2014/main" val="3545706119"/>
                        </a:ext>
                      </a:extLst>
                    </a:gridCol>
                    <a:gridCol w="1016000">
                      <a:extLst>
                        <a:ext uri="{9D8B030D-6E8A-4147-A177-3AD203B41FA5}">
                          <a16:colId xmlns:a16="http://schemas.microsoft.com/office/drawing/2014/main" val="127706456"/>
                        </a:ext>
                      </a:extLst>
                    </a:gridCol>
                    <a:gridCol w="1016000">
                      <a:extLst>
                        <a:ext uri="{9D8B030D-6E8A-4147-A177-3AD203B41FA5}">
                          <a16:colId xmlns:a16="http://schemas.microsoft.com/office/drawing/2014/main" val="4007985256"/>
                        </a:ext>
                      </a:extLst>
                    </a:gridCol>
                    <a:gridCol w="1016000">
                      <a:extLst>
                        <a:ext uri="{9D8B030D-6E8A-4147-A177-3AD203B41FA5}">
                          <a16:colId xmlns:a16="http://schemas.microsoft.com/office/drawing/2014/main" val="1842780679"/>
                        </a:ext>
                      </a:extLst>
                    </a:gridCol>
                    <a:gridCol w="1016000">
                      <a:extLst>
                        <a:ext uri="{9D8B030D-6E8A-4147-A177-3AD203B41FA5}">
                          <a16:colId xmlns:a16="http://schemas.microsoft.com/office/drawing/2014/main" val="1333687989"/>
                        </a:ext>
                      </a:extLst>
                    </a:gridCol>
                    <a:gridCol w="1016000">
                      <a:extLst>
                        <a:ext uri="{9D8B030D-6E8A-4147-A177-3AD203B41FA5}">
                          <a16:colId xmlns:a16="http://schemas.microsoft.com/office/drawing/2014/main" val="1005248098"/>
                        </a:ext>
                      </a:extLst>
                    </a:gridCol>
                  </a:tblGrid>
                  <a:tr h="370840">
                    <a:tc>
                      <a:txBody>
                        <a:bodyPr/>
                        <a:lstStyle/>
                        <a:p>
                          <a:endParaRPr lang="en-US"/>
                        </a:p>
                      </a:txBody>
                      <a:tcPr>
                        <a:blipFill>
                          <a:blip r:embed="rId3"/>
                          <a:stretch>
                            <a:fillRect t="-3279" r="-500599" b="-103279"/>
                          </a:stretch>
                        </a:blipFill>
                      </a:tcPr>
                    </a:tc>
                    <a:tc>
                      <a:txBody>
                        <a:bodyPr/>
                        <a:lstStyle/>
                        <a:p>
                          <a:pPr algn="ctr"/>
                          <a:r>
                            <a:rPr lang="en-CA" dirty="0">
                              <a:solidFill>
                                <a:schemeClr val="accent3"/>
                              </a:solidFill>
                              <a:latin typeface="Fredoka" panose="020B0604020202020204" charset="-79"/>
                              <a:cs typeface="Fredoka" panose="020B0604020202020204" charset="-79"/>
                            </a:rPr>
                            <a:t>1</a:t>
                          </a:r>
                        </a:p>
                      </a:txBody>
                      <a:tcPr/>
                    </a:tc>
                    <a:tc>
                      <a:txBody>
                        <a:bodyPr/>
                        <a:lstStyle/>
                        <a:p>
                          <a:pPr algn="ctr"/>
                          <a:r>
                            <a:rPr lang="en-CA" dirty="0">
                              <a:solidFill>
                                <a:schemeClr val="accent3"/>
                              </a:solidFill>
                              <a:latin typeface="Fredoka" panose="020B0604020202020204" charset="-79"/>
                              <a:cs typeface="Fredoka" panose="020B0604020202020204" charset="-79"/>
                            </a:rPr>
                            <a:t>2</a:t>
                          </a:r>
                        </a:p>
                      </a:txBody>
                      <a:tcPr/>
                    </a:tc>
                    <a:tc>
                      <a:txBody>
                        <a:bodyPr/>
                        <a:lstStyle/>
                        <a:p>
                          <a:pPr algn="ctr"/>
                          <a:r>
                            <a:rPr lang="en-CA" dirty="0">
                              <a:solidFill>
                                <a:schemeClr val="accent3"/>
                              </a:solidFill>
                              <a:latin typeface="Fredoka" panose="020B0604020202020204" charset="-79"/>
                              <a:cs typeface="Fredoka" panose="020B0604020202020204" charset="-79"/>
                            </a:rPr>
                            <a:t>3</a:t>
                          </a:r>
                        </a:p>
                      </a:txBody>
                      <a:tcPr/>
                    </a:tc>
                    <a:tc>
                      <a:txBody>
                        <a:bodyPr/>
                        <a:lstStyle/>
                        <a:p>
                          <a:pPr algn="ctr"/>
                          <a:r>
                            <a:rPr lang="en-CA" dirty="0">
                              <a:solidFill>
                                <a:schemeClr val="accent3"/>
                              </a:solidFill>
                              <a:latin typeface="Fredoka" panose="020B0604020202020204" charset="-79"/>
                              <a:cs typeface="Fredoka" panose="020B0604020202020204" charset="-79"/>
                            </a:rPr>
                            <a:t>4</a:t>
                          </a:r>
                        </a:p>
                      </a:txBody>
                      <a:tcPr/>
                    </a:tc>
                    <a:tc>
                      <a:txBody>
                        <a:bodyPr/>
                        <a:lstStyle/>
                        <a:p>
                          <a:pPr algn="ctr"/>
                          <a:r>
                            <a:rPr lang="en-CA" dirty="0">
                              <a:solidFill>
                                <a:schemeClr val="accent3"/>
                              </a:solidFill>
                              <a:latin typeface="Fredoka" panose="020B0604020202020204" charset="-79"/>
                              <a:cs typeface="Fredoka" panose="020B0604020202020204" charset="-79"/>
                            </a:rPr>
                            <a:t>5</a:t>
                          </a:r>
                        </a:p>
                      </a:txBody>
                      <a:tcPr/>
                    </a:tc>
                    <a:extLst>
                      <a:ext uri="{0D108BD9-81ED-4DB2-BD59-A6C34878D82A}">
                        <a16:rowId xmlns:a16="http://schemas.microsoft.com/office/drawing/2014/main" val="3608711686"/>
                      </a:ext>
                    </a:extLst>
                  </a:tr>
                  <a:tr h="370840">
                    <a:tc>
                      <a:txBody>
                        <a:bodyPr/>
                        <a:lstStyle/>
                        <a:p>
                          <a:endParaRPr lang="en-US"/>
                        </a:p>
                      </a:txBody>
                      <a:tcPr>
                        <a:blipFill>
                          <a:blip r:embed="rId3"/>
                          <a:stretch>
                            <a:fillRect t="-103279" r="-500599" b="-3279"/>
                          </a:stretch>
                        </a:blipFill>
                      </a:tcPr>
                    </a:tc>
                    <a:tc>
                      <a:txBody>
                        <a:bodyPr/>
                        <a:lstStyle/>
                        <a:p>
                          <a:endParaRPr lang="en-US"/>
                        </a:p>
                      </a:txBody>
                      <a:tcPr>
                        <a:blipFill>
                          <a:blip r:embed="rId3"/>
                          <a:stretch>
                            <a:fillRect l="-100000" t="-103279" r="-400599" b="-3279"/>
                          </a:stretch>
                        </a:blipFill>
                      </a:tcPr>
                    </a:tc>
                    <a:tc>
                      <a:txBody>
                        <a:bodyPr/>
                        <a:lstStyle/>
                        <a:p>
                          <a:endParaRPr lang="en-US"/>
                        </a:p>
                      </a:txBody>
                      <a:tcPr>
                        <a:blipFill>
                          <a:blip r:embed="rId3"/>
                          <a:stretch>
                            <a:fillRect l="-200000" t="-103279" r="-300599" b="-3279"/>
                          </a:stretch>
                        </a:blipFill>
                      </a:tcPr>
                    </a:tc>
                    <a:tc>
                      <a:txBody>
                        <a:bodyPr/>
                        <a:lstStyle/>
                        <a:p>
                          <a:endParaRPr lang="en-US"/>
                        </a:p>
                      </a:txBody>
                      <a:tcPr>
                        <a:blipFill>
                          <a:blip r:embed="rId3"/>
                          <a:stretch>
                            <a:fillRect l="-301807" t="-103279" r="-202410" b="-3279"/>
                          </a:stretch>
                        </a:blipFill>
                      </a:tcPr>
                    </a:tc>
                    <a:tc>
                      <a:txBody>
                        <a:bodyPr/>
                        <a:lstStyle/>
                        <a:p>
                          <a:endParaRPr lang="en-US"/>
                        </a:p>
                      </a:txBody>
                      <a:tcPr>
                        <a:blipFill>
                          <a:blip r:embed="rId3"/>
                          <a:stretch>
                            <a:fillRect l="-399401" t="-103279" r="-101198" b="-3279"/>
                          </a:stretch>
                        </a:blipFill>
                      </a:tcPr>
                    </a:tc>
                    <a:tc>
                      <a:txBody>
                        <a:bodyPr/>
                        <a:lstStyle/>
                        <a:p>
                          <a:endParaRPr lang="en-US"/>
                        </a:p>
                      </a:txBody>
                      <a:tcPr>
                        <a:blipFill>
                          <a:blip r:embed="rId3"/>
                          <a:stretch>
                            <a:fillRect l="-499401" t="-103279" r="-1198" b="-3279"/>
                          </a:stretch>
                        </a:blipFill>
                      </a:tcPr>
                    </a:tc>
                    <a:extLst>
                      <a:ext uri="{0D108BD9-81ED-4DB2-BD59-A6C34878D82A}">
                        <a16:rowId xmlns:a16="http://schemas.microsoft.com/office/drawing/2014/main" val="4291594130"/>
                      </a:ext>
                    </a:extLst>
                  </a:tr>
                </a:tbl>
              </a:graphicData>
            </a:graphic>
          </p:graphicFrame>
        </mc:Fallback>
      </mc:AlternateContent>
      <p:grpSp>
        <p:nvGrpSpPr>
          <p:cNvPr id="3" name="Group 2">
            <a:extLst>
              <a:ext uri="{FF2B5EF4-FFF2-40B4-BE49-F238E27FC236}">
                <a16:creationId xmlns:a16="http://schemas.microsoft.com/office/drawing/2014/main" id="{F16D4215-5306-38B1-E278-FDF74D8F5E16}"/>
              </a:ext>
            </a:extLst>
          </p:cNvPr>
          <p:cNvGrpSpPr/>
          <p:nvPr/>
        </p:nvGrpSpPr>
        <p:grpSpPr>
          <a:xfrm>
            <a:off x="8394461" y="659465"/>
            <a:ext cx="215065" cy="191069"/>
            <a:chOff x="8401880" y="657705"/>
            <a:chExt cx="215065" cy="191069"/>
          </a:xfrm>
          <a:solidFill>
            <a:schemeClr val="accent3"/>
          </a:solidFill>
        </p:grpSpPr>
        <p:sp>
          <p:nvSpPr>
            <p:cNvPr id="4" name="Isosceles Triangle 3">
              <a:hlinkClick r:id="rId4" action="ppaction://hlinksldjump"/>
              <a:extLst>
                <a:ext uri="{FF2B5EF4-FFF2-40B4-BE49-F238E27FC236}">
                  <a16:creationId xmlns:a16="http://schemas.microsoft.com/office/drawing/2014/main" id="{62242289-D70F-BAC4-9601-AEE310702D42}"/>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Isosceles Triangle 4">
              <a:hlinkClick r:id="rId4" action="ppaction://hlinksldjump"/>
              <a:extLst>
                <a:ext uri="{FF2B5EF4-FFF2-40B4-BE49-F238E27FC236}">
                  <a16:creationId xmlns:a16="http://schemas.microsoft.com/office/drawing/2014/main" id="{0120F1C0-D184-647A-BD99-03F3571613CD}"/>
                </a:ext>
              </a:extLst>
            </p:cNvPr>
            <p:cNvSpPr/>
            <p:nvPr/>
          </p:nvSpPr>
          <p:spPr>
            <a:xfrm rot="5400000">
              <a:off x="8473639"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9217920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F45E4-A14B-FC1F-DAF3-24A8E4D6F925}"/>
              </a:ext>
            </a:extLst>
          </p:cNvPr>
          <p:cNvSpPr>
            <a:spLocks noGrp="1"/>
          </p:cNvSpPr>
          <p:nvPr>
            <p:ph type="title"/>
          </p:nvPr>
        </p:nvSpPr>
        <p:spPr>
          <a:solidFill>
            <a:schemeClr val="accent2"/>
          </a:solidFill>
        </p:spPr>
        <p:txBody>
          <a:bodyPr/>
          <a:lstStyle/>
          <a:p>
            <a:r>
              <a:rPr lang="en-CA" dirty="0"/>
              <a:t>Example – probability functions</a:t>
            </a:r>
          </a:p>
        </p:txBody>
      </p:sp>
      <mc:AlternateContent xmlns:mc="http://schemas.openxmlformats.org/markup-compatibility/2006" xmlns:a14="http://schemas.microsoft.com/office/drawing/2010/main">
        <mc:Choice Requires="a14">
          <p:sp>
            <p:nvSpPr>
              <p:cNvPr id="9" name="Text Placeholder 2">
                <a:extLst>
                  <a:ext uri="{FF2B5EF4-FFF2-40B4-BE49-F238E27FC236}">
                    <a16:creationId xmlns:a16="http://schemas.microsoft.com/office/drawing/2014/main" id="{8B675907-6112-6535-5962-80EDC7958F1E}"/>
                  </a:ext>
                </a:extLst>
              </p:cNvPr>
              <p:cNvSpPr txBox="1">
                <a:spLocks/>
              </p:cNvSpPr>
              <p:nvPr/>
            </p:nvSpPr>
            <p:spPr>
              <a:xfrm>
                <a:off x="720000" y="1134098"/>
                <a:ext cx="7704000" cy="18068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1pPr>
                <a:lvl2pPr marL="914400" marR="0" lvl="1"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2pPr>
                <a:lvl3pPr marL="1371600" marR="0" lvl="2"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3pPr>
                <a:lvl4pPr marL="1828800" marR="0" lvl="3"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4pPr>
                <a:lvl5pPr marL="2286000" marR="0" lvl="4"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5pPr>
                <a:lvl6pPr marL="2743200" marR="0" lvl="5"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6pPr>
                <a:lvl7pPr marL="3200400" marR="0" lvl="6"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7pPr>
                <a:lvl8pPr marL="3657600" marR="0" lvl="7"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8pPr>
                <a:lvl9pPr marL="4114800" marR="0" lvl="8"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9pPr>
              </a:lstStyle>
              <a:p>
                <a:pPr marL="139700" indent="0" algn="l"/>
                <a:r>
                  <a:rPr lang="en-US" sz="2000" dirty="0"/>
                  <a:t>A. Determine the value of </a:t>
                </a:r>
                <a14:m>
                  <m:oMath xmlns:m="http://schemas.openxmlformats.org/officeDocument/2006/math">
                    <m:r>
                      <a:rPr lang="en-CA" sz="2000" b="0" i="1" smtClean="0">
                        <a:latin typeface="Cambria Math" panose="02040503050406030204" pitchFamily="18" charset="0"/>
                      </a:rPr>
                      <m:t>𝑘</m:t>
                    </m:r>
                  </m:oMath>
                </a14:m>
                <a:r>
                  <a:rPr lang="en-US" sz="2000" dirty="0"/>
                  <a:t> that makes the above </a:t>
                </a:r>
                <a:r>
                  <a:rPr lang="en-US" sz="2000" dirty="0" err="1"/>
                  <a:t>cdf</a:t>
                </a:r>
                <a:r>
                  <a:rPr lang="en-US" sz="2000" dirty="0"/>
                  <a:t> valid</a:t>
                </a:r>
              </a:p>
              <a:p>
                <a:pPr marL="139700" indent="0" algn="l"/>
                <a:endParaRPr lang="en-US" sz="2000" dirty="0"/>
              </a:p>
              <a:p>
                <a:pPr marL="139700" indent="0" algn="l"/>
                <a:endParaRPr lang="en-US" sz="2000" dirty="0"/>
              </a:p>
              <a:p>
                <a:pPr marL="139700" indent="0" algn="l"/>
                <a:endParaRPr lang="en-US" sz="2000" dirty="0"/>
              </a:p>
              <a:p>
                <a:pPr marL="139700" indent="0" algn="l"/>
                <a:endParaRPr lang="en-US" sz="2000" dirty="0"/>
              </a:p>
              <a:p>
                <a:pPr marL="139700" indent="0" algn="l"/>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𝑓</m:t>
                      </m:r>
                      <m:r>
                        <a:rPr lang="en-CA" sz="2000" b="0" i="1" smtClean="0">
                          <a:latin typeface="Cambria Math" panose="02040503050406030204" pitchFamily="18" charset="0"/>
                        </a:rPr>
                        <m:t>(5)=1 </m:t>
                      </m:r>
                    </m:oMath>
                  </m:oMathPara>
                </a14:m>
                <a:endParaRPr lang="en-US" sz="2000" dirty="0"/>
              </a:p>
              <a:p>
                <a:pPr marL="139700" indent="0" algn="l"/>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4</m:t>
                      </m:r>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𝑘</m:t>
                          </m:r>
                        </m:e>
                        <m:sup>
                          <m:r>
                            <a:rPr lang="en-CA" sz="2000" b="0" i="1" smtClean="0">
                              <a:latin typeface="Cambria Math" panose="02040503050406030204" pitchFamily="18" charset="0"/>
                            </a:rPr>
                            <m:t>2</m:t>
                          </m:r>
                        </m:sup>
                      </m:sSup>
                      <m:r>
                        <a:rPr lang="en-CA" sz="2000" b="0" i="1" smtClean="0">
                          <a:latin typeface="Cambria Math" panose="02040503050406030204" pitchFamily="18" charset="0"/>
                        </a:rPr>
                        <m:t>=1→</m:t>
                      </m:r>
                      <m:r>
                        <a:rPr lang="en-CA" sz="2000" b="0" i="1" smtClean="0">
                          <a:latin typeface="Cambria Math" panose="02040503050406030204" pitchFamily="18" charset="0"/>
                        </a:rPr>
                        <m:t>𝑘</m:t>
                      </m:r>
                      <m:r>
                        <a:rPr lang="en-CA" sz="2000" b="0" i="1" smtClean="0">
                          <a:latin typeface="Cambria Math" panose="02040503050406030204" pitchFamily="18" charset="0"/>
                        </a:rPr>
                        <m:t>=±</m:t>
                      </m:r>
                      <m:f>
                        <m:fPr>
                          <m:ctrlPr>
                            <a:rPr lang="en-CA" sz="2000" b="0" i="1" smtClean="0">
                              <a:latin typeface="Cambria Math" panose="02040503050406030204" pitchFamily="18" charset="0"/>
                            </a:rPr>
                          </m:ctrlPr>
                        </m:fPr>
                        <m:num>
                          <m:r>
                            <a:rPr lang="en-CA" sz="2000" b="0" i="1" smtClean="0">
                              <a:latin typeface="Cambria Math" panose="02040503050406030204" pitchFamily="18" charset="0"/>
                            </a:rPr>
                            <m:t>1</m:t>
                          </m:r>
                        </m:num>
                        <m:den>
                          <m:r>
                            <a:rPr lang="en-CA" sz="2000" b="0" i="1" smtClean="0">
                              <a:latin typeface="Cambria Math" panose="02040503050406030204" pitchFamily="18" charset="0"/>
                            </a:rPr>
                            <m:t>2</m:t>
                          </m:r>
                        </m:den>
                      </m:f>
                    </m:oMath>
                  </m:oMathPara>
                </a14:m>
                <a:endParaRPr lang="en-US" sz="2000" dirty="0"/>
              </a:p>
              <a:p>
                <a:pPr marL="139700" indent="0"/>
                <a:r>
                  <a:rPr lang="en-US" sz="2000" dirty="0"/>
                  <a:t>We use </a:t>
                </a:r>
                <a14:m>
                  <m:oMath xmlns:m="http://schemas.openxmlformats.org/officeDocument/2006/math">
                    <m:f>
                      <m:fPr>
                        <m:ctrlPr>
                          <a:rPr lang="en-CA" sz="2000" b="0" i="1" smtClean="0">
                            <a:latin typeface="Cambria Math" panose="02040503050406030204" pitchFamily="18" charset="0"/>
                          </a:rPr>
                        </m:ctrlPr>
                      </m:fPr>
                      <m:num>
                        <m:r>
                          <a:rPr lang="en-CA" sz="2000" b="0" i="1" smtClean="0">
                            <a:latin typeface="Cambria Math" panose="02040503050406030204" pitchFamily="18" charset="0"/>
                          </a:rPr>
                          <m:t>1</m:t>
                        </m:r>
                      </m:num>
                      <m:den>
                        <m:r>
                          <a:rPr lang="en-CA" sz="2000" b="0" i="1" smtClean="0">
                            <a:latin typeface="Cambria Math" panose="02040503050406030204" pitchFamily="18" charset="0"/>
                          </a:rPr>
                          <m:t>2</m:t>
                        </m:r>
                      </m:den>
                    </m:f>
                  </m:oMath>
                </a14:m>
                <a:r>
                  <a:rPr lang="en-US" sz="2000" dirty="0"/>
                  <a:t> since we can’t have a negative </a:t>
                </a:r>
                <a14:m>
                  <m:oMath xmlns:m="http://schemas.openxmlformats.org/officeDocument/2006/math">
                    <m:r>
                      <a:rPr lang="en-CA" sz="2000" b="0" i="1" smtClean="0">
                        <a:latin typeface="Cambria Math" panose="02040503050406030204" pitchFamily="18" charset="0"/>
                      </a:rPr>
                      <m:t>𝑓</m:t>
                    </m:r>
                    <m:r>
                      <a:rPr lang="en-CA" sz="2000" b="0" i="1" smtClean="0">
                        <a:latin typeface="Cambria Math" panose="02040503050406030204" pitchFamily="18" charset="0"/>
                      </a:rPr>
                      <m:t>(</m:t>
                    </m:r>
                    <m:r>
                      <a:rPr lang="en-CA" sz="2000" b="0" i="1" smtClean="0">
                        <a:latin typeface="Cambria Math" panose="02040503050406030204" pitchFamily="18" charset="0"/>
                      </a:rPr>
                      <m:t>𝑖</m:t>
                    </m:r>
                    <m:r>
                      <a:rPr lang="en-CA" sz="2000" b="0" i="1" smtClean="0">
                        <a:latin typeface="Cambria Math" panose="02040503050406030204" pitchFamily="18" charset="0"/>
                      </a:rPr>
                      <m:t>)</m:t>
                    </m:r>
                  </m:oMath>
                </a14:m>
                <a:r>
                  <a:rPr lang="en-US" sz="2000" dirty="0"/>
                  <a:t> for </a:t>
                </a:r>
                <a14:m>
                  <m:oMath xmlns:m="http://schemas.openxmlformats.org/officeDocument/2006/math">
                    <m:r>
                      <a:rPr lang="en-CA" sz="2000" b="0" i="1" smtClean="0">
                        <a:latin typeface="Cambria Math" panose="02040503050406030204" pitchFamily="18" charset="0"/>
                      </a:rPr>
                      <m:t>𝑖</m:t>
                    </m:r>
                    <m:r>
                      <a:rPr lang="en-CA" sz="2000" b="0" i="1" smtClean="0">
                        <a:latin typeface="Cambria Math" panose="02040503050406030204" pitchFamily="18" charset="0"/>
                      </a:rPr>
                      <m:t>∈{1,2,3,4,5}</m:t>
                    </m:r>
                  </m:oMath>
                </a14:m>
                <a:endParaRPr lang="en-US" sz="2000" dirty="0"/>
              </a:p>
              <a:p>
                <a:pPr marL="139700" indent="0" algn="l"/>
                <a:endParaRPr lang="en-US" sz="2000" dirty="0"/>
              </a:p>
              <a:p>
                <a:pPr marL="139700" indent="0" algn="l"/>
                <a:endParaRPr lang="en-US" sz="2000" dirty="0"/>
              </a:p>
              <a:p>
                <a:pPr marL="139700" indent="0" algn="l"/>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 </m:t>
                      </m:r>
                    </m:oMath>
                  </m:oMathPara>
                </a14:m>
                <a:endParaRPr lang="en-US" sz="2000" dirty="0"/>
              </a:p>
              <a:p>
                <a:pPr marL="139700" indent="0" algn="l"/>
                <a:endParaRPr lang="en-US" sz="2000" dirty="0"/>
              </a:p>
              <a:p>
                <a:pPr marL="139700" indent="0" algn="l"/>
                <a:endParaRPr lang="en-US" sz="2000" dirty="0"/>
              </a:p>
            </p:txBody>
          </p:sp>
        </mc:Choice>
        <mc:Fallback xmlns="">
          <p:sp>
            <p:nvSpPr>
              <p:cNvPr id="9" name="Text Placeholder 2">
                <a:extLst>
                  <a:ext uri="{FF2B5EF4-FFF2-40B4-BE49-F238E27FC236}">
                    <a16:creationId xmlns:a16="http://schemas.microsoft.com/office/drawing/2014/main" id="{8B675907-6112-6535-5962-80EDC7958F1E}"/>
                  </a:ext>
                </a:extLst>
              </p:cNvPr>
              <p:cNvSpPr txBox="1">
                <a:spLocks noRot="1" noChangeAspect="1" noMove="1" noResize="1" noEditPoints="1" noAdjustHandles="1" noChangeArrowheads="1" noChangeShapeType="1" noTextEdit="1"/>
              </p:cNvSpPr>
              <p:nvPr/>
            </p:nvSpPr>
            <p:spPr>
              <a:xfrm>
                <a:off x="720000" y="1134098"/>
                <a:ext cx="7704000" cy="1806810"/>
              </a:xfrm>
              <a:prstGeom prst="rect">
                <a:avLst/>
              </a:prstGeom>
              <a:blipFill>
                <a:blip r:embed="rId2"/>
                <a:stretch>
                  <a:fillRect b="-109797"/>
                </a:stretch>
              </a:blipFill>
              <a:ln>
                <a:no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0A455B64-59CD-ED45-B266-08F86E024C1C}"/>
                  </a:ext>
                </a:extLst>
              </p:cNvPr>
              <p:cNvGraphicFramePr>
                <a:graphicFrameLocks noGrp="1"/>
              </p:cNvGraphicFramePr>
              <p:nvPr>
                <p:extLst>
                  <p:ext uri="{D42A27DB-BD31-4B8C-83A1-F6EECF244321}">
                    <p14:modId xmlns:p14="http://schemas.microsoft.com/office/powerpoint/2010/main" val="743756307"/>
                  </p:ext>
                </p:extLst>
              </p:nvPr>
            </p:nvGraphicFramePr>
            <p:xfrm>
              <a:off x="1523950" y="1727665"/>
              <a:ext cx="6096000" cy="741680"/>
            </p:xfrm>
            <a:graphic>
              <a:graphicData uri="http://schemas.openxmlformats.org/drawingml/2006/table">
                <a:tbl>
                  <a:tblPr firstRow="1" bandRow="1">
                    <a:tableStyleId>{2377DC26-3884-4851-910E-87C0D15A1A19}</a:tableStyleId>
                  </a:tblPr>
                  <a:tblGrid>
                    <a:gridCol w="1016000">
                      <a:extLst>
                        <a:ext uri="{9D8B030D-6E8A-4147-A177-3AD203B41FA5}">
                          <a16:colId xmlns:a16="http://schemas.microsoft.com/office/drawing/2014/main" val="3545706119"/>
                        </a:ext>
                      </a:extLst>
                    </a:gridCol>
                    <a:gridCol w="1016000">
                      <a:extLst>
                        <a:ext uri="{9D8B030D-6E8A-4147-A177-3AD203B41FA5}">
                          <a16:colId xmlns:a16="http://schemas.microsoft.com/office/drawing/2014/main" val="127706456"/>
                        </a:ext>
                      </a:extLst>
                    </a:gridCol>
                    <a:gridCol w="1016000">
                      <a:extLst>
                        <a:ext uri="{9D8B030D-6E8A-4147-A177-3AD203B41FA5}">
                          <a16:colId xmlns:a16="http://schemas.microsoft.com/office/drawing/2014/main" val="4007985256"/>
                        </a:ext>
                      </a:extLst>
                    </a:gridCol>
                    <a:gridCol w="1016000">
                      <a:extLst>
                        <a:ext uri="{9D8B030D-6E8A-4147-A177-3AD203B41FA5}">
                          <a16:colId xmlns:a16="http://schemas.microsoft.com/office/drawing/2014/main" val="1842780679"/>
                        </a:ext>
                      </a:extLst>
                    </a:gridCol>
                    <a:gridCol w="1016000">
                      <a:extLst>
                        <a:ext uri="{9D8B030D-6E8A-4147-A177-3AD203B41FA5}">
                          <a16:colId xmlns:a16="http://schemas.microsoft.com/office/drawing/2014/main" val="1333687989"/>
                        </a:ext>
                      </a:extLst>
                    </a:gridCol>
                    <a:gridCol w="1016000">
                      <a:extLst>
                        <a:ext uri="{9D8B030D-6E8A-4147-A177-3AD203B41FA5}">
                          <a16:colId xmlns:a16="http://schemas.microsoft.com/office/drawing/2014/main" val="1005248098"/>
                        </a:ext>
                      </a:extLst>
                    </a:gridCol>
                  </a:tblGrid>
                  <a:tr h="370840">
                    <a:tc>
                      <a:txBody>
                        <a:bodyPr/>
                        <a:lstStyle/>
                        <a:p>
                          <a:pPr/>
                          <a14:m>
                            <m:oMathPara xmlns:m="http://schemas.openxmlformats.org/officeDocument/2006/math">
                              <m:oMathParaPr>
                                <m:jc m:val="centerGroup"/>
                              </m:oMathParaPr>
                              <m:oMath xmlns:m="http://schemas.openxmlformats.org/officeDocument/2006/math">
                                <m:r>
                                  <a:rPr lang="en-CA" i="1" dirty="0" smtClean="0">
                                    <a:solidFill>
                                      <a:schemeClr val="accent3"/>
                                    </a:solidFill>
                                    <a:latin typeface="Cambria Math" panose="02040503050406030204" pitchFamily="18" charset="0"/>
                                  </a:rPr>
                                  <m:t>𝑥</m:t>
                                </m:r>
                              </m:oMath>
                            </m:oMathPara>
                          </a14:m>
                          <a:endParaRPr lang="en-CA" dirty="0">
                            <a:solidFill>
                              <a:schemeClr val="accent3"/>
                            </a:solidFill>
                          </a:endParaRPr>
                        </a:p>
                      </a:txBody>
                      <a:tcPr/>
                    </a:tc>
                    <a:tc>
                      <a:txBody>
                        <a:bodyPr/>
                        <a:lstStyle/>
                        <a:p>
                          <a:pPr algn="ctr"/>
                          <a:r>
                            <a:rPr lang="en-CA" dirty="0">
                              <a:solidFill>
                                <a:schemeClr val="accent3"/>
                              </a:solidFill>
                              <a:latin typeface="Fredoka" panose="020B0604020202020204" charset="-79"/>
                              <a:cs typeface="Fredoka" panose="020B0604020202020204" charset="-79"/>
                            </a:rPr>
                            <a:t>1</a:t>
                          </a:r>
                        </a:p>
                      </a:txBody>
                      <a:tcPr/>
                    </a:tc>
                    <a:tc>
                      <a:txBody>
                        <a:bodyPr/>
                        <a:lstStyle/>
                        <a:p>
                          <a:pPr algn="ctr"/>
                          <a:r>
                            <a:rPr lang="en-CA" dirty="0">
                              <a:solidFill>
                                <a:schemeClr val="accent3"/>
                              </a:solidFill>
                              <a:latin typeface="Fredoka" panose="020B0604020202020204" charset="-79"/>
                              <a:cs typeface="Fredoka" panose="020B0604020202020204" charset="-79"/>
                            </a:rPr>
                            <a:t>2</a:t>
                          </a:r>
                        </a:p>
                      </a:txBody>
                      <a:tcPr/>
                    </a:tc>
                    <a:tc>
                      <a:txBody>
                        <a:bodyPr/>
                        <a:lstStyle/>
                        <a:p>
                          <a:pPr algn="ctr"/>
                          <a:r>
                            <a:rPr lang="en-CA" dirty="0">
                              <a:solidFill>
                                <a:schemeClr val="accent3"/>
                              </a:solidFill>
                              <a:latin typeface="Fredoka" panose="020B0604020202020204" charset="-79"/>
                              <a:cs typeface="Fredoka" panose="020B0604020202020204" charset="-79"/>
                            </a:rPr>
                            <a:t>3</a:t>
                          </a:r>
                        </a:p>
                      </a:txBody>
                      <a:tcPr/>
                    </a:tc>
                    <a:tc>
                      <a:txBody>
                        <a:bodyPr/>
                        <a:lstStyle/>
                        <a:p>
                          <a:pPr algn="ctr"/>
                          <a:r>
                            <a:rPr lang="en-CA" dirty="0">
                              <a:solidFill>
                                <a:schemeClr val="accent3"/>
                              </a:solidFill>
                              <a:latin typeface="Fredoka" panose="020B0604020202020204" charset="-79"/>
                              <a:cs typeface="Fredoka" panose="020B0604020202020204" charset="-79"/>
                            </a:rPr>
                            <a:t>4</a:t>
                          </a:r>
                        </a:p>
                      </a:txBody>
                      <a:tcPr/>
                    </a:tc>
                    <a:tc>
                      <a:txBody>
                        <a:bodyPr/>
                        <a:lstStyle/>
                        <a:p>
                          <a:pPr algn="ctr"/>
                          <a:r>
                            <a:rPr lang="en-CA" dirty="0">
                              <a:solidFill>
                                <a:schemeClr val="accent3"/>
                              </a:solidFill>
                              <a:latin typeface="Fredoka" panose="020B0604020202020204" charset="-79"/>
                              <a:cs typeface="Fredoka" panose="020B0604020202020204" charset="-79"/>
                            </a:rPr>
                            <a:t>5</a:t>
                          </a:r>
                        </a:p>
                      </a:txBody>
                      <a:tcPr/>
                    </a:tc>
                    <a:extLst>
                      <a:ext uri="{0D108BD9-81ED-4DB2-BD59-A6C34878D82A}">
                        <a16:rowId xmlns:a16="http://schemas.microsoft.com/office/drawing/2014/main" val="3608711686"/>
                      </a:ext>
                    </a:extLst>
                  </a:tr>
                  <a:tr h="370840">
                    <a:tc>
                      <a:txBody>
                        <a:bodyPr/>
                        <a:lstStyle/>
                        <a:p>
                          <a:pPr/>
                          <a14:m>
                            <m:oMathPara xmlns:m="http://schemas.openxmlformats.org/officeDocument/2006/math">
                              <m:oMathParaPr>
                                <m:jc m:val="centerGroup"/>
                              </m:oMathParaPr>
                              <m:oMath xmlns:m="http://schemas.openxmlformats.org/officeDocument/2006/math">
                                <m:r>
                                  <a:rPr lang="en-CA" i="1" dirty="0" smtClean="0">
                                    <a:solidFill>
                                      <a:schemeClr val="accent3"/>
                                    </a:solidFill>
                                    <a:latin typeface="Cambria Math" panose="02040503050406030204" pitchFamily="18" charset="0"/>
                                  </a:rPr>
                                  <m:t>𝑓</m:t>
                                </m:r>
                                <m:r>
                                  <a:rPr lang="en-CA" i="1" dirty="0" smtClean="0">
                                    <a:solidFill>
                                      <a:schemeClr val="accent3"/>
                                    </a:solidFill>
                                    <a:latin typeface="Cambria Math" panose="02040503050406030204" pitchFamily="18" charset="0"/>
                                  </a:rPr>
                                  <m:t>(</m:t>
                                </m:r>
                                <m:r>
                                  <a:rPr lang="en-CA" i="1" dirty="0" smtClean="0">
                                    <a:solidFill>
                                      <a:schemeClr val="accent3"/>
                                    </a:solidFill>
                                    <a:latin typeface="Cambria Math" panose="02040503050406030204" pitchFamily="18" charset="0"/>
                                  </a:rPr>
                                  <m:t>𝑥</m:t>
                                </m:r>
                                <m:r>
                                  <a:rPr lang="en-CA" i="1" dirty="0" smtClean="0">
                                    <a:solidFill>
                                      <a:schemeClr val="accent3"/>
                                    </a:solidFill>
                                    <a:latin typeface="Cambria Math" panose="02040503050406030204" pitchFamily="18" charset="0"/>
                                  </a:rPr>
                                  <m:t>)</m:t>
                                </m:r>
                              </m:oMath>
                            </m:oMathPara>
                          </a14:m>
                          <a:endParaRPr lang="en-CA" dirty="0">
                            <a:solidFill>
                              <a:schemeClr val="accent3"/>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CA" b="0" i="1" smtClean="0">
                                    <a:solidFill>
                                      <a:schemeClr val="accent3"/>
                                    </a:solidFill>
                                    <a:latin typeface="Cambria Math" panose="02040503050406030204" pitchFamily="18" charset="0"/>
                                  </a:rPr>
                                  <m:t>0.1</m:t>
                                </m:r>
                                <m:r>
                                  <a:rPr lang="en-CA" b="0" i="1" smtClean="0">
                                    <a:solidFill>
                                      <a:schemeClr val="accent3"/>
                                    </a:solidFill>
                                    <a:latin typeface="Cambria Math" panose="02040503050406030204" pitchFamily="18" charset="0"/>
                                  </a:rPr>
                                  <m:t>𝑘</m:t>
                                </m:r>
                              </m:oMath>
                            </m:oMathPara>
                          </a14:m>
                          <a:endParaRPr lang="en-CA" dirty="0">
                            <a:solidFill>
                              <a:schemeClr val="accent3"/>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CA" b="0" i="1" smtClean="0">
                                    <a:solidFill>
                                      <a:schemeClr val="accent3"/>
                                    </a:solidFill>
                                    <a:latin typeface="Cambria Math" panose="02040503050406030204" pitchFamily="18" charset="0"/>
                                  </a:rPr>
                                  <m:t>0.2</m:t>
                                </m:r>
                              </m:oMath>
                            </m:oMathPara>
                          </a14:m>
                          <a:endParaRPr lang="en-CA" dirty="0">
                            <a:solidFill>
                              <a:schemeClr val="accent3"/>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CA" b="0" i="1" smtClean="0">
                                    <a:solidFill>
                                      <a:schemeClr val="accent3"/>
                                    </a:solidFill>
                                    <a:latin typeface="Cambria Math" panose="02040503050406030204" pitchFamily="18" charset="0"/>
                                  </a:rPr>
                                  <m:t>0.5</m:t>
                                </m:r>
                                <m:r>
                                  <a:rPr lang="en-CA" b="0" i="1" smtClean="0">
                                    <a:solidFill>
                                      <a:schemeClr val="accent3"/>
                                    </a:solidFill>
                                    <a:latin typeface="Cambria Math" panose="02040503050406030204" pitchFamily="18" charset="0"/>
                                  </a:rPr>
                                  <m:t>𝑘</m:t>
                                </m:r>
                              </m:oMath>
                            </m:oMathPara>
                          </a14:m>
                          <a:endParaRPr lang="en-CA" dirty="0">
                            <a:solidFill>
                              <a:schemeClr val="accent3"/>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CA" b="0" i="1" smtClean="0">
                                    <a:solidFill>
                                      <a:schemeClr val="accent3"/>
                                    </a:solidFill>
                                    <a:latin typeface="Cambria Math" panose="02040503050406030204" pitchFamily="18" charset="0"/>
                                  </a:rPr>
                                  <m:t>𝑘</m:t>
                                </m:r>
                              </m:oMath>
                            </m:oMathPara>
                          </a14:m>
                          <a:endParaRPr lang="en-CA" dirty="0">
                            <a:solidFill>
                              <a:schemeClr val="accent3"/>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CA" b="0" i="1" smtClean="0">
                                    <a:solidFill>
                                      <a:schemeClr val="accent3"/>
                                    </a:solidFill>
                                    <a:latin typeface="Cambria Math" panose="02040503050406030204" pitchFamily="18" charset="0"/>
                                  </a:rPr>
                                  <m:t>4</m:t>
                                </m:r>
                                <m:sSup>
                                  <m:sSupPr>
                                    <m:ctrlPr>
                                      <a:rPr lang="en-CA" b="0" i="1" smtClean="0">
                                        <a:solidFill>
                                          <a:schemeClr val="accent3"/>
                                        </a:solidFill>
                                        <a:latin typeface="Cambria Math" panose="02040503050406030204" pitchFamily="18" charset="0"/>
                                      </a:rPr>
                                    </m:ctrlPr>
                                  </m:sSupPr>
                                  <m:e>
                                    <m:r>
                                      <a:rPr lang="en-CA" b="0" i="1" smtClean="0">
                                        <a:solidFill>
                                          <a:schemeClr val="accent3"/>
                                        </a:solidFill>
                                        <a:latin typeface="Cambria Math" panose="02040503050406030204" pitchFamily="18" charset="0"/>
                                      </a:rPr>
                                      <m:t>𝑘</m:t>
                                    </m:r>
                                  </m:e>
                                  <m:sup>
                                    <m:r>
                                      <a:rPr lang="en-CA" b="0" i="1" smtClean="0">
                                        <a:solidFill>
                                          <a:schemeClr val="accent3"/>
                                        </a:solidFill>
                                        <a:latin typeface="Cambria Math" panose="02040503050406030204" pitchFamily="18" charset="0"/>
                                      </a:rPr>
                                      <m:t>2</m:t>
                                    </m:r>
                                  </m:sup>
                                </m:sSup>
                              </m:oMath>
                            </m:oMathPara>
                          </a14:m>
                          <a:endParaRPr lang="en-CA" dirty="0">
                            <a:solidFill>
                              <a:schemeClr val="accent3"/>
                            </a:solidFill>
                          </a:endParaRPr>
                        </a:p>
                      </a:txBody>
                      <a:tcPr/>
                    </a:tc>
                    <a:extLst>
                      <a:ext uri="{0D108BD9-81ED-4DB2-BD59-A6C34878D82A}">
                        <a16:rowId xmlns:a16="http://schemas.microsoft.com/office/drawing/2014/main" val="4291594130"/>
                      </a:ext>
                    </a:extLst>
                  </a:tr>
                </a:tbl>
              </a:graphicData>
            </a:graphic>
          </p:graphicFrame>
        </mc:Choice>
        <mc:Fallback xmlns="">
          <p:graphicFrame>
            <p:nvGraphicFramePr>
              <p:cNvPr id="4" name="Table 3">
                <a:extLst>
                  <a:ext uri="{FF2B5EF4-FFF2-40B4-BE49-F238E27FC236}">
                    <a16:creationId xmlns:a16="http://schemas.microsoft.com/office/drawing/2014/main" id="{0A455B64-59CD-ED45-B266-08F86E024C1C}"/>
                  </a:ext>
                </a:extLst>
              </p:cNvPr>
              <p:cNvGraphicFramePr>
                <a:graphicFrameLocks noGrp="1"/>
              </p:cNvGraphicFramePr>
              <p:nvPr>
                <p:extLst>
                  <p:ext uri="{D42A27DB-BD31-4B8C-83A1-F6EECF244321}">
                    <p14:modId xmlns:p14="http://schemas.microsoft.com/office/powerpoint/2010/main" val="743756307"/>
                  </p:ext>
                </p:extLst>
              </p:nvPr>
            </p:nvGraphicFramePr>
            <p:xfrm>
              <a:off x="1523950" y="1727665"/>
              <a:ext cx="6096000" cy="741680"/>
            </p:xfrm>
            <a:graphic>
              <a:graphicData uri="http://schemas.openxmlformats.org/drawingml/2006/table">
                <a:tbl>
                  <a:tblPr firstRow="1" bandRow="1">
                    <a:tableStyleId>{2377DC26-3884-4851-910E-87C0D15A1A19}</a:tableStyleId>
                  </a:tblPr>
                  <a:tblGrid>
                    <a:gridCol w="1016000">
                      <a:extLst>
                        <a:ext uri="{9D8B030D-6E8A-4147-A177-3AD203B41FA5}">
                          <a16:colId xmlns:a16="http://schemas.microsoft.com/office/drawing/2014/main" val="3545706119"/>
                        </a:ext>
                      </a:extLst>
                    </a:gridCol>
                    <a:gridCol w="1016000">
                      <a:extLst>
                        <a:ext uri="{9D8B030D-6E8A-4147-A177-3AD203B41FA5}">
                          <a16:colId xmlns:a16="http://schemas.microsoft.com/office/drawing/2014/main" val="127706456"/>
                        </a:ext>
                      </a:extLst>
                    </a:gridCol>
                    <a:gridCol w="1016000">
                      <a:extLst>
                        <a:ext uri="{9D8B030D-6E8A-4147-A177-3AD203B41FA5}">
                          <a16:colId xmlns:a16="http://schemas.microsoft.com/office/drawing/2014/main" val="4007985256"/>
                        </a:ext>
                      </a:extLst>
                    </a:gridCol>
                    <a:gridCol w="1016000">
                      <a:extLst>
                        <a:ext uri="{9D8B030D-6E8A-4147-A177-3AD203B41FA5}">
                          <a16:colId xmlns:a16="http://schemas.microsoft.com/office/drawing/2014/main" val="1842780679"/>
                        </a:ext>
                      </a:extLst>
                    </a:gridCol>
                    <a:gridCol w="1016000">
                      <a:extLst>
                        <a:ext uri="{9D8B030D-6E8A-4147-A177-3AD203B41FA5}">
                          <a16:colId xmlns:a16="http://schemas.microsoft.com/office/drawing/2014/main" val="1333687989"/>
                        </a:ext>
                      </a:extLst>
                    </a:gridCol>
                    <a:gridCol w="1016000">
                      <a:extLst>
                        <a:ext uri="{9D8B030D-6E8A-4147-A177-3AD203B41FA5}">
                          <a16:colId xmlns:a16="http://schemas.microsoft.com/office/drawing/2014/main" val="1005248098"/>
                        </a:ext>
                      </a:extLst>
                    </a:gridCol>
                  </a:tblGrid>
                  <a:tr h="370840">
                    <a:tc>
                      <a:txBody>
                        <a:bodyPr/>
                        <a:lstStyle/>
                        <a:p>
                          <a:endParaRPr lang="en-US"/>
                        </a:p>
                      </a:txBody>
                      <a:tcPr>
                        <a:blipFill>
                          <a:blip r:embed="rId3"/>
                          <a:stretch>
                            <a:fillRect t="-1613" r="-500599" b="-100000"/>
                          </a:stretch>
                        </a:blipFill>
                      </a:tcPr>
                    </a:tc>
                    <a:tc>
                      <a:txBody>
                        <a:bodyPr/>
                        <a:lstStyle/>
                        <a:p>
                          <a:pPr algn="ctr"/>
                          <a:r>
                            <a:rPr lang="en-CA" dirty="0">
                              <a:solidFill>
                                <a:schemeClr val="accent3"/>
                              </a:solidFill>
                              <a:latin typeface="Fredoka" panose="020B0604020202020204" charset="-79"/>
                              <a:cs typeface="Fredoka" panose="020B0604020202020204" charset="-79"/>
                            </a:rPr>
                            <a:t>1</a:t>
                          </a:r>
                        </a:p>
                      </a:txBody>
                      <a:tcPr/>
                    </a:tc>
                    <a:tc>
                      <a:txBody>
                        <a:bodyPr/>
                        <a:lstStyle/>
                        <a:p>
                          <a:pPr algn="ctr"/>
                          <a:r>
                            <a:rPr lang="en-CA" dirty="0">
                              <a:solidFill>
                                <a:schemeClr val="accent3"/>
                              </a:solidFill>
                              <a:latin typeface="Fredoka" panose="020B0604020202020204" charset="-79"/>
                              <a:cs typeface="Fredoka" panose="020B0604020202020204" charset="-79"/>
                            </a:rPr>
                            <a:t>2</a:t>
                          </a:r>
                        </a:p>
                      </a:txBody>
                      <a:tcPr/>
                    </a:tc>
                    <a:tc>
                      <a:txBody>
                        <a:bodyPr/>
                        <a:lstStyle/>
                        <a:p>
                          <a:pPr algn="ctr"/>
                          <a:r>
                            <a:rPr lang="en-CA" dirty="0">
                              <a:solidFill>
                                <a:schemeClr val="accent3"/>
                              </a:solidFill>
                              <a:latin typeface="Fredoka" panose="020B0604020202020204" charset="-79"/>
                              <a:cs typeface="Fredoka" panose="020B0604020202020204" charset="-79"/>
                            </a:rPr>
                            <a:t>3</a:t>
                          </a:r>
                        </a:p>
                      </a:txBody>
                      <a:tcPr/>
                    </a:tc>
                    <a:tc>
                      <a:txBody>
                        <a:bodyPr/>
                        <a:lstStyle/>
                        <a:p>
                          <a:pPr algn="ctr"/>
                          <a:r>
                            <a:rPr lang="en-CA" dirty="0">
                              <a:solidFill>
                                <a:schemeClr val="accent3"/>
                              </a:solidFill>
                              <a:latin typeface="Fredoka" panose="020B0604020202020204" charset="-79"/>
                              <a:cs typeface="Fredoka" panose="020B0604020202020204" charset="-79"/>
                            </a:rPr>
                            <a:t>4</a:t>
                          </a:r>
                        </a:p>
                      </a:txBody>
                      <a:tcPr/>
                    </a:tc>
                    <a:tc>
                      <a:txBody>
                        <a:bodyPr/>
                        <a:lstStyle/>
                        <a:p>
                          <a:pPr algn="ctr"/>
                          <a:r>
                            <a:rPr lang="en-CA" dirty="0">
                              <a:solidFill>
                                <a:schemeClr val="accent3"/>
                              </a:solidFill>
                              <a:latin typeface="Fredoka" panose="020B0604020202020204" charset="-79"/>
                              <a:cs typeface="Fredoka" panose="020B0604020202020204" charset="-79"/>
                            </a:rPr>
                            <a:t>5</a:t>
                          </a:r>
                        </a:p>
                      </a:txBody>
                      <a:tcPr/>
                    </a:tc>
                    <a:extLst>
                      <a:ext uri="{0D108BD9-81ED-4DB2-BD59-A6C34878D82A}">
                        <a16:rowId xmlns:a16="http://schemas.microsoft.com/office/drawing/2014/main" val="3608711686"/>
                      </a:ext>
                    </a:extLst>
                  </a:tr>
                  <a:tr h="370840">
                    <a:tc>
                      <a:txBody>
                        <a:bodyPr/>
                        <a:lstStyle/>
                        <a:p>
                          <a:endParaRPr lang="en-US"/>
                        </a:p>
                      </a:txBody>
                      <a:tcPr>
                        <a:blipFill>
                          <a:blip r:embed="rId3"/>
                          <a:stretch>
                            <a:fillRect t="-103279" r="-500599" b="-1639"/>
                          </a:stretch>
                        </a:blipFill>
                      </a:tcPr>
                    </a:tc>
                    <a:tc>
                      <a:txBody>
                        <a:bodyPr/>
                        <a:lstStyle/>
                        <a:p>
                          <a:endParaRPr lang="en-US"/>
                        </a:p>
                      </a:txBody>
                      <a:tcPr>
                        <a:blipFill>
                          <a:blip r:embed="rId3"/>
                          <a:stretch>
                            <a:fillRect l="-100000" t="-103279" r="-400599" b="-1639"/>
                          </a:stretch>
                        </a:blipFill>
                      </a:tcPr>
                    </a:tc>
                    <a:tc>
                      <a:txBody>
                        <a:bodyPr/>
                        <a:lstStyle/>
                        <a:p>
                          <a:endParaRPr lang="en-US"/>
                        </a:p>
                      </a:txBody>
                      <a:tcPr>
                        <a:blipFill>
                          <a:blip r:embed="rId3"/>
                          <a:stretch>
                            <a:fillRect l="-200000" t="-103279" r="-300599" b="-1639"/>
                          </a:stretch>
                        </a:blipFill>
                      </a:tcPr>
                    </a:tc>
                    <a:tc>
                      <a:txBody>
                        <a:bodyPr/>
                        <a:lstStyle/>
                        <a:p>
                          <a:endParaRPr lang="en-US"/>
                        </a:p>
                      </a:txBody>
                      <a:tcPr>
                        <a:blipFill>
                          <a:blip r:embed="rId3"/>
                          <a:stretch>
                            <a:fillRect l="-301807" t="-103279" r="-202410" b="-1639"/>
                          </a:stretch>
                        </a:blipFill>
                      </a:tcPr>
                    </a:tc>
                    <a:tc>
                      <a:txBody>
                        <a:bodyPr/>
                        <a:lstStyle/>
                        <a:p>
                          <a:endParaRPr lang="en-US"/>
                        </a:p>
                      </a:txBody>
                      <a:tcPr>
                        <a:blipFill>
                          <a:blip r:embed="rId3"/>
                          <a:stretch>
                            <a:fillRect l="-399401" t="-103279" r="-101198" b="-1639"/>
                          </a:stretch>
                        </a:blipFill>
                      </a:tcPr>
                    </a:tc>
                    <a:tc>
                      <a:txBody>
                        <a:bodyPr/>
                        <a:lstStyle/>
                        <a:p>
                          <a:endParaRPr lang="en-US"/>
                        </a:p>
                      </a:txBody>
                      <a:tcPr>
                        <a:blipFill>
                          <a:blip r:embed="rId3"/>
                          <a:stretch>
                            <a:fillRect l="-499401" t="-103279" r="-1198" b="-1639"/>
                          </a:stretch>
                        </a:blipFill>
                      </a:tcPr>
                    </a:tc>
                    <a:extLst>
                      <a:ext uri="{0D108BD9-81ED-4DB2-BD59-A6C34878D82A}">
                        <a16:rowId xmlns:a16="http://schemas.microsoft.com/office/drawing/2014/main" val="4291594130"/>
                      </a:ext>
                    </a:extLst>
                  </a:tr>
                </a:tbl>
              </a:graphicData>
            </a:graphic>
          </p:graphicFrame>
        </mc:Fallback>
      </mc:AlternateContent>
      <p:grpSp>
        <p:nvGrpSpPr>
          <p:cNvPr id="5" name="Group 4">
            <a:extLst>
              <a:ext uri="{FF2B5EF4-FFF2-40B4-BE49-F238E27FC236}">
                <a16:creationId xmlns:a16="http://schemas.microsoft.com/office/drawing/2014/main" id="{ABE3E457-A32D-B339-7246-B507528E2E81}"/>
              </a:ext>
            </a:extLst>
          </p:cNvPr>
          <p:cNvGrpSpPr/>
          <p:nvPr/>
        </p:nvGrpSpPr>
        <p:grpSpPr>
          <a:xfrm>
            <a:off x="8394461" y="659465"/>
            <a:ext cx="215065" cy="191069"/>
            <a:chOff x="8401880" y="657705"/>
            <a:chExt cx="215065" cy="191069"/>
          </a:xfrm>
          <a:solidFill>
            <a:schemeClr val="accent3"/>
          </a:solidFill>
        </p:grpSpPr>
        <p:sp>
          <p:nvSpPr>
            <p:cNvPr id="6" name="Isosceles Triangle 5">
              <a:hlinkClick r:id="rId4" action="ppaction://hlinksldjump"/>
              <a:extLst>
                <a:ext uri="{FF2B5EF4-FFF2-40B4-BE49-F238E27FC236}">
                  <a16:creationId xmlns:a16="http://schemas.microsoft.com/office/drawing/2014/main" id="{EF680046-B7AD-E493-5633-E4B7C11B1D9E}"/>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Isosceles Triangle 6">
              <a:hlinkClick r:id="rId4" action="ppaction://hlinksldjump"/>
              <a:extLst>
                <a:ext uri="{FF2B5EF4-FFF2-40B4-BE49-F238E27FC236}">
                  <a16:creationId xmlns:a16="http://schemas.microsoft.com/office/drawing/2014/main" id="{DDC88C35-283E-3433-85C6-084E218FCBD1}"/>
                </a:ext>
              </a:extLst>
            </p:cNvPr>
            <p:cNvSpPr/>
            <p:nvPr/>
          </p:nvSpPr>
          <p:spPr>
            <a:xfrm rot="5400000">
              <a:off x="8473639"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8021093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F45E4-A14B-FC1F-DAF3-24A8E4D6F925}"/>
              </a:ext>
            </a:extLst>
          </p:cNvPr>
          <p:cNvSpPr>
            <a:spLocks noGrp="1"/>
          </p:cNvSpPr>
          <p:nvPr>
            <p:ph type="title"/>
          </p:nvPr>
        </p:nvSpPr>
        <p:spPr>
          <a:solidFill>
            <a:schemeClr val="accent2"/>
          </a:solidFill>
        </p:spPr>
        <p:txBody>
          <a:bodyPr/>
          <a:lstStyle/>
          <a:p>
            <a:r>
              <a:rPr lang="en-CA" dirty="0"/>
              <a:t>Example – probability functions</a:t>
            </a:r>
          </a:p>
        </p:txBody>
      </p:sp>
      <mc:AlternateContent xmlns:mc="http://schemas.openxmlformats.org/markup-compatibility/2006" xmlns:a14="http://schemas.microsoft.com/office/drawing/2010/main">
        <mc:Choice Requires="a14">
          <p:sp>
            <p:nvSpPr>
              <p:cNvPr id="9" name="Text Placeholder 2">
                <a:extLst>
                  <a:ext uri="{FF2B5EF4-FFF2-40B4-BE49-F238E27FC236}">
                    <a16:creationId xmlns:a16="http://schemas.microsoft.com/office/drawing/2014/main" id="{8B675907-6112-6535-5962-80EDC7958F1E}"/>
                  </a:ext>
                </a:extLst>
              </p:cNvPr>
              <p:cNvSpPr txBox="1">
                <a:spLocks/>
              </p:cNvSpPr>
              <p:nvPr/>
            </p:nvSpPr>
            <p:spPr>
              <a:xfrm>
                <a:off x="720000" y="1134098"/>
                <a:ext cx="7704000" cy="18068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1pPr>
                <a:lvl2pPr marL="914400" marR="0" lvl="1"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2pPr>
                <a:lvl3pPr marL="1371600" marR="0" lvl="2"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3pPr>
                <a:lvl4pPr marL="1828800" marR="0" lvl="3"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4pPr>
                <a:lvl5pPr marL="2286000" marR="0" lvl="4"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5pPr>
                <a:lvl6pPr marL="2743200" marR="0" lvl="5"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6pPr>
                <a:lvl7pPr marL="3200400" marR="0" lvl="6"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7pPr>
                <a:lvl8pPr marL="3657600" marR="0" lvl="7"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8pPr>
                <a:lvl9pPr marL="4114800" marR="0" lvl="8"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9pPr>
              </a:lstStyle>
              <a:p>
                <a:pPr marL="139700" indent="0" algn="l"/>
                <a:r>
                  <a:rPr lang="en-US" sz="2000" dirty="0"/>
                  <a:t>B. Calculate </a:t>
                </a:r>
                <a14:m>
                  <m:oMath xmlns:m="http://schemas.openxmlformats.org/officeDocument/2006/math">
                    <m:r>
                      <a:rPr lang="en-CA" sz="2000" i="1" dirty="0">
                        <a:latin typeface="Cambria Math" panose="02040503050406030204" pitchFamily="18" charset="0"/>
                      </a:rPr>
                      <m:t>𝑃</m:t>
                    </m:r>
                    <m:r>
                      <a:rPr lang="en-CA" sz="2000" i="1" dirty="0">
                        <a:latin typeface="Cambria Math" panose="02040503050406030204" pitchFamily="18" charset="0"/>
                      </a:rPr>
                      <m:t>(2&lt;</m:t>
                    </m:r>
                    <m:r>
                      <a:rPr lang="en-CA" sz="2000" i="1" dirty="0">
                        <a:latin typeface="Cambria Math" panose="02040503050406030204" pitchFamily="18" charset="0"/>
                      </a:rPr>
                      <m:t>𝑋</m:t>
                    </m:r>
                    <m:r>
                      <a:rPr lang="en-CA" sz="2000" i="1" dirty="0">
                        <a:latin typeface="Cambria Math" panose="02040503050406030204" pitchFamily="18" charset="0"/>
                      </a:rPr>
                      <m:t>≤4)</m:t>
                    </m:r>
                  </m:oMath>
                </a14:m>
                <a:endParaRPr lang="en-US" sz="2000" dirty="0"/>
              </a:p>
              <a:p>
                <a:pPr marL="139700" indent="0" algn="l"/>
                <a:endParaRPr lang="en-US" sz="2000" dirty="0"/>
              </a:p>
              <a:p>
                <a:pPr marL="139700" indent="0" algn="l"/>
                <a:endParaRPr lang="en-US" sz="2000" dirty="0"/>
              </a:p>
              <a:p>
                <a:pPr marL="139700" indent="0" algn="l"/>
                <a:endParaRPr lang="en-US" sz="2000" dirty="0"/>
              </a:p>
              <a:p>
                <a:pPr marL="139700" indent="0" algn="l"/>
                <a:endParaRPr lang="en-US" sz="2000" dirty="0"/>
              </a:p>
              <a:p>
                <a:pPr marL="139700" indent="0" algn="l"/>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𝑃</m:t>
                      </m:r>
                      <m:d>
                        <m:dPr>
                          <m:ctrlPr>
                            <a:rPr lang="en-CA" sz="2000" b="0" i="1" smtClean="0">
                              <a:latin typeface="Cambria Math" panose="02040503050406030204" pitchFamily="18" charset="0"/>
                            </a:rPr>
                          </m:ctrlPr>
                        </m:dPr>
                        <m:e>
                          <m:r>
                            <a:rPr lang="en-CA" sz="2000" b="0" i="1" smtClean="0">
                              <a:latin typeface="Cambria Math" panose="02040503050406030204" pitchFamily="18" charset="0"/>
                            </a:rPr>
                            <m:t>2&lt;</m:t>
                          </m:r>
                          <m:r>
                            <a:rPr lang="en-CA" sz="2000" b="0" i="1" smtClean="0">
                              <a:latin typeface="Cambria Math" panose="02040503050406030204" pitchFamily="18" charset="0"/>
                            </a:rPr>
                            <m:t>𝑋</m:t>
                          </m:r>
                          <m:r>
                            <a:rPr lang="en-CA" sz="2000" b="0" i="1" smtClean="0">
                              <a:latin typeface="Cambria Math" panose="02040503050406030204" pitchFamily="18" charset="0"/>
                            </a:rPr>
                            <m:t>≤4</m:t>
                          </m:r>
                        </m:e>
                      </m:d>
                      <m:r>
                        <a:rPr lang="en-CA" sz="2000" b="0" i="1" smtClean="0">
                          <a:latin typeface="Cambria Math" panose="02040503050406030204" pitchFamily="18" charset="0"/>
                        </a:rPr>
                        <m:t>=</m:t>
                      </m:r>
                      <m:r>
                        <a:rPr lang="en-CA" sz="2000" b="0" i="1" smtClean="0">
                          <a:latin typeface="Cambria Math" panose="02040503050406030204" pitchFamily="18" charset="0"/>
                        </a:rPr>
                        <m:t>𝑃</m:t>
                      </m:r>
                      <m:d>
                        <m:dPr>
                          <m:ctrlPr>
                            <a:rPr lang="en-CA" sz="2000" b="0" i="1" smtClean="0">
                              <a:latin typeface="Cambria Math" panose="02040503050406030204" pitchFamily="18" charset="0"/>
                            </a:rPr>
                          </m:ctrlPr>
                        </m:dPr>
                        <m:e>
                          <m:r>
                            <a:rPr lang="en-CA" sz="2000" b="0" i="1" smtClean="0">
                              <a:latin typeface="Cambria Math" panose="02040503050406030204" pitchFamily="18" charset="0"/>
                            </a:rPr>
                            <m:t>3</m:t>
                          </m:r>
                        </m:e>
                      </m:d>
                      <m:r>
                        <a:rPr lang="en-CA" sz="2000" b="0" i="1" smtClean="0">
                          <a:latin typeface="Cambria Math" panose="02040503050406030204" pitchFamily="18" charset="0"/>
                        </a:rPr>
                        <m:t>+</m:t>
                      </m:r>
                      <m:r>
                        <a:rPr lang="en-CA" sz="2000" b="0" i="1" smtClean="0">
                          <a:latin typeface="Cambria Math" panose="02040503050406030204" pitchFamily="18" charset="0"/>
                        </a:rPr>
                        <m:t>𝑃</m:t>
                      </m:r>
                      <m:d>
                        <m:dPr>
                          <m:ctrlPr>
                            <a:rPr lang="en-CA" sz="2000" b="0" i="1" smtClean="0">
                              <a:latin typeface="Cambria Math" panose="02040503050406030204" pitchFamily="18" charset="0"/>
                            </a:rPr>
                          </m:ctrlPr>
                        </m:dPr>
                        <m:e>
                          <m:r>
                            <a:rPr lang="en-CA" sz="2000" b="0" i="1" smtClean="0">
                              <a:latin typeface="Cambria Math" panose="02040503050406030204" pitchFamily="18" charset="0"/>
                            </a:rPr>
                            <m:t>4</m:t>
                          </m:r>
                        </m:e>
                      </m:d>
                    </m:oMath>
                  </m:oMathPara>
                </a14:m>
                <a:endParaRPr lang="en-CA" sz="2000" b="0" dirty="0"/>
              </a:p>
              <a:p>
                <a:pPr marL="139700" indent="0" algn="l"/>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𝑃</m:t>
                      </m:r>
                      <m:d>
                        <m:dPr>
                          <m:ctrlPr>
                            <a:rPr lang="en-CA" sz="2000" b="0" i="1" smtClean="0">
                              <a:latin typeface="Cambria Math" panose="02040503050406030204" pitchFamily="18" charset="0"/>
                            </a:rPr>
                          </m:ctrlPr>
                        </m:dPr>
                        <m:e>
                          <m:r>
                            <a:rPr lang="en-CA" sz="2000" b="0" i="1" smtClean="0">
                              <a:latin typeface="Cambria Math" panose="02040503050406030204" pitchFamily="18" charset="0"/>
                            </a:rPr>
                            <m:t>2&lt;</m:t>
                          </m:r>
                          <m:r>
                            <a:rPr lang="en-CA" sz="2000" b="0" i="1" smtClean="0">
                              <a:latin typeface="Cambria Math" panose="02040503050406030204" pitchFamily="18" charset="0"/>
                            </a:rPr>
                            <m:t>𝑋</m:t>
                          </m:r>
                          <m:r>
                            <a:rPr lang="en-CA" sz="2000" b="0" i="1" smtClean="0">
                              <a:latin typeface="Cambria Math" panose="02040503050406030204" pitchFamily="18" charset="0"/>
                            </a:rPr>
                            <m:t>≤4</m:t>
                          </m:r>
                        </m:e>
                      </m:d>
                      <m:r>
                        <a:rPr lang="en-CA" sz="2000" b="0" i="1" smtClean="0">
                          <a:latin typeface="Cambria Math" panose="02040503050406030204" pitchFamily="18" charset="0"/>
                        </a:rPr>
                        <m:t>=</m:t>
                      </m:r>
                      <m:r>
                        <a:rPr lang="en-CA" sz="2000" b="0" i="1" smtClean="0">
                          <a:latin typeface="Cambria Math" panose="02040503050406030204" pitchFamily="18" charset="0"/>
                        </a:rPr>
                        <m:t>𝑓</m:t>
                      </m:r>
                      <m:d>
                        <m:dPr>
                          <m:ctrlPr>
                            <a:rPr lang="en-CA" sz="2000" b="0" i="1" smtClean="0">
                              <a:latin typeface="Cambria Math" panose="02040503050406030204" pitchFamily="18" charset="0"/>
                            </a:rPr>
                          </m:ctrlPr>
                        </m:dPr>
                        <m:e>
                          <m:r>
                            <a:rPr lang="en-CA" sz="2000" b="0" i="1" smtClean="0">
                              <a:latin typeface="Cambria Math" panose="02040503050406030204" pitchFamily="18" charset="0"/>
                            </a:rPr>
                            <m:t>4</m:t>
                          </m:r>
                        </m:e>
                      </m:d>
                      <m:r>
                        <a:rPr lang="en-CA" sz="2000" b="0" i="1" smtClean="0">
                          <a:latin typeface="Cambria Math" panose="02040503050406030204" pitchFamily="18" charset="0"/>
                        </a:rPr>
                        <m:t>−</m:t>
                      </m:r>
                      <m:r>
                        <a:rPr lang="en-CA" sz="2000" b="0" i="1" smtClean="0">
                          <a:latin typeface="Cambria Math" panose="02040503050406030204" pitchFamily="18" charset="0"/>
                        </a:rPr>
                        <m:t>𝑓</m:t>
                      </m:r>
                      <m:r>
                        <a:rPr lang="en-CA" sz="2000" b="0" i="1" smtClean="0">
                          <a:latin typeface="Cambria Math" panose="02040503050406030204" pitchFamily="18" charset="0"/>
                        </a:rPr>
                        <m:t>(2)</m:t>
                      </m:r>
                    </m:oMath>
                  </m:oMathPara>
                </a14:m>
                <a:endParaRPr lang="en-US" sz="2000" dirty="0"/>
              </a:p>
              <a:p>
                <a:pPr marL="139700" indent="0" algn="l"/>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𝑃</m:t>
                      </m:r>
                      <m:d>
                        <m:dPr>
                          <m:ctrlPr>
                            <a:rPr lang="en-CA" sz="2000" b="0" i="1" smtClean="0">
                              <a:latin typeface="Cambria Math" panose="02040503050406030204" pitchFamily="18" charset="0"/>
                            </a:rPr>
                          </m:ctrlPr>
                        </m:dPr>
                        <m:e>
                          <m:r>
                            <a:rPr lang="en-CA" sz="2000" b="0" i="1" smtClean="0">
                              <a:latin typeface="Cambria Math" panose="02040503050406030204" pitchFamily="18" charset="0"/>
                            </a:rPr>
                            <m:t>2&lt;</m:t>
                          </m:r>
                          <m:r>
                            <a:rPr lang="en-CA" sz="2000" b="0" i="1" smtClean="0">
                              <a:latin typeface="Cambria Math" panose="02040503050406030204" pitchFamily="18" charset="0"/>
                            </a:rPr>
                            <m:t>𝑋</m:t>
                          </m:r>
                          <m:r>
                            <a:rPr lang="en-CA" sz="2000" b="0" i="1" smtClean="0">
                              <a:latin typeface="Cambria Math" panose="02040503050406030204" pitchFamily="18" charset="0"/>
                            </a:rPr>
                            <m:t>≤4</m:t>
                          </m:r>
                        </m:e>
                      </m:d>
                      <m:r>
                        <a:rPr lang="en-CA" sz="2000" b="0" i="1" smtClean="0">
                          <a:latin typeface="Cambria Math" panose="02040503050406030204" pitchFamily="18" charset="0"/>
                        </a:rPr>
                        <m:t>=0.5−0.2=0.3</m:t>
                      </m:r>
                    </m:oMath>
                  </m:oMathPara>
                </a14:m>
                <a:endParaRPr lang="en-US" sz="2000" dirty="0"/>
              </a:p>
              <a:p>
                <a:pPr marL="139700" indent="0" algn="l"/>
                <a:endParaRPr lang="en-US" sz="2000" dirty="0"/>
              </a:p>
              <a:p>
                <a:pPr marL="139700" indent="0" algn="l"/>
                <a:endParaRPr lang="en-US" sz="2000" dirty="0"/>
              </a:p>
              <a:p>
                <a:pPr marL="139700" indent="0" algn="l"/>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 </m:t>
                      </m:r>
                    </m:oMath>
                  </m:oMathPara>
                </a14:m>
                <a:endParaRPr lang="en-US" sz="2000" dirty="0"/>
              </a:p>
              <a:p>
                <a:pPr marL="139700" indent="0" algn="l"/>
                <a:endParaRPr lang="en-US" sz="2000" dirty="0"/>
              </a:p>
              <a:p>
                <a:pPr marL="139700" indent="0" algn="l"/>
                <a:endParaRPr lang="en-US" sz="2000" dirty="0"/>
              </a:p>
            </p:txBody>
          </p:sp>
        </mc:Choice>
        <mc:Fallback xmlns="">
          <p:sp>
            <p:nvSpPr>
              <p:cNvPr id="9" name="Text Placeholder 2">
                <a:extLst>
                  <a:ext uri="{FF2B5EF4-FFF2-40B4-BE49-F238E27FC236}">
                    <a16:creationId xmlns:a16="http://schemas.microsoft.com/office/drawing/2014/main" id="{8B675907-6112-6535-5962-80EDC7958F1E}"/>
                  </a:ext>
                </a:extLst>
              </p:cNvPr>
              <p:cNvSpPr txBox="1">
                <a:spLocks noRot="1" noChangeAspect="1" noMove="1" noResize="1" noEditPoints="1" noAdjustHandles="1" noChangeArrowheads="1" noChangeShapeType="1" noTextEdit="1"/>
              </p:cNvSpPr>
              <p:nvPr/>
            </p:nvSpPr>
            <p:spPr>
              <a:xfrm>
                <a:off x="720000" y="1134098"/>
                <a:ext cx="7704000" cy="1806810"/>
              </a:xfrm>
              <a:prstGeom prst="rect">
                <a:avLst/>
              </a:prstGeom>
              <a:blipFill>
                <a:blip r:embed="rId2"/>
                <a:stretch>
                  <a:fillRect b="-88176"/>
                </a:stretch>
              </a:blipFill>
              <a:ln>
                <a:no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0A455B64-59CD-ED45-B266-08F86E024C1C}"/>
                  </a:ext>
                </a:extLst>
              </p:cNvPr>
              <p:cNvGraphicFramePr>
                <a:graphicFrameLocks noGrp="1"/>
              </p:cNvGraphicFramePr>
              <p:nvPr>
                <p:extLst>
                  <p:ext uri="{D42A27DB-BD31-4B8C-83A1-F6EECF244321}">
                    <p14:modId xmlns:p14="http://schemas.microsoft.com/office/powerpoint/2010/main" val="1962994541"/>
                  </p:ext>
                </p:extLst>
              </p:nvPr>
            </p:nvGraphicFramePr>
            <p:xfrm>
              <a:off x="1523950" y="1727665"/>
              <a:ext cx="6096000" cy="741680"/>
            </p:xfrm>
            <a:graphic>
              <a:graphicData uri="http://schemas.openxmlformats.org/drawingml/2006/table">
                <a:tbl>
                  <a:tblPr firstRow="1" bandRow="1">
                    <a:tableStyleId>{2377DC26-3884-4851-910E-87C0D15A1A19}</a:tableStyleId>
                  </a:tblPr>
                  <a:tblGrid>
                    <a:gridCol w="1016000">
                      <a:extLst>
                        <a:ext uri="{9D8B030D-6E8A-4147-A177-3AD203B41FA5}">
                          <a16:colId xmlns:a16="http://schemas.microsoft.com/office/drawing/2014/main" val="3545706119"/>
                        </a:ext>
                      </a:extLst>
                    </a:gridCol>
                    <a:gridCol w="1016000">
                      <a:extLst>
                        <a:ext uri="{9D8B030D-6E8A-4147-A177-3AD203B41FA5}">
                          <a16:colId xmlns:a16="http://schemas.microsoft.com/office/drawing/2014/main" val="127706456"/>
                        </a:ext>
                      </a:extLst>
                    </a:gridCol>
                    <a:gridCol w="1016000">
                      <a:extLst>
                        <a:ext uri="{9D8B030D-6E8A-4147-A177-3AD203B41FA5}">
                          <a16:colId xmlns:a16="http://schemas.microsoft.com/office/drawing/2014/main" val="4007985256"/>
                        </a:ext>
                      </a:extLst>
                    </a:gridCol>
                    <a:gridCol w="1016000">
                      <a:extLst>
                        <a:ext uri="{9D8B030D-6E8A-4147-A177-3AD203B41FA5}">
                          <a16:colId xmlns:a16="http://schemas.microsoft.com/office/drawing/2014/main" val="1842780679"/>
                        </a:ext>
                      </a:extLst>
                    </a:gridCol>
                    <a:gridCol w="1016000">
                      <a:extLst>
                        <a:ext uri="{9D8B030D-6E8A-4147-A177-3AD203B41FA5}">
                          <a16:colId xmlns:a16="http://schemas.microsoft.com/office/drawing/2014/main" val="1333687989"/>
                        </a:ext>
                      </a:extLst>
                    </a:gridCol>
                    <a:gridCol w="1016000">
                      <a:extLst>
                        <a:ext uri="{9D8B030D-6E8A-4147-A177-3AD203B41FA5}">
                          <a16:colId xmlns:a16="http://schemas.microsoft.com/office/drawing/2014/main" val="1005248098"/>
                        </a:ext>
                      </a:extLst>
                    </a:gridCol>
                  </a:tblGrid>
                  <a:tr h="370840">
                    <a:tc>
                      <a:txBody>
                        <a:bodyPr/>
                        <a:lstStyle/>
                        <a:p>
                          <a:pPr/>
                          <a14:m>
                            <m:oMathPara xmlns:m="http://schemas.openxmlformats.org/officeDocument/2006/math">
                              <m:oMathParaPr>
                                <m:jc m:val="centerGroup"/>
                              </m:oMathParaPr>
                              <m:oMath xmlns:m="http://schemas.openxmlformats.org/officeDocument/2006/math">
                                <m:r>
                                  <a:rPr lang="en-CA" i="1" dirty="0" smtClean="0">
                                    <a:solidFill>
                                      <a:schemeClr val="accent3"/>
                                    </a:solidFill>
                                    <a:latin typeface="Cambria Math" panose="02040503050406030204" pitchFamily="18" charset="0"/>
                                  </a:rPr>
                                  <m:t>𝑥</m:t>
                                </m:r>
                              </m:oMath>
                            </m:oMathPara>
                          </a14:m>
                          <a:endParaRPr lang="en-CA" dirty="0">
                            <a:solidFill>
                              <a:schemeClr val="accent3"/>
                            </a:solidFill>
                          </a:endParaRPr>
                        </a:p>
                      </a:txBody>
                      <a:tcPr/>
                    </a:tc>
                    <a:tc>
                      <a:txBody>
                        <a:bodyPr/>
                        <a:lstStyle/>
                        <a:p>
                          <a:pPr algn="ctr"/>
                          <a:r>
                            <a:rPr lang="en-CA" dirty="0">
                              <a:solidFill>
                                <a:schemeClr val="accent3"/>
                              </a:solidFill>
                              <a:latin typeface="Fredoka" panose="020B0604020202020204" charset="-79"/>
                              <a:cs typeface="Fredoka" panose="020B0604020202020204" charset="-79"/>
                            </a:rPr>
                            <a:t>1</a:t>
                          </a:r>
                        </a:p>
                      </a:txBody>
                      <a:tcPr/>
                    </a:tc>
                    <a:tc>
                      <a:txBody>
                        <a:bodyPr/>
                        <a:lstStyle/>
                        <a:p>
                          <a:pPr algn="ctr"/>
                          <a:r>
                            <a:rPr lang="en-CA" dirty="0">
                              <a:solidFill>
                                <a:schemeClr val="accent3"/>
                              </a:solidFill>
                              <a:latin typeface="Fredoka" panose="020B0604020202020204" charset="-79"/>
                              <a:cs typeface="Fredoka" panose="020B0604020202020204" charset="-79"/>
                            </a:rPr>
                            <a:t>2</a:t>
                          </a:r>
                        </a:p>
                      </a:txBody>
                      <a:tcPr/>
                    </a:tc>
                    <a:tc>
                      <a:txBody>
                        <a:bodyPr/>
                        <a:lstStyle/>
                        <a:p>
                          <a:pPr algn="ctr"/>
                          <a:r>
                            <a:rPr lang="en-CA" dirty="0">
                              <a:solidFill>
                                <a:schemeClr val="accent3"/>
                              </a:solidFill>
                              <a:latin typeface="Fredoka" panose="020B0604020202020204" charset="-79"/>
                              <a:cs typeface="Fredoka" panose="020B0604020202020204" charset="-79"/>
                            </a:rPr>
                            <a:t>3</a:t>
                          </a:r>
                        </a:p>
                      </a:txBody>
                      <a:tcPr/>
                    </a:tc>
                    <a:tc>
                      <a:txBody>
                        <a:bodyPr/>
                        <a:lstStyle/>
                        <a:p>
                          <a:pPr algn="ctr"/>
                          <a:r>
                            <a:rPr lang="en-CA" dirty="0">
                              <a:solidFill>
                                <a:schemeClr val="accent3"/>
                              </a:solidFill>
                              <a:latin typeface="Fredoka" panose="020B0604020202020204" charset="-79"/>
                              <a:cs typeface="Fredoka" panose="020B0604020202020204" charset="-79"/>
                            </a:rPr>
                            <a:t>4</a:t>
                          </a:r>
                        </a:p>
                      </a:txBody>
                      <a:tcPr/>
                    </a:tc>
                    <a:tc>
                      <a:txBody>
                        <a:bodyPr/>
                        <a:lstStyle/>
                        <a:p>
                          <a:pPr algn="ctr"/>
                          <a:r>
                            <a:rPr lang="en-CA" dirty="0">
                              <a:solidFill>
                                <a:schemeClr val="accent3"/>
                              </a:solidFill>
                              <a:latin typeface="Fredoka" panose="020B0604020202020204" charset="-79"/>
                              <a:cs typeface="Fredoka" panose="020B0604020202020204" charset="-79"/>
                            </a:rPr>
                            <a:t>5</a:t>
                          </a:r>
                        </a:p>
                      </a:txBody>
                      <a:tcPr/>
                    </a:tc>
                    <a:extLst>
                      <a:ext uri="{0D108BD9-81ED-4DB2-BD59-A6C34878D82A}">
                        <a16:rowId xmlns:a16="http://schemas.microsoft.com/office/drawing/2014/main" val="3608711686"/>
                      </a:ext>
                    </a:extLst>
                  </a:tr>
                  <a:tr h="370840">
                    <a:tc>
                      <a:txBody>
                        <a:bodyPr/>
                        <a:lstStyle/>
                        <a:p>
                          <a:pPr/>
                          <a14:m>
                            <m:oMathPara xmlns:m="http://schemas.openxmlformats.org/officeDocument/2006/math">
                              <m:oMathParaPr>
                                <m:jc m:val="centerGroup"/>
                              </m:oMathParaPr>
                              <m:oMath xmlns:m="http://schemas.openxmlformats.org/officeDocument/2006/math">
                                <m:r>
                                  <a:rPr lang="en-CA" i="1" dirty="0" smtClean="0">
                                    <a:solidFill>
                                      <a:schemeClr val="accent3"/>
                                    </a:solidFill>
                                    <a:latin typeface="Cambria Math" panose="02040503050406030204" pitchFamily="18" charset="0"/>
                                  </a:rPr>
                                  <m:t>𝑓</m:t>
                                </m:r>
                                <m:r>
                                  <a:rPr lang="en-CA" i="1" dirty="0" smtClean="0">
                                    <a:solidFill>
                                      <a:schemeClr val="accent3"/>
                                    </a:solidFill>
                                    <a:latin typeface="Cambria Math" panose="02040503050406030204" pitchFamily="18" charset="0"/>
                                  </a:rPr>
                                  <m:t>(</m:t>
                                </m:r>
                                <m:r>
                                  <a:rPr lang="en-CA" i="1" dirty="0" smtClean="0">
                                    <a:solidFill>
                                      <a:schemeClr val="accent3"/>
                                    </a:solidFill>
                                    <a:latin typeface="Cambria Math" panose="02040503050406030204" pitchFamily="18" charset="0"/>
                                  </a:rPr>
                                  <m:t>𝑥</m:t>
                                </m:r>
                                <m:r>
                                  <a:rPr lang="en-CA" i="1" dirty="0" smtClean="0">
                                    <a:solidFill>
                                      <a:schemeClr val="accent3"/>
                                    </a:solidFill>
                                    <a:latin typeface="Cambria Math" panose="02040503050406030204" pitchFamily="18" charset="0"/>
                                  </a:rPr>
                                  <m:t>)</m:t>
                                </m:r>
                              </m:oMath>
                            </m:oMathPara>
                          </a14:m>
                          <a:endParaRPr lang="en-CA" dirty="0">
                            <a:solidFill>
                              <a:schemeClr val="accent3"/>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CA" b="0" i="1" smtClean="0">
                                    <a:solidFill>
                                      <a:schemeClr val="accent3"/>
                                    </a:solidFill>
                                    <a:latin typeface="Cambria Math" panose="02040503050406030204" pitchFamily="18" charset="0"/>
                                  </a:rPr>
                                  <m:t>0.05</m:t>
                                </m:r>
                              </m:oMath>
                            </m:oMathPara>
                          </a14:m>
                          <a:endParaRPr lang="en-CA" dirty="0">
                            <a:solidFill>
                              <a:schemeClr val="accent3"/>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CA" b="0" i="1" smtClean="0">
                                    <a:solidFill>
                                      <a:schemeClr val="accent3"/>
                                    </a:solidFill>
                                    <a:latin typeface="Cambria Math" panose="02040503050406030204" pitchFamily="18" charset="0"/>
                                  </a:rPr>
                                  <m:t>0.2</m:t>
                                </m:r>
                              </m:oMath>
                            </m:oMathPara>
                          </a14:m>
                          <a:endParaRPr lang="en-CA" dirty="0">
                            <a:solidFill>
                              <a:schemeClr val="accent3"/>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CA" b="0" i="1" smtClean="0">
                                    <a:solidFill>
                                      <a:schemeClr val="accent3"/>
                                    </a:solidFill>
                                    <a:latin typeface="Cambria Math" panose="02040503050406030204" pitchFamily="18" charset="0"/>
                                  </a:rPr>
                                  <m:t>0.25</m:t>
                                </m:r>
                              </m:oMath>
                            </m:oMathPara>
                          </a14:m>
                          <a:endParaRPr lang="en-CA" dirty="0">
                            <a:solidFill>
                              <a:schemeClr val="accent3"/>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CA" b="0" i="1" smtClean="0">
                                    <a:solidFill>
                                      <a:schemeClr val="accent3"/>
                                    </a:solidFill>
                                    <a:latin typeface="Cambria Math" panose="02040503050406030204" pitchFamily="18" charset="0"/>
                                  </a:rPr>
                                  <m:t>0.5</m:t>
                                </m:r>
                              </m:oMath>
                            </m:oMathPara>
                          </a14:m>
                          <a:endParaRPr lang="en-CA" dirty="0">
                            <a:solidFill>
                              <a:schemeClr val="accent3"/>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CA" b="0" i="1" smtClean="0">
                                    <a:solidFill>
                                      <a:schemeClr val="accent3"/>
                                    </a:solidFill>
                                    <a:latin typeface="Cambria Math" panose="02040503050406030204" pitchFamily="18" charset="0"/>
                                  </a:rPr>
                                  <m:t>1</m:t>
                                </m:r>
                              </m:oMath>
                            </m:oMathPara>
                          </a14:m>
                          <a:endParaRPr lang="en-CA" dirty="0">
                            <a:solidFill>
                              <a:schemeClr val="accent3"/>
                            </a:solidFill>
                          </a:endParaRPr>
                        </a:p>
                      </a:txBody>
                      <a:tcPr/>
                    </a:tc>
                    <a:extLst>
                      <a:ext uri="{0D108BD9-81ED-4DB2-BD59-A6C34878D82A}">
                        <a16:rowId xmlns:a16="http://schemas.microsoft.com/office/drawing/2014/main" val="4291594130"/>
                      </a:ext>
                    </a:extLst>
                  </a:tr>
                </a:tbl>
              </a:graphicData>
            </a:graphic>
          </p:graphicFrame>
        </mc:Choice>
        <mc:Fallback xmlns="">
          <p:graphicFrame>
            <p:nvGraphicFramePr>
              <p:cNvPr id="4" name="Table 3">
                <a:extLst>
                  <a:ext uri="{FF2B5EF4-FFF2-40B4-BE49-F238E27FC236}">
                    <a16:creationId xmlns:a16="http://schemas.microsoft.com/office/drawing/2014/main" id="{0A455B64-59CD-ED45-B266-08F86E024C1C}"/>
                  </a:ext>
                </a:extLst>
              </p:cNvPr>
              <p:cNvGraphicFramePr>
                <a:graphicFrameLocks noGrp="1"/>
              </p:cNvGraphicFramePr>
              <p:nvPr>
                <p:extLst>
                  <p:ext uri="{D42A27DB-BD31-4B8C-83A1-F6EECF244321}">
                    <p14:modId xmlns:p14="http://schemas.microsoft.com/office/powerpoint/2010/main" val="1962994541"/>
                  </p:ext>
                </p:extLst>
              </p:nvPr>
            </p:nvGraphicFramePr>
            <p:xfrm>
              <a:off x="1523950" y="1727665"/>
              <a:ext cx="6096000" cy="741680"/>
            </p:xfrm>
            <a:graphic>
              <a:graphicData uri="http://schemas.openxmlformats.org/drawingml/2006/table">
                <a:tbl>
                  <a:tblPr firstRow="1" bandRow="1">
                    <a:tableStyleId>{2377DC26-3884-4851-910E-87C0D15A1A19}</a:tableStyleId>
                  </a:tblPr>
                  <a:tblGrid>
                    <a:gridCol w="1016000">
                      <a:extLst>
                        <a:ext uri="{9D8B030D-6E8A-4147-A177-3AD203B41FA5}">
                          <a16:colId xmlns:a16="http://schemas.microsoft.com/office/drawing/2014/main" val="3545706119"/>
                        </a:ext>
                      </a:extLst>
                    </a:gridCol>
                    <a:gridCol w="1016000">
                      <a:extLst>
                        <a:ext uri="{9D8B030D-6E8A-4147-A177-3AD203B41FA5}">
                          <a16:colId xmlns:a16="http://schemas.microsoft.com/office/drawing/2014/main" val="127706456"/>
                        </a:ext>
                      </a:extLst>
                    </a:gridCol>
                    <a:gridCol w="1016000">
                      <a:extLst>
                        <a:ext uri="{9D8B030D-6E8A-4147-A177-3AD203B41FA5}">
                          <a16:colId xmlns:a16="http://schemas.microsoft.com/office/drawing/2014/main" val="4007985256"/>
                        </a:ext>
                      </a:extLst>
                    </a:gridCol>
                    <a:gridCol w="1016000">
                      <a:extLst>
                        <a:ext uri="{9D8B030D-6E8A-4147-A177-3AD203B41FA5}">
                          <a16:colId xmlns:a16="http://schemas.microsoft.com/office/drawing/2014/main" val="1842780679"/>
                        </a:ext>
                      </a:extLst>
                    </a:gridCol>
                    <a:gridCol w="1016000">
                      <a:extLst>
                        <a:ext uri="{9D8B030D-6E8A-4147-A177-3AD203B41FA5}">
                          <a16:colId xmlns:a16="http://schemas.microsoft.com/office/drawing/2014/main" val="1333687989"/>
                        </a:ext>
                      </a:extLst>
                    </a:gridCol>
                    <a:gridCol w="1016000">
                      <a:extLst>
                        <a:ext uri="{9D8B030D-6E8A-4147-A177-3AD203B41FA5}">
                          <a16:colId xmlns:a16="http://schemas.microsoft.com/office/drawing/2014/main" val="1005248098"/>
                        </a:ext>
                      </a:extLst>
                    </a:gridCol>
                  </a:tblGrid>
                  <a:tr h="370840">
                    <a:tc>
                      <a:txBody>
                        <a:bodyPr/>
                        <a:lstStyle/>
                        <a:p>
                          <a:endParaRPr lang="en-US"/>
                        </a:p>
                      </a:txBody>
                      <a:tcPr>
                        <a:blipFill>
                          <a:blip r:embed="rId3"/>
                          <a:stretch>
                            <a:fillRect t="-1613" r="-500599" b="-100000"/>
                          </a:stretch>
                        </a:blipFill>
                      </a:tcPr>
                    </a:tc>
                    <a:tc>
                      <a:txBody>
                        <a:bodyPr/>
                        <a:lstStyle/>
                        <a:p>
                          <a:pPr algn="ctr"/>
                          <a:r>
                            <a:rPr lang="en-CA" dirty="0">
                              <a:solidFill>
                                <a:schemeClr val="accent3"/>
                              </a:solidFill>
                              <a:latin typeface="Fredoka" panose="020B0604020202020204" charset="-79"/>
                              <a:cs typeface="Fredoka" panose="020B0604020202020204" charset="-79"/>
                            </a:rPr>
                            <a:t>1</a:t>
                          </a:r>
                        </a:p>
                      </a:txBody>
                      <a:tcPr/>
                    </a:tc>
                    <a:tc>
                      <a:txBody>
                        <a:bodyPr/>
                        <a:lstStyle/>
                        <a:p>
                          <a:pPr algn="ctr"/>
                          <a:r>
                            <a:rPr lang="en-CA" dirty="0">
                              <a:solidFill>
                                <a:schemeClr val="accent3"/>
                              </a:solidFill>
                              <a:latin typeface="Fredoka" panose="020B0604020202020204" charset="-79"/>
                              <a:cs typeface="Fredoka" panose="020B0604020202020204" charset="-79"/>
                            </a:rPr>
                            <a:t>2</a:t>
                          </a:r>
                        </a:p>
                      </a:txBody>
                      <a:tcPr/>
                    </a:tc>
                    <a:tc>
                      <a:txBody>
                        <a:bodyPr/>
                        <a:lstStyle/>
                        <a:p>
                          <a:pPr algn="ctr"/>
                          <a:r>
                            <a:rPr lang="en-CA" dirty="0">
                              <a:solidFill>
                                <a:schemeClr val="accent3"/>
                              </a:solidFill>
                              <a:latin typeface="Fredoka" panose="020B0604020202020204" charset="-79"/>
                              <a:cs typeface="Fredoka" panose="020B0604020202020204" charset="-79"/>
                            </a:rPr>
                            <a:t>3</a:t>
                          </a:r>
                        </a:p>
                      </a:txBody>
                      <a:tcPr/>
                    </a:tc>
                    <a:tc>
                      <a:txBody>
                        <a:bodyPr/>
                        <a:lstStyle/>
                        <a:p>
                          <a:pPr algn="ctr"/>
                          <a:r>
                            <a:rPr lang="en-CA" dirty="0">
                              <a:solidFill>
                                <a:schemeClr val="accent3"/>
                              </a:solidFill>
                              <a:latin typeface="Fredoka" panose="020B0604020202020204" charset="-79"/>
                              <a:cs typeface="Fredoka" panose="020B0604020202020204" charset="-79"/>
                            </a:rPr>
                            <a:t>4</a:t>
                          </a:r>
                        </a:p>
                      </a:txBody>
                      <a:tcPr/>
                    </a:tc>
                    <a:tc>
                      <a:txBody>
                        <a:bodyPr/>
                        <a:lstStyle/>
                        <a:p>
                          <a:pPr algn="ctr"/>
                          <a:r>
                            <a:rPr lang="en-CA" dirty="0">
                              <a:solidFill>
                                <a:schemeClr val="accent3"/>
                              </a:solidFill>
                              <a:latin typeface="Fredoka" panose="020B0604020202020204" charset="-79"/>
                              <a:cs typeface="Fredoka" panose="020B0604020202020204" charset="-79"/>
                            </a:rPr>
                            <a:t>5</a:t>
                          </a:r>
                        </a:p>
                      </a:txBody>
                      <a:tcPr/>
                    </a:tc>
                    <a:extLst>
                      <a:ext uri="{0D108BD9-81ED-4DB2-BD59-A6C34878D82A}">
                        <a16:rowId xmlns:a16="http://schemas.microsoft.com/office/drawing/2014/main" val="3608711686"/>
                      </a:ext>
                    </a:extLst>
                  </a:tr>
                  <a:tr h="370840">
                    <a:tc>
                      <a:txBody>
                        <a:bodyPr/>
                        <a:lstStyle/>
                        <a:p>
                          <a:endParaRPr lang="en-US"/>
                        </a:p>
                      </a:txBody>
                      <a:tcPr>
                        <a:blipFill>
                          <a:blip r:embed="rId3"/>
                          <a:stretch>
                            <a:fillRect t="-103279" r="-500599" b="-1639"/>
                          </a:stretch>
                        </a:blipFill>
                      </a:tcPr>
                    </a:tc>
                    <a:tc>
                      <a:txBody>
                        <a:bodyPr/>
                        <a:lstStyle/>
                        <a:p>
                          <a:endParaRPr lang="en-US"/>
                        </a:p>
                      </a:txBody>
                      <a:tcPr>
                        <a:blipFill>
                          <a:blip r:embed="rId3"/>
                          <a:stretch>
                            <a:fillRect l="-100000" t="-103279" r="-400599" b="-1639"/>
                          </a:stretch>
                        </a:blipFill>
                      </a:tcPr>
                    </a:tc>
                    <a:tc>
                      <a:txBody>
                        <a:bodyPr/>
                        <a:lstStyle/>
                        <a:p>
                          <a:endParaRPr lang="en-US"/>
                        </a:p>
                      </a:txBody>
                      <a:tcPr>
                        <a:blipFill>
                          <a:blip r:embed="rId3"/>
                          <a:stretch>
                            <a:fillRect l="-200000" t="-103279" r="-300599" b="-1639"/>
                          </a:stretch>
                        </a:blipFill>
                      </a:tcPr>
                    </a:tc>
                    <a:tc>
                      <a:txBody>
                        <a:bodyPr/>
                        <a:lstStyle/>
                        <a:p>
                          <a:endParaRPr lang="en-US"/>
                        </a:p>
                      </a:txBody>
                      <a:tcPr>
                        <a:blipFill>
                          <a:blip r:embed="rId3"/>
                          <a:stretch>
                            <a:fillRect l="-301807" t="-103279" r="-202410" b="-1639"/>
                          </a:stretch>
                        </a:blipFill>
                      </a:tcPr>
                    </a:tc>
                    <a:tc>
                      <a:txBody>
                        <a:bodyPr/>
                        <a:lstStyle/>
                        <a:p>
                          <a:endParaRPr lang="en-US"/>
                        </a:p>
                      </a:txBody>
                      <a:tcPr>
                        <a:blipFill>
                          <a:blip r:embed="rId3"/>
                          <a:stretch>
                            <a:fillRect l="-399401" t="-103279" r="-101198" b="-1639"/>
                          </a:stretch>
                        </a:blipFill>
                      </a:tcPr>
                    </a:tc>
                    <a:tc>
                      <a:txBody>
                        <a:bodyPr/>
                        <a:lstStyle/>
                        <a:p>
                          <a:endParaRPr lang="en-US"/>
                        </a:p>
                      </a:txBody>
                      <a:tcPr>
                        <a:blipFill>
                          <a:blip r:embed="rId3"/>
                          <a:stretch>
                            <a:fillRect l="-499401" t="-103279" r="-1198" b="-1639"/>
                          </a:stretch>
                        </a:blipFill>
                      </a:tcPr>
                    </a:tc>
                    <a:extLst>
                      <a:ext uri="{0D108BD9-81ED-4DB2-BD59-A6C34878D82A}">
                        <a16:rowId xmlns:a16="http://schemas.microsoft.com/office/drawing/2014/main" val="4291594130"/>
                      </a:ext>
                    </a:extLst>
                  </a:tr>
                </a:tbl>
              </a:graphicData>
            </a:graphic>
          </p:graphicFrame>
        </mc:Fallback>
      </mc:AlternateContent>
      <p:grpSp>
        <p:nvGrpSpPr>
          <p:cNvPr id="3" name="Group 2">
            <a:extLst>
              <a:ext uri="{FF2B5EF4-FFF2-40B4-BE49-F238E27FC236}">
                <a16:creationId xmlns:a16="http://schemas.microsoft.com/office/drawing/2014/main" id="{F9060202-AE4C-525C-1E53-C31127707E65}"/>
              </a:ext>
            </a:extLst>
          </p:cNvPr>
          <p:cNvGrpSpPr/>
          <p:nvPr/>
        </p:nvGrpSpPr>
        <p:grpSpPr>
          <a:xfrm>
            <a:off x="8394461" y="659465"/>
            <a:ext cx="215065" cy="191069"/>
            <a:chOff x="8401880" y="657705"/>
            <a:chExt cx="215065" cy="191069"/>
          </a:xfrm>
          <a:solidFill>
            <a:schemeClr val="accent3"/>
          </a:solidFill>
        </p:grpSpPr>
        <p:sp>
          <p:nvSpPr>
            <p:cNvPr id="5" name="Isosceles Triangle 4">
              <a:hlinkClick r:id="rId4" action="ppaction://hlinksldjump"/>
              <a:extLst>
                <a:ext uri="{FF2B5EF4-FFF2-40B4-BE49-F238E27FC236}">
                  <a16:creationId xmlns:a16="http://schemas.microsoft.com/office/drawing/2014/main" id="{D9CA5CED-3885-A0F8-6B77-3E2EC235AD8F}"/>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Isosceles Triangle 5">
              <a:hlinkClick r:id="rId4" action="ppaction://hlinksldjump"/>
              <a:extLst>
                <a:ext uri="{FF2B5EF4-FFF2-40B4-BE49-F238E27FC236}">
                  <a16:creationId xmlns:a16="http://schemas.microsoft.com/office/drawing/2014/main" id="{76150F39-2FEE-C532-6088-7E0962B2B9E5}"/>
                </a:ext>
              </a:extLst>
            </p:cNvPr>
            <p:cNvSpPr/>
            <p:nvPr/>
          </p:nvSpPr>
          <p:spPr>
            <a:xfrm rot="5400000">
              <a:off x="8473639"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20683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animEffect transition="in" filter="fade">
                                      <p:cBhvr>
                                        <p:cTn id="7" dur="500"/>
                                        <p:tgtEl>
                                          <p:spTgt spid="9">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6" end="6"/>
                                            </p:txEl>
                                          </p:spTgt>
                                        </p:tgtEl>
                                        <p:attrNameLst>
                                          <p:attrName>style.visibility</p:attrName>
                                        </p:attrNameLst>
                                      </p:cBhvr>
                                      <p:to>
                                        <p:strVal val="visible"/>
                                      </p:to>
                                    </p:set>
                                    <p:animEffect transition="in" filter="fade">
                                      <p:cBhvr>
                                        <p:cTn id="10" dur="500"/>
                                        <p:tgtEl>
                                          <p:spTgt spid="9">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7" end="7"/>
                                            </p:txEl>
                                          </p:spTgt>
                                        </p:tgtEl>
                                        <p:attrNameLst>
                                          <p:attrName>style.visibility</p:attrName>
                                        </p:attrNameLst>
                                      </p:cBhvr>
                                      <p:to>
                                        <p:strVal val="visible"/>
                                      </p:to>
                                    </p:set>
                                    <p:animEffect transition="in" filter="fade">
                                      <p:cBhvr>
                                        <p:cTn id="13"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F45E4-A14B-FC1F-DAF3-24A8E4D6F925}"/>
              </a:ext>
            </a:extLst>
          </p:cNvPr>
          <p:cNvSpPr>
            <a:spLocks noGrp="1"/>
          </p:cNvSpPr>
          <p:nvPr>
            <p:ph type="title"/>
          </p:nvPr>
        </p:nvSpPr>
        <p:spPr>
          <a:solidFill>
            <a:schemeClr val="accent2"/>
          </a:solidFill>
        </p:spPr>
        <p:txBody>
          <a:bodyPr/>
          <a:lstStyle/>
          <a:p>
            <a:r>
              <a:rPr lang="en-CA" dirty="0"/>
              <a:t>Example – probability functions</a:t>
            </a:r>
          </a:p>
        </p:txBody>
      </p:sp>
      <mc:AlternateContent xmlns:mc="http://schemas.openxmlformats.org/markup-compatibility/2006" xmlns:a14="http://schemas.microsoft.com/office/drawing/2010/main">
        <mc:Choice Requires="a14">
          <p:sp>
            <p:nvSpPr>
              <p:cNvPr id="9" name="Text Placeholder 2">
                <a:extLst>
                  <a:ext uri="{FF2B5EF4-FFF2-40B4-BE49-F238E27FC236}">
                    <a16:creationId xmlns:a16="http://schemas.microsoft.com/office/drawing/2014/main" id="{8B675907-6112-6535-5962-80EDC7958F1E}"/>
                  </a:ext>
                </a:extLst>
              </p:cNvPr>
              <p:cNvSpPr txBox="1">
                <a:spLocks/>
              </p:cNvSpPr>
              <p:nvPr/>
            </p:nvSpPr>
            <p:spPr>
              <a:xfrm>
                <a:off x="720000" y="1134098"/>
                <a:ext cx="7704000" cy="149574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1pPr>
                <a:lvl2pPr marL="914400" marR="0" lvl="1"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2pPr>
                <a:lvl3pPr marL="1371600" marR="0" lvl="2"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3pPr>
                <a:lvl4pPr marL="1828800" marR="0" lvl="3"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4pPr>
                <a:lvl5pPr marL="2286000" marR="0" lvl="4"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5pPr>
                <a:lvl6pPr marL="2743200" marR="0" lvl="5"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6pPr>
                <a:lvl7pPr marL="3200400" marR="0" lvl="6"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7pPr>
                <a:lvl8pPr marL="3657600" marR="0" lvl="7"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8pPr>
                <a:lvl9pPr marL="4114800" marR="0" lvl="8"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9pPr>
              </a:lstStyle>
              <a:p>
                <a:pPr marL="139700" indent="0" algn="l"/>
                <a:r>
                  <a:rPr lang="en-US" sz="2000" dirty="0"/>
                  <a:t>C. Determine the </a:t>
                </a:r>
                <a:r>
                  <a:rPr lang="en-US" sz="2000" dirty="0" err="1"/>
                  <a:t>pmf</a:t>
                </a:r>
                <a:r>
                  <a:rPr lang="en-US" sz="2000" dirty="0"/>
                  <a:t> and plot it’s histogram</a:t>
                </a:r>
              </a:p>
              <a:p>
                <a:pPr marL="139700" indent="0" algn="l"/>
                <a:endParaRPr lang="en-US" sz="2000" dirty="0"/>
              </a:p>
              <a:p>
                <a:pPr marL="139700" indent="0" algn="l"/>
                <a:endParaRPr lang="en-US" sz="2000" dirty="0"/>
              </a:p>
              <a:p>
                <a:pPr marL="139700" indent="0" algn="l"/>
                <a:endParaRPr lang="en-US" sz="2000" dirty="0"/>
              </a:p>
              <a:p>
                <a:pPr marL="139700" indent="0" algn="l"/>
                <a:endParaRPr lang="en-US" sz="2000" dirty="0"/>
              </a:p>
              <a:p>
                <a:pPr marL="139700" indent="0" algn="l"/>
                <a14:m>
                  <m:oMath xmlns:m="http://schemas.openxmlformats.org/officeDocument/2006/math">
                    <m:r>
                      <a:rPr lang="en-CA" sz="2000" b="0" i="1" smtClean="0">
                        <a:latin typeface="Cambria Math" panose="02040503050406030204" pitchFamily="18" charset="0"/>
                      </a:rPr>
                      <m:t>𝑃</m:t>
                    </m:r>
                    <m:d>
                      <m:dPr>
                        <m:ctrlPr>
                          <a:rPr lang="en-CA" sz="2000" b="0" i="1" smtClean="0">
                            <a:latin typeface="Cambria Math" panose="02040503050406030204" pitchFamily="18" charset="0"/>
                          </a:rPr>
                        </m:ctrlPr>
                      </m:dPr>
                      <m:e>
                        <m:r>
                          <a:rPr lang="en-CA" sz="2000" b="0" i="1" smtClean="0">
                            <a:latin typeface="Cambria Math" panose="02040503050406030204" pitchFamily="18" charset="0"/>
                          </a:rPr>
                          <m:t>1</m:t>
                        </m:r>
                      </m:e>
                    </m:d>
                    <m:r>
                      <a:rPr lang="en-CA" sz="2000" b="0" i="1" smtClean="0">
                        <a:latin typeface="Cambria Math" panose="02040503050406030204" pitchFamily="18" charset="0"/>
                      </a:rPr>
                      <m:t>=0.05</m:t>
                    </m:r>
                  </m:oMath>
                </a14:m>
                <a:r>
                  <a:rPr lang="en-CA" sz="2000" dirty="0"/>
                  <a:t> </a:t>
                </a:r>
              </a:p>
              <a:p>
                <a:pPr marL="139700" indent="0" algn="l"/>
                <a14:m>
                  <m:oMath xmlns:m="http://schemas.openxmlformats.org/officeDocument/2006/math">
                    <m:r>
                      <a:rPr lang="en-CA" sz="2000" b="0" i="1" smtClean="0">
                        <a:solidFill>
                          <a:schemeClr val="accent3"/>
                        </a:solidFill>
                        <a:latin typeface="Cambria Math" panose="02040503050406030204" pitchFamily="18" charset="0"/>
                      </a:rPr>
                      <m:t>𝑃</m:t>
                    </m:r>
                    <m:d>
                      <m:dPr>
                        <m:ctrlPr>
                          <a:rPr lang="en-CA" sz="2000" b="0" i="1" smtClean="0">
                            <a:solidFill>
                              <a:schemeClr val="accent3"/>
                            </a:solidFill>
                            <a:latin typeface="Cambria Math" panose="02040503050406030204" pitchFamily="18" charset="0"/>
                          </a:rPr>
                        </m:ctrlPr>
                      </m:dPr>
                      <m:e>
                        <m:r>
                          <a:rPr lang="en-CA" sz="2000" b="0" i="1" smtClean="0">
                            <a:solidFill>
                              <a:schemeClr val="accent3"/>
                            </a:solidFill>
                            <a:latin typeface="Cambria Math" panose="02040503050406030204" pitchFamily="18" charset="0"/>
                          </a:rPr>
                          <m:t>2</m:t>
                        </m:r>
                      </m:e>
                    </m:d>
                    <m:r>
                      <a:rPr lang="en-CA" sz="2000" b="0" i="1" smtClean="0">
                        <a:solidFill>
                          <a:schemeClr val="accent3"/>
                        </a:solidFill>
                        <a:latin typeface="Cambria Math" panose="02040503050406030204" pitchFamily="18" charset="0"/>
                      </a:rPr>
                      <m:t>=</m:t>
                    </m:r>
                    <m:r>
                      <a:rPr lang="en-CA" sz="2000" b="0" i="1" smtClean="0">
                        <a:solidFill>
                          <a:schemeClr val="accent3"/>
                        </a:solidFill>
                        <a:latin typeface="Cambria Math" panose="02040503050406030204" pitchFamily="18" charset="0"/>
                      </a:rPr>
                      <m:t>𝑓</m:t>
                    </m:r>
                    <m:d>
                      <m:dPr>
                        <m:ctrlPr>
                          <a:rPr lang="en-CA" sz="2000" b="0" i="1" smtClean="0">
                            <a:solidFill>
                              <a:schemeClr val="accent3"/>
                            </a:solidFill>
                            <a:latin typeface="Cambria Math" panose="02040503050406030204" pitchFamily="18" charset="0"/>
                          </a:rPr>
                        </m:ctrlPr>
                      </m:dPr>
                      <m:e>
                        <m:r>
                          <a:rPr lang="en-CA" sz="2000" b="0" i="1" smtClean="0">
                            <a:solidFill>
                              <a:schemeClr val="accent3"/>
                            </a:solidFill>
                            <a:latin typeface="Cambria Math" panose="02040503050406030204" pitchFamily="18" charset="0"/>
                          </a:rPr>
                          <m:t>2</m:t>
                        </m:r>
                      </m:e>
                    </m:d>
                    <m:r>
                      <a:rPr lang="en-CA" sz="2000" b="0" i="1" smtClean="0">
                        <a:solidFill>
                          <a:schemeClr val="accent3"/>
                        </a:solidFill>
                        <a:latin typeface="Cambria Math" panose="02040503050406030204" pitchFamily="18" charset="0"/>
                      </a:rPr>
                      <m:t>−</m:t>
                    </m:r>
                    <m:r>
                      <a:rPr lang="en-CA" sz="2000" b="0" i="1" smtClean="0">
                        <a:solidFill>
                          <a:schemeClr val="accent3"/>
                        </a:solidFill>
                        <a:latin typeface="Cambria Math" panose="02040503050406030204" pitchFamily="18" charset="0"/>
                      </a:rPr>
                      <m:t>𝑓</m:t>
                    </m:r>
                    <m:d>
                      <m:dPr>
                        <m:ctrlPr>
                          <a:rPr lang="en-CA" sz="2000" b="0" i="1" smtClean="0">
                            <a:solidFill>
                              <a:schemeClr val="accent3"/>
                            </a:solidFill>
                            <a:latin typeface="Cambria Math" panose="02040503050406030204" pitchFamily="18" charset="0"/>
                          </a:rPr>
                        </m:ctrlPr>
                      </m:dPr>
                      <m:e>
                        <m:r>
                          <a:rPr lang="en-CA" sz="2000" b="0" i="1" smtClean="0">
                            <a:solidFill>
                              <a:schemeClr val="accent3"/>
                            </a:solidFill>
                            <a:latin typeface="Cambria Math" panose="02040503050406030204" pitchFamily="18" charset="0"/>
                          </a:rPr>
                          <m:t>1</m:t>
                        </m:r>
                      </m:e>
                    </m:d>
                    <m:r>
                      <a:rPr lang="en-CA" sz="2000" b="0" i="1" smtClean="0">
                        <a:solidFill>
                          <a:schemeClr val="accent3"/>
                        </a:solidFill>
                        <a:latin typeface="Cambria Math" panose="02040503050406030204" pitchFamily="18" charset="0"/>
                      </a:rPr>
                      <m:t>=0.15</m:t>
                    </m:r>
                  </m:oMath>
                </a14:m>
                <a:r>
                  <a:rPr lang="en-CA" sz="2000" dirty="0">
                    <a:solidFill>
                      <a:schemeClr val="accent3"/>
                    </a:solidFill>
                  </a:rPr>
                  <a:t> </a:t>
                </a:r>
              </a:p>
              <a:p>
                <a:pPr marL="139700" indent="0" algn="l"/>
                <a14:m>
                  <m:oMath xmlns:m="http://schemas.openxmlformats.org/officeDocument/2006/math">
                    <m:r>
                      <a:rPr lang="en-CA" sz="2000" b="0" i="1" smtClean="0">
                        <a:solidFill>
                          <a:schemeClr val="accent3"/>
                        </a:solidFill>
                        <a:latin typeface="Cambria Math" panose="02040503050406030204" pitchFamily="18" charset="0"/>
                      </a:rPr>
                      <m:t>𝑃</m:t>
                    </m:r>
                    <m:d>
                      <m:dPr>
                        <m:ctrlPr>
                          <a:rPr lang="en-CA" sz="2000" b="0" i="1" smtClean="0">
                            <a:solidFill>
                              <a:schemeClr val="accent3"/>
                            </a:solidFill>
                            <a:latin typeface="Cambria Math" panose="02040503050406030204" pitchFamily="18" charset="0"/>
                          </a:rPr>
                        </m:ctrlPr>
                      </m:dPr>
                      <m:e>
                        <m:r>
                          <a:rPr lang="en-CA" sz="2000" b="0" i="1" smtClean="0">
                            <a:solidFill>
                              <a:schemeClr val="accent3"/>
                            </a:solidFill>
                            <a:latin typeface="Cambria Math" panose="02040503050406030204" pitchFamily="18" charset="0"/>
                          </a:rPr>
                          <m:t>3</m:t>
                        </m:r>
                      </m:e>
                    </m:d>
                    <m:r>
                      <a:rPr lang="en-CA" sz="2000" b="0" i="1" smtClean="0">
                        <a:solidFill>
                          <a:schemeClr val="accent3"/>
                        </a:solidFill>
                        <a:latin typeface="Cambria Math" panose="02040503050406030204" pitchFamily="18" charset="0"/>
                      </a:rPr>
                      <m:t>=</m:t>
                    </m:r>
                    <m:r>
                      <a:rPr lang="en-CA" sz="2000" b="0" i="1" smtClean="0">
                        <a:solidFill>
                          <a:schemeClr val="accent3"/>
                        </a:solidFill>
                        <a:latin typeface="Cambria Math" panose="02040503050406030204" pitchFamily="18" charset="0"/>
                      </a:rPr>
                      <m:t>𝑓</m:t>
                    </m:r>
                    <m:d>
                      <m:dPr>
                        <m:ctrlPr>
                          <a:rPr lang="en-CA" sz="2000" b="0" i="1" smtClean="0">
                            <a:solidFill>
                              <a:schemeClr val="accent3"/>
                            </a:solidFill>
                            <a:latin typeface="Cambria Math" panose="02040503050406030204" pitchFamily="18" charset="0"/>
                          </a:rPr>
                        </m:ctrlPr>
                      </m:dPr>
                      <m:e>
                        <m:r>
                          <a:rPr lang="en-CA" sz="2000" b="0" i="1" smtClean="0">
                            <a:solidFill>
                              <a:schemeClr val="accent3"/>
                            </a:solidFill>
                            <a:latin typeface="Cambria Math" panose="02040503050406030204" pitchFamily="18" charset="0"/>
                          </a:rPr>
                          <m:t>3</m:t>
                        </m:r>
                      </m:e>
                    </m:d>
                    <m:r>
                      <a:rPr lang="en-CA" sz="2000" b="0" i="1" smtClean="0">
                        <a:solidFill>
                          <a:schemeClr val="accent3"/>
                        </a:solidFill>
                        <a:latin typeface="Cambria Math" panose="02040503050406030204" pitchFamily="18" charset="0"/>
                      </a:rPr>
                      <m:t>−</m:t>
                    </m:r>
                    <m:r>
                      <a:rPr lang="en-CA" sz="2000" b="0" i="1" smtClean="0">
                        <a:solidFill>
                          <a:schemeClr val="accent3"/>
                        </a:solidFill>
                        <a:latin typeface="Cambria Math" panose="02040503050406030204" pitchFamily="18" charset="0"/>
                      </a:rPr>
                      <m:t>𝑓</m:t>
                    </m:r>
                    <m:d>
                      <m:dPr>
                        <m:ctrlPr>
                          <a:rPr lang="en-CA" sz="2000" b="0" i="1" smtClean="0">
                            <a:solidFill>
                              <a:schemeClr val="accent3"/>
                            </a:solidFill>
                            <a:latin typeface="Cambria Math" panose="02040503050406030204" pitchFamily="18" charset="0"/>
                          </a:rPr>
                        </m:ctrlPr>
                      </m:dPr>
                      <m:e>
                        <m:r>
                          <a:rPr lang="en-CA" sz="2000" b="0" i="1" smtClean="0">
                            <a:solidFill>
                              <a:schemeClr val="accent3"/>
                            </a:solidFill>
                            <a:latin typeface="Cambria Math" panose="02040503050406030204" pitchFamily="18" charset="0"/>
                          </a:rPr>
                          <m:t>2</m:t>
                        </m:r>
                      </m:e>
                    </m:d>
                    <m:r>
                      <a:rPr lang="en-CA" sz="2000" b="0" i="1" smtClean="0">
                        <a:solidFill>
                          <a:schemeClr val="accent3"/>
                        </a:solidFill>
                        <a:latin typeface="Cambria Math" panose="02040503050406030204" pitchFamily="18" charset="0"/>
                      </a:rPr>
                      <m:t>=0.05</m:t>
                    </m:r>
                  </m:oMath>
                </a14:m>
                <a:r>
                  <a:rPr lang="en-CA" sz="2000" dirty="0">
                    <a:solidFill>
                      <a:schemeClr val="accent3"/>
                    </a:solidFill>
                  </a:rPr>
                  <a:t> </a:t>
                </a:r>
              </a:p>
              <a:p>
                <a:pPr marL="139700" indent="0" algn="l"/>
                <a14:m>
                  <m:oMath xmlns:m="http://schemas.openxmlformats.org/officeDocument/2006/math">
                    <m:r>
                      <a:rPr lang="en-CA" sz="2000" b="0" i="1" smtClean="0">
                        <a:latin typeface="Cambria Math" panose="02040503050406030204" pitchFamily="18" charset="0"/>
                      </a:rPr>
                      <m:t>𝑃</m:t>
                    </m:r>
                    <m:d>
                      <m:dPr>
                        <m:ctrlPr>
                          <a:rPr lang="en-CA" sz="2000" b="0" i="1" smtClean="0">
                            <a:latin typeface="Cambria Math" panose="02040503050406030204" pitchFamily="18" charset="0"/>
                          </a:rPr>
                        </m:ctrlPr>
                      </m:dPr>
                      <m:e>
                        <m:r>
                          <a:rPr lang="en-CA" sz="2000" b="0" i="1" smtClean="0">
                            <a:latin typeface="Cambria Math" panose="02040503050406030204" pitchFamily="18" charset="0"/>
                          </a:rPr>
                          <m:t>4</m:t>
                        </m:r>
                      </m:e>
                    </m:d>
                    <m:r>
                      <a:rPr lang="en-CA" sz="2000" b="0" i="1" smtClean="0">
                        <a:latin typeface="Cambria Math" panose="02040503050406030204" pitchFamily="18" charset="0"/>
                      </a:rPr>
                      <m:t>=</m:t>
                    </m:r>
                    <m:r>
                      <a:rPr lang="en-CA" sz="2000" b="0" i="1" smtClean="0">
                        <a:latin typeface="Cambria Math" panose="02040503050406030204" pitchFamily="18" charset="0"/>
                      </a:rPr>
                      <m:t>𝑓</m:t>
                    </m:r>
                    <m:d>
                      <m:dPr>
                        <m:ctrlPr>
                          <a:rPr lang="en-CA" sz="2000" b="0" i="1" smtClean="0">
                            <a:latin typeface="Cambria Math" panose="02040503050406030204" pitchFamily="18" charset="0"/>
                          </a:rPr>
                        </m:ctrlPr>
                      </m:dPr>
                      <m:e>
                        <m:r>
                          <a:rPr lang="en-CA" sz="2000" b="0" i="1" smtClean="0">
                            <a:latin typeface="Cambria Math" panose="02040503050406030204" pitchFamily="18" charset="0"/>
                          </a:rPr>
                          <m:t>4</m:t>
                        </m:r>
                      </m:e>
                    </m:d>
                    <m:r>
                      <a:rPr lang="en-CA" sz="2000" b="0" i="1" smtClean="0">
                        <a:latin typeface="Cambria Math" panose="02040503050406030204" pitchFamily="18" charset="0"/>
                      </a:rPr>
                      <m:t>−</m:t>
                    </m:r>
                    <m:r>
                      <a:rPr lang="en-CA" sz="2000" b="0" i="1" smtClean="0">
                        <a:latin typeface="Cambria Math" panose="02040503050406030204" pitchFamily="18" charset="0"/>
                      </a:rPr>
                      <m:t>𝑓</m:t>
                    </m:r>
                    <m:d>
                      <m:dPr>
                        <m:ctrlPr>
                          <a:rPr lang="en-CA" sz="2000" b="0" i="1" smtClean="0">
                            <a:latin typeface="Cambria Math" panose="02040503050406030204" pitchFamily="18" charset="0"/>
                          </a:rPr>
                        </m:ctrlPr>
                      </m:dPr>
                      <m:e>
                        <m:r>
                          <a:rPr lang="en-CA" sz="2000" b="0" i="1" smtClean="0">
                            <a:latin typeface="Cambria Math" panose="02040503050406030204" pitchFamily="18" charset="0"/>
                          </a:rPr>
                          <m:t>3</m:t>
                        </m:r>
                      </m:e>
                    </m:d>
                    <m:r>
                      <a:rPr lang="en-CA" sz="2000" b="0" i="1" smtClean="0">
                        <a:latin typeface="Cambria Math" panose="02040503050406030204" pitchFamily="18" charset="0"/>
                      </a:rPr>
                      <m:t>=0.25</m:t>
                    </m:r>
                  </m:oMath>
                </a14:m>
                <a:r>
                  <a:rPr lang="en-CA" sz="2000" dirty="0"/>
                  <a:t> </a:t>
                </a:r>
              </a:p>
              <a:p>
                <a:pPr marL="139700" indent="0" algn="l"/>
                <a14:m>
                  <m:oMath xmlns:m="http://schemas.openxmlformats.org/officeDocument/2006/math">
                    <m:r>
                      <a:rPr lang="en-CA" sz="2000" b="0" i="1" smtClean="0">
                        <a:solidFill>
                          <a:schemeClr val="accent3"/>
                        </a:solidFill>
                        <a:latin typeface="Cambria Math" panose="02040503050406030204" pitchFamily="18" charset="0"/>
                      </a:rPr>
                      <m:t>𝑃</m:t>
                    </m:r>
                    <m:d>
                      <m:dPr>
                        <m:ctrlPr>
                          <a:rPr lang="en-CA" sz="2000" b="0" i="1" smtClean="0">
                            <a:solidFill>
                              <a:schemeClr val="accent3"/>
                            </a:solidFill>
                            <a:latin typeface="Cambria Math" panose="02040503050406030204" pitchFamily="18" charset="0"/>
                          </a:rPr>
                        </m:ctrlPr>
                      </m:dPr>
                      <m:e>
                        <m:r>
                          <a:rPr lang="en-CA" sz="2000" b="0" i="1" smtClean="0">
                            <a:solidFill>
                              <a:schemeClr val="accent3"/>
                            </a:solidFill>
                            <a:latin typeface="Cambria Math" panose="02040503050406030204" pitchFamily="18" charset="0"/>
                          </a:rPr>
                          <m:t>5</m:t>
                        </m:r>
                      </m:e>
                    </m:d>
                    <m:r>
                      <a:rPr lang="en-CA" sz="2000" b="0" i="1" smtClean="0">
                        <a:solidFill>
                          <a:schemeClr val="accent3"/>
                        </a:solidFill>
                        <a:latin typeface="Cambria Math" panose="02040503050406030204" pitchFamily="18" charset="0"/>
                      </a:rPr>
                      <m:t>=</m:t>
                    </m:r>
                    <m:r>
                      <a:rPr lang="en-CA" sz="2000" b="0" i="1" smtClean="0">
                        <a:solidFill>
                          <a:schemeClr val="accent3"/>
                        </a:solidFill>
                        <a:latin typeface="Cambria Math" panose="02040503050406030204" pitchFamily="18" charset="0"/>
                      </a:rPr>
                      <m:t>𝑓</m:t>
                    </m:r>
                    <m:d>
                      <m:dPr>
                        <m:ctrlPr>
                          <a:rPr lang="en-CA" sz="2000" b="0" i="1" smtClean="0">
                            <a:solidFill>
                              <a:schemeClr val="accent3"/>
                            </a:solidFill>
                            <a:latin typeface="Cambria Math" panose="02040503050406030204" pitchFamily="18" charset="0"/>
                          </a:rPr>
                        </m:ctrlPr>
                      </m:dPr>
                      <m:e>
                        <m:r>
                          <a:rPr lang="en-CA" sz="2000" b="0" i="1" smtClean="0">
                            <a:solidFill>
                              <a:schemeClr val="accent3"/>
                            </a:solidFill>
                            <a:latin typeface="Cambria Math" panose="02040503050406030204" pitchFamily="18" charset="0"/>
                          </a:rPr>
                          <m:t>5</m:t>
                        </m:r>
                      </m:e>
                    </m:d>
                    <m:r>
                      <a:rPr lang="en-CA" sz="2000" b="0" i="1" smtClean="0">
                        <a:solidFill>
                          <a:schemeClr val="accent3"/>
                        </a:solidFill>
                        <a:latin typeface="Cambria Math" panose="02040503050406030204" pitchFamily="18" charset="0"/>
                      </a:rPr>
                      <m:t>−</m:t>
                    </m:r>
                    <m:r>
                      <a:rPr lang="en-CA" sz="2000" b="0" i="1" smtClean="0">
                        <a:solidFill>
                          <a:schemeClr val="accent3"/>
                        </a:solidFill>
                        <a:latin typeface="Cambria Math" panose="02040503050406030204" pitchFamily="18" charset="0"/>
                      </a:rPr>
                      <m:t>𝑓</m:t>
                    </m:r>
                    <m:d>
                      <m:dPr>
                        <m:ctrlPr>
                          <a:rPr lang="en-CA" sz="2000" b="0" i="1" smtClean="0">
                            <a:solidFill>
                              <a:schemeClr val="accent3"/>
                            </a:solidFill>
                            <a:latin typeface="Cambria Math" panose="02040503050406030204" pitchFamily="18" charset="0"/>
                          </a:rPr>
                        </m:ctrlPr>
                      </m:dPr>
                      <m:e>
                        <m:r>
                          <a:rPr lang="en-CA" sz="2000" b="0" i="1" smtClean="0">
                            <a:solidFill>
                              <a:schemeClr val="accent3"/>
                            </a:solidFill>
                            <a:latin typeface="Cambria Math" panose="02040503050406030204" pitchFamily="18" charset="0"/>
                          </a:rPr>
                          <m:t>4</m:t>
                        </m:r>
                      </m:e>
                    </m:d>
                    <m:r>
                      <a:rPr lang="en-CA" sz="2000" b="0" i="1" smtClean="0">
                        <a:solidFill>
                          <a:schemeClr val="accent3"/>
                        </a:solidFill>
                        <a:latin typeface="Cambria Math" panose="02040503050406030204" pitchFamily="18" charset="0"/>
                      </a:rPr>
                      <m:t>=0.5</m:t>
                    </m:r>
                  </m:oMath>
                </a14:m>
                <a:r>
                  <a:rPr lang="en-CA" sz="2000" dirty="0">
                    <a:solidFill>
                      <a:schemeClr val="accent3"/>
                    </a:solidFill>
                  </a:rPr>
                  <a:t> </a:t>
                </a:r>
              </a:p>
            </p:txBody>
          </p:sp>
        </mc:Choice>
        <mc:Fallback xmlns="">
          <p:sp>
            <p:nvSpPr>
              <p:cNvPr id="9" name="Text Placeholder 2">
                <a:extLst>
                  <a:ext uri="{FF2B5EF4-FFF2-40B4-BE49-F238E27FC236}">
                    <a16:creationId xmlns:a16="http://schemas.microsoft.com/office/drawing/2014/main" id="{8B675907-6112-6535-5962-80EDC7958F1E}"/>
                  </a:ext>
                </a:extLst>
              </p:cNvPr>
              <p:cNvSpPr txBox="1">
                <a:spLocks noRot="1" noChangeAspect="1" noMove="1" noResize="1" noEditPoints="1" noAdjustHandles="1" noChangeArrowheads="1" noChangeShapeType="1" noTextEdit="1"/>
              </p:cNvSpPr>
              <p:nvPr/>
            </p:nvSpPr>
            <p:spPr>
              <a:xfrm>
                <a:off x="720000" y="1134098"/>
                <a:ext cx="7704000" cy="1495747"/>
              </a:xfrm>
              <a:prstGeom prst="rect">
                <a:avLst/>
              </a:prstGeom>
              <a:blipFill>
                <a:blip r:embed="rId2"/>
                <a:stretch>
                  <a:fillRect b="-117959"/>
                </a:stretch>
              </a:blipFill>
              <a:ln>
                <a:no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0A455B64-59CD-ED45-B266-08F86E024C1C}"/>
                  </a:ext>
                </a:extLst>
              </p:cNvPr>
              <p:cNvGraphicFramePr>
                <a:graphicFrameLocks noGrp="1"/>
              </p:cNvGraphicFramePr>
              <p:nvPr/>
            </p:nvGraphicFramePr>
            <p:xfrm>
              <a:off x="1523950" y="1727665"/>
              <a:ext cx="6096000" cy="741680"/>
            </p:xfrm>
            <a:graphic>
              <a:graphicData uri="http://schemas.openxmlformats.org/drawingml/2006/table">
                <a:tbl>
                  <a:tblPr firstRow="1" bandRow="1">
                    <a:tableStyleId>{2377DC26-3884-4851-910E-87C0D15A1A19}</a:tableStyleId>
                  </a:tblPr>
                  <a:tblGrid>
                    <a:gridCol w="1016000">
                      <a:extLst>
                        <a:ext uri="{9D8B030D-6E8A-4147-A177-3AD203B41FA5}">
                          <a16:colId xmlns:a16="http://schemas.microsoft.com/office/drawing/2014/main" val="3545706119"/>
                        </a:ext>
                      </a:extLst>
                    </a:gridCol>
                    <a:gridCol w="1016000">
                      <a:extLst>
                        <a:ext uri="{9D8B030D-6E8A-4147-A177-3AD203B41FA5}">
                          <a16:colId xmlns:a16="http://schemas.microsoft.com/office/drawing/2014/main" val="127706456"/>
                        </a:ext>
                      </a:extLst>
                    </a:gridCol>
                    <a:gridCol w="1016000">
                      <a:extLst>
                        <a:ext uri="{9D8B030D-6E8A-4147-A177-3AD203B41FA5}">
                          <a16:colId xmlns:a16="http://schemas.microsoft.com/office/drawing/2014/main" val="4007985256"/>
                        </a:ext>
                      </a:extLst>
                    </a:gridCol>
                    <a:gridCol w="1016000">
                      <a:extLst>
                        <a:ext uri="{9D8B030D-6E8A-4147-A177-3AD203B41FA5}">
                          <a16:colId xmlns:a16="http://schemas.microsoft.com/office/drawing/2014/main" val="1842780679"/>
                        </a:ext>
                      </a:extLst>
                    </a:gridCol>
                    <a:gridCol w="1016000">
                      <a:extLst>
                        <a:ext uri="{9D8B030D-6E8A-4147-A177-3AD203B41FA5}">
                          <a16:colId xmlns:a16="http://schemas.microsoft.com/office/drawing/2014/main" val="1333687989"/>
                        </a:ext>
                      </a:extLst>
                    </a:gridCol>
                    <a:gridCol w="1016000">
                      <a:extLst>
                        <a:ext uri="{9D8B030D-6E8A-4147-A177-3AD203B41FA5}">
                          <a16:colId xmlns:a16="http://schemas.microsoft.com/office/drawing/2014/main" val="1005248098"/>
                        </a:ext>
                      </a:extLst>
                    </a:gridCol>
                  </a:tblGrid>
                  <a:tr h="370840">
                    <a:tc>
                      <a:txBody>
                        <a:bodyPr/>
                        <a:lstStyle/>
                        <a:p>
                          <a:pPr/>
                          <a14:m>
                            <m:oMathPara xmlns:m="http://schemas.openxmlformats.org/officeDocument/2006/math">
                              <m:oMathParaPr>
                                <m:jc m:val="centerGroup"/>
                              </m:oMathParaPr>
                              <m:oMath xmlns:m="http://schemas.openxmlformats.org/officeDocument/2006/math">
                                <m:r>
                                  <a:rPr lang="en-CA" i="1" dirty="0" smtClean="0">
                                    <a:solidFill>
                                      <a:schemeClr val="accent3"/>
                                    </a:solidFill>
                                    <a:latin typeface="Cambria Math" panose="02040503050406030204" pitchFamily="18" charset="0"/>
                                  </a:rPr>
                                  <m:t>𝑥</m:t>
                                </m:r>
                              </m:oMath>
                            </m:oMathPara>
                          </a14:m>
                          <a:endParaRPr lang="en-CA" dirty="0">
                            <a:solidFill>
                              <a:schemeClr val="accent3"/>
                            </a:solidFill>
                          </a:endParaRPr>
                        </a:p>
                      </a:txBody>
                      <a:tcPr/>
                    </a:tc>
                    <a:tc>
                      <a:txBody>
                        <a:bodyPr/>
                        <a:lstStyle/>
                        <a:p>
                          <a:pPr algn="ctr"/>
                          <a:r>
                            <a:rPr lang="en-CA" dirty="0">
                              <a:solidFill>
                                <a:schemeClr val="accent3"/>
                              </a:solidFill>
                              <a:latin typeface="Fredoka" panose="020B0604020202020204" charset="-79"/>
                              <a:cs typeface="Fredoka" panose="020B0604020202020204" charset="-79"/>
                            </a:rPr>
                            <a:t>1</a:t>
                          </a:r>
                        </a:p>
                      </a:txBody>
                      <a:tcPr/>
                    </a:tc>
                    <a:tc>
                      <a:txBody>
                        <a:bodyPr/>
                        <a:lstStyle/>
                        <a:p>
                          <a:pPr algn="ctr"/>
                          <a:r>
                            <a:rPr lang="en-CA" dirty="0">
                              <a:solidFill>
                                <a:schemeClr val="accent3"/>
                              </a:solidFill>
                              <a:latin typeface="Fredoka" panose="020B0604020202020204" charset="-79"/>
                              <a:cs typeface="Fredoka" panose="020B0604020202020204" charset="-79"/>
                            </a:rPr>
                            <a:t>2</a:t>
                          </a:r>
                        </a:p>
                      </a:txBody>
                      <a:tcPr/>
                    </a:tc>
                    <a:tc>
                      <a:txBody>
                        <a:bodyPr/>
                        <a:lstStyle/>
                        <a:p>
                          <a:pPr algn="ctr"/>
                          <a:r>
                            <a:rPr lang="en-CA" dirty="0">
                              <a:solidFill>
                                <a:schemeClr val="accent3"/>
                              </a:solidFill>
                              <a:latin typeface="Fredoka" panose="020B0604020202020204" charset="-79"/>
                              <a:cs typeface="Fredoka" panose="020B0604020202020204" charset="-79"/>
                            </a:rPr>
                            <a:t>3</a:t>
                          </a:r>
                        </a:p>
                      </a:txBody>
                      <a:tcPr/>
                    </a:tc>
                    <a:tc>
                      <a:txBody>
                        <a:bodyPr/>
                        <a:lstStyle/>
                        <a:p>
                          <a:pPr algn="ctr"/>
                          <a:r>
                            <a:rPr lang="en-CA" dirty="0">
                              <a:solidFill>
                                <a:schemeClr val="accent3"/>
                              </a:solidFill>
                              <a:latin typeface="Fredoka" panose="020B0604020202020204" charset="-79"/>
                              <a:cs typeface="Fredoka" panose="020B0604020202020204" charset="-79"/>
                            </a:rPr>
                            <a:t>4</a:t>
                          </a:r>
                        </a:p>
                      </a:txBody>
                      <a:tcPr/>
                    </a:tc>
                    <a:tc>
                      <a:txBody>
                        <a:bodyPr/>
                        <a:lstStyle/>
                        <a:p>
                          <a:pPr algn="ctr"/>
                          <a:r>
                            <a:rPr lang="en-CA" dirty="0">
                              <a:solidFill>
                                <a:schemeClr val="accent3"/>
                              </a:solidFill>
                              <a:latin typeface="Fredoka" panose="020B0604020202020204" charset="-79"/>
                              <a:cs typeface="Fredoka" panose="020B0604020202020204" charset="-79"/>
                            </a:rPr>
                            <a:t>5</a:t>
                          </a:r>
                        </a:p>
                      </a:txBody>
                      <a:tcPr/>
                    </a:tc>
                    <a:extLst>
                      <a:ext uri="{0D108BD9-81ED-4DB2-BD59-A6C34878D82A}">
                        <a16:rowId xmlns:a16="http://schemas.microsoft.com/office/drawing/2014/main" val="3608711686"/>
                      </a:ext>
                    </a:extLst>
                  </a:tr>
                  <a:tr h="370840">
                    <a:tc>
                      <a:txBody>
                        <a:bodyPr/>
                        <a:lstStyle/>
                        <a:p>
                          <a:pPr/>
                          <a14:m>
                            <m:oMathPara xmlns:m="http://schemas.openxmlformats.org/officeDocument/2006/math">
                              <m:oMathParaPr>
                                <m:jc m:val="centerGroup"/>
                              </m:oMathParaPr>
                              <m:oMath xmlns:m="http://schemas.openxmlformats.org/officeDocument/2006/math">
                                <m:r>
                                  <a:rPr lang="en-CA" i="1" dirty="0" smtClean="0">
                                    <a:solidFill>
                                      <a:schemeClr val="accent3"/>
                                    </a:solidFill>
                                    <a:latin typeface="Cambria Math" panose="02040503050406030204" pitchFamily="18" charset="0"/>
                                  </a:rPr>
                                  <m:t>𝑓</m:t>
                                </m:r>
                                <m:r>
                                  <a:rPr lang="en-CA" i="1" dirty="0" smtClean="0">
                                    <a:solidFill>
                                      <a:schemeClr val="accent3"/>
                                    </a:solidFill>
                                    <a:latin typeface="Cambria Math" panose="02040503050406030204" pitchFamily="18" charset="0"/>
                                  </a:rPr>
                                  <m:t>(</m:t>
                                </m:r>
                                <m:r>
                                  <a:rPr lang="en-CA" i="1" dirty="0" smtClean="0">
                                    <a:solidFill>
                                      <a:schemeClr val="accent3"/>
                                    </a:solidFill>
                                    <a:latin typeface="Cambria Math" panose="02040503050406030204" pitchFamily="18" charset="0"/>
                                  </a:rPr>
                                  <m:t>𝑥</m:t>
                                </m:r>
                                <m:r>
                                  <a:rPr lang="en-CA" i="1" dirty="0" smtClean="0">
                                    <a:solidFill>
                                      <a:schemeClr val="accent3"/>
                                    </a:solidFill>
                                    <a:latin typeface="Cambria Math" panose="02040503050406030204" pitchFamily="18" charset="0"/>
                                  </a:rPr>
                                  <m:t>)</m:t>
                                </m:r>
                              </m:oMath>
                            </m:oMathPara>
                          </a14:m>
                          <a:endParaRPr lang="en-CA" dirty="0">
                            <a:solidFill>
                              <a:schemeClr val="accent3"/>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CA" b="0" i="1" smtClean="0">
                                    <a:solidFill>
                                      <a:schemeClr val="accent3"/>
                                    </a:solidFill>
                                    <a:latin typeface="Cambria Math" panose="02040503050406030204" pitchFamily="18" charset="0"/>
                                  </a:rPr>
                                  <m:t>0.05</m:t>
                                </m:r>
                              </m:oMath>
                            </m:oMathPara>
                          </a14:m>
                          <a:endParaRPr lang="en-CA" dirty="0">
                            <a:solidFill>
                              <a:schemeClr val="accent3"/>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CA" b="0" i="1" smtClean="0">
                                    <a:solidFill>
                                      <a:schemeClr val="accent3"/>
                                    </a:solidFill>
                                    <a:latin typeface="Cambria Math" panose="02040503050406030204" pitchFamily="18" charset="0"/>
                                  </a:rPr>
                                  <m:t>0.2</m:t>
                                </m:r>
                              </m:oMath>
                            </m:oMathPara>
                          </a14:m>
                          <a:endParaRPr lang="en-CA" dirty="0">
                            <a:solidFill>
                              <a:schemeClr val="accent3"/>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CA" b="0" i="1" smtClean="0">
                                    <a:solidFill>
                                      <a:schemeClr val="accent3"/>
                                    </a:solidFill>
                                    <a:latin typeface="Cambria Math" panose="02040503050406030204" pitchFamily="18" charset="0"/>
                                  </a:rPr>
                                  <m:t>0.25</m:t>
                                </m:r>
                              </m:oMath>
                            </m:oMathPara>
                          </a14:m>
                          <a:endParaRPr lang="en-CA" dirty="0">
                            <a:solidFill>
                              <a:schemeClr val="accent3"/>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CA" b="0" i="1" smtClean="0">
                                    <a:solidFill>
                                      <a:schemeClr val="accent3"/>
                                    </a:solidFill>
                                    <a:latin typeface="Cambria Math" panose="02040503050406030204" pitchFamily="18" charset="0"/>
                                  </a:rPr>
                                  <m:t>0.5</m:t>
                                </m:r>
                              </m:oMath>
                            </m:oMathPara>
                          </a14:m>
                          <a:endParaRPr lang="en-CA" dirty="0">
                            <a:solidFill>
                              <a:schemeClr val="accent3"/>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CA" b="0" i="1" smtClean="0">
                                    <a:solidFill>
                                      <a:schemeClr val="accent3"/>
                                    </a:solidFill>
                                    <a:latin typeface="Cambria Math" panose="02040503050406030204" pitchFamily="18" charset="0"/>
                                  </a:rPr>
                                  <m:t>1</m:t>
                                </m:r>
                              </m:oMath>
                            </m:oMathPara>
                          </a14:m>
                          <a:endParaRPr lang="en-CA" dirty="0">
                            <a:solidFill>
                              <a:schemeClr val="accent3"/>
                            </a:solidFill>
                          </a:endParaRPr>
                        </a:p>
                      </a:txBody>
                      <a:tcPr/>
                    </a:tc>
                    <a:extLst>
                      <a:ext uri="{0D108BD9-81ED-4DB2-BD59-A6C34878D82A}">
                        <a16:rowId xmlns:a16="http://schemas.microsoft.com/office/drawing/2014/main" val="4291594130"/>
                      </a:ext>
                    </a:extLst>
                  </a:tr>
                </a:tbl>
              </a:graphicData>
            </a:graphic>
          </p:graphicFrame>
        </mc:Choice>
        <mc:Fallback xmlns="">
          <p:graphicFrame>
            <p:nvGraphicFramePr>
              <p:cNvPr id="4" name="Table 3">
                <a:extLst>
                  <a:ext uri="{FF2B5EF4-FFF2-40B4-BE49-F238E27FC236}">
                    <a16:creationId xmlns:a16="http://schemas.microsoft.com/office/drawing/2014/main" id="{0A455B64-59CD-ED45-B266-08F86E024C1C}"/>
                  </a:ext>
                </a:extLst>
              </p:cNvPr>
              <p:cNvGraphicFramePr>
                <a:graphicFrameLocks noGrp="1"/>
              </p:cNvGraphicFramePr>
              <p:nvPr/>
            </p:nvGraphicFramePr>
            <p:xfrm>
              <a:off x="1523950" y="1727665"/>
              <a:ext cx="6096000" cy="741680"/>
            </p:xfrm>
            <a:graphic>
              <a:graphicData uri="http://schemas.openxmlformats.org/drawingml/2006/table">
                <a:tbl>
                  <a:tblPr firstRow="1" bandRow="1">
                    <a:tableStyleId>{2377DC26-3884-4851-910E-87C0D15A1A19}</a:tableStyleId>
                  </a:tblPr>
                  <a:tblGrid>
                    <a:gridCol w="1016000">
                      <a:extLst>
                        <a:ext uri="{9D8B030D-6E8A-4147-A177-3AD203B41FA5}">
                          <a16:colId xmlns:a16="http://schemas.microsoft.com/office/drawing/2014/main" val="3545706119"/>
                        </a:ext>
                      </a:extLst>
                    </a:gridCol>
                    <a:gridCol w="1016000">
                      <a:extLst>
                        <a:ext uri="{9D8B030D-6E8A-4147-A177-3AD203B41FA5}">
                          <a16:colId xmlns:a16="http://schemas.microsoft.com/office/drawing/2014/main" val="127706456"/>
                        </a:ext>
                      </a:extLst>
                    </a:gridCol>
                    <a:gridCol w="1016000">
                      <a:extLst>
                        <a:ext uri="{9D8B030D-6E8A-4147-A177-3AD203B41FA5}">
                          <a16:colId xmlns:a16="http://schemas.microsoft.com/office/drawing/2014/main" val="4007985256"/>
                        </a:ext>
                      </a:extLst>
                    </a:gridCol>
                    <a:gridCol w="1016000">
                      <a:extLst>
                        <a:ext uri="{9D8B030D-6E8A-4147-A177-3AD203B41FA5}">
                          <a16:colId xmlns:a16="http://schemas.microsoft.com/office/drawing/2014/main" val="1842780679"/>
                        </a:ext>
                      </a:extLst>
                    </a:gridCol>
                    <a:gridCol w="1016000">
                      <a:extLst>
                        <a:ext uri="{9D8B030D-6E8A-4147-A177-3AD203B41FA5}">
                          <a16:colId xmlns:a16="http://schemas.microsoft.com/office/drawing/2014/main" val="1333687989"/>
                        </a:ext>
                      </a:extLst>
                    </a:gridCol>
                    <a:gridCol w="1016000">
                      <a:extLst>
                        <a:ext uri="{9D8B030D-6E8A-4147-A177-3AD203B41FA5}">
                          <a16:colId xmlns:a16="http://schemas.microsoft.com/office/drawing/2014/main" val="1005248098"/>
                        </a:ext>
                      </a:extLst>
                    </a:gridCol>
                  </a:tblGrid>
                  <a:tr h="370840">
                    <a:tc>
                      <a:txBody>
                        <a:bodyPr/>
                        <a:lstStyle/>
                        <a:p>
                          <a:endParaRPr lang="en-US"/>
                        </a:p>
                      </a:txBody>
                      <a:tcPr>
                        <a:blipFill>
                          <a:blip r:embed="rId3"/>
                          <a:stretch>
                            <a:fillRect t="-1613" r="-500599" b="-100000"/>
                          </a:stretch>
                        </a:blipFill>
                      </a:tcPr>
                    </a:tc>
                    <a:tc>
                      <a:txBody>
                        <a:bodyPr/>
                        <a:lstStyle/>
                        <a:p>
                          <a:pPr algn="ctr"/>
                          <a:r>
                            <a:rPr lang="en-CA" dirty="0">
                              <a:solidFill>
                                <a:schemeClr val="accent3"/>
                              </a:solidFill>
                              <a:latin typeface="Fredoka" panose="020B0604020202020204" charset="-79"/>
                              <a:cs typeface="Fredoka" panose="020B0604020202020204" charset="-79"/>
                            </a:rPr>
                            <a:t>1</a:t>
                          </a:r>
                        </a:p>
                      </a:txBody>
                      <a:tcPr/>
                    </a:tc>
                    <a:tc>
                      <a:txBody>
                        <a:bodyPr/>
                        <a:lstStyle/>
                        <a:p>
                          <a:pPr algn="ctr"/>
                          <a:r>
                            <a:rPr lang="en-CA" dirty="0">
                              <a:solidFill>
                                <a:schemeClr val="accent3"/>
                              </a:solidFill>
                              <a:latin typeface="Fredoka" panose="020B0604020202020204" charset="-79"/>
                              <a:cs typeface="Fredoka" panose="020B0604020202020204" charset="-79"/>
                            </a:rPr>
                            <a:t>2</a:t>
                          </a:r>
                        </a:p>
                      </a:txBody>
                      <a:tcPr/>
                    </a:tc>
                    <a:tc>
                      <a:txBody>
                        <a:bodyPr/>
                        <a:lstStyle/>
                        <a:p>
                          <a:pPr algn="ctr"/>
                          <a:r>
                            <a:rPr lang="en-CA" dirty="0">
                              <a:solidFill>
                                <a:schemeClr val="accent3"/>
                              </a:solidFill>
                              <a:latin typeface="Fredoka" panose="020B0604020202020204" charset="-79"/>
                              <a:cs typeface="Fredoka" panose="020B0604020202020204" charset="-79"/>
                            </a:rPr>
                            <a:t>3</a:t>
                          </a:r>
                        </a:p>
                      </a:txBody>
                      <a:tcPr/>
                    </a:tc>
                    <a:tc>
                      <a:txBody>
                        <a:bodyPr/>
                        <a:lstStyle/>
                        <a:p>
                          <a:pPr algn="ctr"/>
                          <a:r>
                            <a:rPr lang="en-CA" dirty="0">
                              <a:solidFill>
                                <a:schemeClr val="accent3"/>
                              </a:solidFill>
                              <a:latin typeface="Fredoka" panose="020B0604020202020204" charset="-79"/>
                              <a:cs typeface="Fredoka" panose="020B0604020202020204" charset="-79"/>
                            </a:rPr>
                            <a:t>4</a:t>
                          </a:r>
                        </a:p>
                      </a:txBody>
                      <a:tcPr/>
                    </a:tc>
                    <a:tc>
                      <a:txBody>
                        <a:bodyPr/>
                        <a:lstStyle/>
                        <a:p>
                          <a:pPr algn="ctr"/>
                          <a:r>
                            <a:rPr lang="en-CA" dirty="0">
                              <a:solidFill>
                                <a:schemeClr val="accent3"/>
                              </a:solidFill>
                              <a:latin typeface="Fredoka" panose="020B0604020202020204" charset="-79"/>
                              <a:cs typeface="Fredoka" panose="020B0604020202020204" charset="-79"/>
                            </a:rPr>
                            <a:t>5</a:t>
                          </a:r>
                        </a:p>
                      </a:txBody>
                      <a:tcPr/>
                    </a:tc>
                    <a:extLst>
                      <a:ext uri="{0D108BD9-81ED-4DB2-BD59-A6C34878D82A}">
                        <a16:rowId xmlns:a16="http://schemas.microsoft.com/office/drawing/2014/main" val="3608711686"/>
                      </a:ext>
                    </a:extLst>
                  </a:tr>
                  <a:tr h="370840">
                    <a:tc>
                      <a:txBody>
                        <a:bodyPr/>
                        <a:lstStyle/>
                        <a:p>
                          <a:endParaRPr lang="en-US"/>
                        </a:p>
                      </a:txBody>
                      <a:tcPr>
                        <a:blipFill>
                          <a:blip r:embed="rId3"/>
                          <a:stretch>
                            <a:fillRect t="-103279" r="-500599" b="-1639"/>
                          </a:stretch>
                        </a:blipFill>
                      </a:tcPr>
                    </a:tc>
                    <a:tc>
                      <a:txBody>
                        <a:bodyPr/>
                        <a:lstStyle/>
                        <a:p>
                          <a:endParaRPr lang="en-US"/>
                        </a:p>
                      </a:txBody>
                      <a:tcPr>
                        <a:blipFill>
                          <a:blip r:embed="rId3"/>
                          <a:stretch>
                            <a:fillRect l="-100000" t="-103279" r="-400599" b="-1639"/>
                          </a:stretch>
                        </a:blipFill>
                      </a:tcPr>
                    </a:tc>
                    <a:tc>
                      <a:txBody>
                        <a:bodyPr/>
                        <a:lstStyle/>
                        <a:p>
                          <a:endParaRPr lang="en-US"/>
                        </a:p>
                      </a:txBody>
                      <a:tcPr>
                        <a:blipFill>
                          <a:blip r:embed="rId3"/>
                          <a:stretch>
                            <a:fillRect l="-200000" t="-103279" r="-300599" b="-1639"/>
                          </a:stretch>
                        </a:blipFill>
                      </a:tcPr>
                    </a:tc>
                    <a:tc>
                      <a:txBody>
                        <a:bodyPr/>
                        <a:lstStyle/>
                        <a:p>
                          <a:endParaRPr lang="en-US"/>
                        </a:p>
                      </a:txBody>
                      <a:tcPr>
                        <a:blipFill>
                          <a:blip r:embed="rId3"/>
                          <a:stretch>
                            <a:fillRect l="-301807" t="-103279" r="-202410" b="-1639"/>
                          </a:stretch>
                        </a:blipFill>
                      </a:tcPr>
                    </a:tc>
                    <a:tc>
                      <a:txBody>
                        <a:bodyPr/>
                        <a:lstStyle/>
                        <a:p>
                          <a:endParaRPr lang="en-US"/>
                        </a:p>
                      </a:txBody>
                      <a:tcPr>
                        <a:blipFill>
                          <a:blip r:embed="rId3"/>
                          <a:stretch>
                            <a:fillRect l="-399401" t="-103279" r="-101198" b="-1639"/>
                          </a:stretch>
                        </a:blipFill>
                      </a:tcPr>
                    </a:tc>
                    <a:tc>
                      <a:txBody>
                        <a:bodyPr/>
                        <a:lstStyle/>
                        <a:p>
                          <a:endParaRPr lang="en-US"/>
                        </a:p>
                      </a:txBody>
                      <a:tcPr>
                        <a:blipFill>
                          <a:blip r:embed="rId3"/>
                          <a:stretch>
                            <a:fillRect l="-499401" t="-103279" r="-1198" b="-1639"/>
                          </a:stretch>
                        </a:blipFill>
                      </a:tcPr>
                    </a:tc>
                    <a:extLst>
                      <a:ext uri="{0D108BD9-81ED-4DB2-BD59-A6C34878D82A}">
                        <a16:rowId xmlns:a16="http://schemas.microsoft.com/office/drawing/2014/main" val="4291594130"/>
                      </a:ext>
                    </a:extLst>
                  </a:tr>
                </a:tbl>
              </a:graphicData>
            </a:graphic>
          </p:graphicFrame>
        </mc:Fallback>
      </mc:AlternateContent>
      <p:pic>
        <p:nvPicPr>
          <p:cNvPr id="5" name="Picture 4">
            <a:extLst>
              <a:ext uri="{FF2B5EF4-FFF2-40B4-BE49-F238E27FC236}">
                <a16:creationId xmlns:a16="http://schemas.microsoft.com/office/drawing/2014/main" id="{6D86012A-0326-5E0E-D48C-511E078FA34C}"/>
              </a:ext>
            </a:extLst>
          </p:cNvPr>
          <p:cNvPicPr>
            <a:picLocks noChangeAspect="1"/>
          </p:cNvPicPr>
          <p:nvPr/>
        </p:nvPicPr>
        <p:blipFill>
          <a:blip r:embed="rId4"/>
          <a:stretch>
            <a:fillRect/>
          </a:stretch>
        </p:blipFill>
        <p:spPr>
          <a:xfrm>
            <a:off x="4254604" y="2968934"/>
            <a:ext cx="4020337" cy="1040468"/>
          </a:xfrm>
          <a:prstGeom prst="rect">
            <a:avLst/>
          </a:prstGeom>
          <a:ln>
            <a:solidFill>
              <a:schemeClr val="accent3"/>
            </a:solidFill>
          </a:ln>
        </p:spPr>
      </p:pic>
      <p:grpSp>
        <p:nvGrpSpPr>
          <p:cNvPr id="6" name="Group 5">
            <a:extLst>
              <a:ext uri="{FF2B5EF4-FFF2-40B4-BE49-F238E27FC236}">
                <a16:creationId xmlns:a16="http://schemas.microsoft.com/office/drawing/2014/main" id="{E8450365-B0C1-2407-30B8-97B42E5AD907}"/>
              </a:ext>
            </a:extLst>
          </p:cNvPr>
          <p:cNvGrpSpPr/>
          <p:nvPr/>
        </p:nvGrpSpPr>
        <p:grpSpPr>
          <a:xfrm>
            <a:off x="8394461" y="659465"/>
            <a:ext cx="215065" cy="191069"/>
            <a:chOff x="8401880" y="657705"/>
            <a:chExt cx="215065" cy="191069"/>
          </a:xfrm>
          <a:solidFill>
            <a:schemeClr val="accent3"/>
          </a:solidFill>
        </p:grpSpPr>
        <p:sp>
          <p:nvSpPr>
            <p:cNvPr id="7" name="Isosceles Triangle 6">
              <a:hlinkClick r:id="rId5" action="ppaction://hlinksldjump"/>
              <a:extLst>
                <a:ext uri="{FF2B5EF4-FFF2-40B4-BE49-F238E27FC236}">
                  <a16:creationId xmlns:a16="http://schemas.microsoft.com/office/drawing/2014/main" id="{6460DA1B-FD3C-74BE-CB54-175E65E9CC34}"/>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Isosceles Triangle 7">
              <a:hlinkClick r:id="rId5" action="ppaction://hlinksldjump"/>
              <a:extLst>
                <a:ext uri="{FF2B5EF4-FFF2-40B4-BE49-F238E27FC236}">
                  <a16:creationId xmlns:a16="http://schemas.microsoft.com/office/drawing/2014/main" id="{886DC183-41C7-CF36-1A22-940AC3853755}"/>
                </a:ext>
              </a:extLst>
            </p:cNvPr>
            <p:cNvSpPr/>
            <p:nvPr/>
          </p:nvSpPr>
          <p:spPr>
            <a:xfrm rot="5400000">
              <a:off x="8473639"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7350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animEffect transition="in" filter="fade">
                                      <p:cBhvr>
                                        <p:cTn id="7" dur="500"/>
                                        <p:tgtEl>
                                          <p:spTgt spid="9">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6" end="6"/>
                                            </p:txEl>
                                          </p:spTgt>
                                        </p:tgtEl>
                                        <p:attrNameLst>
                                          <p:attrName>style.visibility</p:attrName>
                                        </p:attrNameLst>
                                      </p:cBhvr>
                                      <p:to>
                                        <p:strVal val="visible"/>
                                      </p:to>
                                    </p:set>
                                    <p:animEffect transition="in" filter="fade">
                                      <p:cBhvr>
                                        <p:cTn id="10" dur="500"/>
                                        <p:tgtEl>
                                          <p:spTgt spid="9">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7" end="7"/>
                                            </p:txEl>
                                          </p:spTgt>
                                        </p:tgtEl>
                                        <p:attrNameLst>
                                          <p:attrName>style.visibility</p:attrName>
                                        </p:attrNameLst>
                                      </p:cBhvr>
                                      <p:to>
                                        <p:strVal val="visible"/>
                                      </p:to>
                                    </p:set>
                                    <p:animEffect transition="in" filter="fade">
                                      <p:cBhvr>
                                        <p:cTn id="13" dur="500"/>
                                        <p:tgtEl>
                                          <p:spTgt spid="9">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8" end="8"/>
                                            </p:txEl>
                                          </p:spTgt>
                                        </p:tgtEl>
                                        <p:attrNameLst>
                                          <p:attrName>style.visibility</p:attrName>
                                        </p:attrNameLst>
                                      </p:cBhvr>
                                      <p:to>
                                        <p:strVal val="visible"/>
                                      </p:to>
                                    </p:set>
                                    <p:animEffect transition="in" filter="fade">
                                      <p:cBhvr>
                                        <p:cTn id="16" dur="500"/>
                                        <p:tgtEl>
                                          <p:spTgt spid="9">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xEl>
                                              <p:pRg st="9" end="9"/>
                                            </p:txEl>
                                          </p:spTgt>
                                        </p:tgtEl>
                                        <p:attrNameLst>
                                          <p:attrName>style.visibility</p:attrName>
                                        </p:attrNameLst>
                                      </p:cBhvr>
                                      <p:to>
                                        <p:strVal val="visible"/>
                                      </p:to>
                                    </p:set>
                                    <p:animEffect transition="in" filter="fade">
                                      <p:cBhvr>
                                        <p:cTn id="19" dur="500"/>
                                        <p:tgtEl>
                                          <p:spTgt spid="9">
                                            <p:txEl>
                                              <p:pRg st="9" end="9"/>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1B543-8EF1-8166-71B4-B5AD478F0ED1}"/>
              </a:ext>
            </a:extLst>
          </p:cNvPr>
          <p:cNvSpPr>
            <a:spLocks noGrp="1"/>
          </p:cNvSpPr>
          <p:nvPr>
            <p:ph type="title"/>
          </p:nvPr>
        </p:nvSpPr>
        <p:spPr>
          <a:solidFill>
            <a:schemeClr val="accent2"/>
          </a:solidFill>
        </p:spPr>
        <p:txBody>
          <a:bodyPr/>
          <a:lstStyle/>
          <a:p>
            <a:r>
              <a:rPr lang="en-CA" dirty="0"/>
              <a:t>Functions of random variables</a:t>
            </a:r>
          </a:p>
        </p:txBody>
      </p:sp>
      <mc:AlternateContent xmlns:mc="http://schemas.openxmlformats.org/markup-compatibility/2006" xmlns:a14="http://schemas.microsoft.com/office/drawing/2010/main">
        <mc:Choice Requires="a14">
          <p:sp>
            <p:nvSpPr>
              <p:cNvPr id="10" name="Text Placeholder 2">
                <a:extLst>
                  <a:ext uri="{FF2B5EF4-FFF2-40B4-BE49-F238E27FC236}">
                    <a16:creationId xmlns:a16="http://schemas.microsoft.com/office/drawing/2014/main" id="{B8109043-66DB-E785-D87A-2FD240598574}"/>
                  </a:ext>
                </a:extLst>
              </p:cNvPr>
              <p:cNvSpPr txBox="1">
                <a:spLocks/>
              </p:cNvSpPr>
              <p:nvPr/>
            </p:nvSpPr>
            <p:spPr>
              <a:xfrm>
                <a:off x="720000" y="1134098"/>
                <a:ext cx="7704000" cy="364194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1pPr>
                <a:lvl2pPr marL="914400" marR="0" lvl="1"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2pPr>
                <a:lvl3pPr marL="1371600" marR="0" lvl="2"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3pPr>
                <a:lvl4pPr marL="1828800" marR="0" lvl="3"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4pPr>
                <a:lvl5pPr marL="2286000" marR="0" lvl="4"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5pPr>
                <a:lvl6pPr marL="2743200" marR="0" lvl="5"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6pPr>
                <a:lvl7pPr marL="3200400" marR="0" lvl="6"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7pPr>
                <a:lvl8pPr marL="3657600" marR="0" lvl="7"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8pPr>
                <a:lvl9pPr marL="4114800" marR="0" lvl="8"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9pPr>
              </a:lstStyle>
              <a:p>
                <a:pPr marL="482600" indent="-342900" algn="l">
                  <a:buFont typeface="Arial" panose="020B0604020202020204" pitchFamily="34" charset="0"/>
                  <a:buChar char="•"/>
                </a:pPr>
                <a:r>
                  <a:rPr lang="en-US" sz="2000" dirty="0"/>
                  <a:t>You can express random variables in terms of each other!</a:t>
                </a:r>
              </a:p>
              <a:p>
                <a:pPr marL="939800" lvl="1" indent="-342900">
                  <a:buFont typeface="Arial" panose="020B0604020202020204" pitchFamily="34" charset="0"/>
                  <a:buChar char="•"/>
                </a:pPr>
                <a:r>
                  <a:rPr lang="en-US" sz="2000" i="1" dirty="0">
                    <a:solidFill>
                      <a:schemeClr val="accent2">
                        <a:lumMod val="50000"/>
                      </a:schemeClr>
                    </a:solidFill>
                  </a:rPr>
                  <a:t>Example</a:t>
                </a:r>
                <a:r>
                  <a:rPr lang="en-US" sz="2000" dirty="0"/>
                  <a:t>. Random variable </a:t>
                </a:r>
                <a14:m>
                  <m:oMath xmlns:m="http://schemas.openxmlformats.org/officeDocument/2006/math">
                    <m:r>
                      <a:rPr lang="en-CA" sz="2000" b="0" i="1" smtClean="0">
                        <a:latin typeface="Cambria Math" panose="02040503050406030204" pitchFamily="18" charset="0"/>
                      </a:rPr>
                      <m:t>𝑋</m:t>
                    </m:r>
                  </m:oMath>
                </a14:m>
                <a:r>
                  <a:rPr lang="en-US" sz="2000" dirty="0"/>
                  <a:t> measures the daily temperature in degrees Celsius. We can transform it into degrees Fahrenheit using </a:t>
                </a:r>
                <a14:m>
                  <m:oMath xmlns:m="http://schemas.openxmlformats.org/officeDocument/2006/math">
                    <m:r>
                      <a:rPr lang="en-CA" sz="2000" b="0" i="1" smtClean="0">
                        <a:latin typeface="Cambria Math" panose="02040503050406030204" pitchFamily="18" charset="0"/>
                      </a:rPr>
                      <m:t>𝑌</m:t>
                    </m:r>
                    <m:r>
                      <a:rPr lang="en-CA" sz="2000" b="0" i="1" smtClean="0">
                        <a:latin typeface="Cambria Math" panose="02040503050406030204" pitchFamily="18" charset="0"/>
                      </a:rPr>
                      <m:t>=1.8</m:t>
                    </m:r>
                    <m:r>
                      <a:rPr lang="en-CA" sz="2000" b="0" i="1" smtClean="0">
                        <a:latin typeface="Cambria Math" panose="02040503050406030204" pitchFamily="18" charset="0"/>
                      </a:rPr>
                      <m:t>𝑋</m:t>
                    </m:r>
                    <m:r>
                      <a:rPr lang="en-CA" sz="2000" b="0" i="1" smtClean="0">
                        <a:latin typeface="Cambria Math" panose="02040503050406030204" pitchFamily="18" charset="0"/>
                      </a:rPr>
                      <m:t>+32</m:t>
                    </m:r>
                  </m:oMath>
                </a14:m>
                <a:endParaRPr lang="en-US" sz="2000" dirty="0"/>
              </a:p>
            </p:txBody>
          </p:sp>
        </mc:Choice>
        <mc:Fallback xmlns="">
          <p:sp>
            <p:nvSpPr>
              <p:cNvPr id="10" name="Text Placeholder 2">
                <a:extLst>
                  <a:ext uri="{FF2B5EF4-FFF2-40B4-BE49-F238E27FC236}">
                    <a16:creationId xmlns:a16="http://schemas.microsoft.com/office/drawing/2014/main" id="{B8109043-66DB-E785-D87A-2FD240598574}"/>
                  </a:ext>
                </a:extLst>
              </p:cNvPr>
              <p:cNvSpPr txBox="1">
                <a:spLocks noRot="1" noChangeAspect="1" noMove="1" noResize="1" noEditPoints="1" noAdjustHandles="1" noChangeArrowheads="1" noChangeShapeType="1" noTextEdit="1"/>
              </p:cNvSpPr>
              <p:nvPr/>
            </p:nvSpPr>
            <p:spPr>
              <a:xfrm>
                <a:off x="720000" y="1134098"/>
                <a:ext cx="7704000" cy="3641942"/>
              </a:xfrm>
              <a:prstGeom prst="rect">
                <a:avLst/>
              </a:prstGeom>
              <a:blipFill>
                <a:blip r:embed="rId2"/>
                <a:stretch>
                  <a:fillRect r="-396"/>
                </a:stretch>
              </a:blipFill>
              <a:ln>
                <a:noFill/>
              </a:ln>
            </p:spPr>
            <p:txBody>
              <a:bodyPr/>
              <a:lstStyle/>
              <a:p>
                <a:r>
                  <a:rPr lang="en-CA">
                    <a:noFill/>
                  </a:rPr>
                  <a:t> </a:t>
                </a:r>
              </a:p>
            </p:txBody>
          </p:sp>
        </mc:Fallback>
      </mc:AlternateContent>
      <p:grpSp>
        <p:nvGrpSpPr>
          <p:cNvPr id="11" name="Group 10">
            <a:extLst>
              <a:ext uri="{FF2B5EF4-FFF2-40B4-BE49-F238E27FC236}">
                <a16:creationId xmlns:a16="http://schemas.microsoft.com/office/drawing/2014/main" id="{3078FB7B-98A4-43B5-F6B5-601E52359EE2}"/>
              </a:ext>
            </a:extLst>
          </p:cNvPr>
          <p:cNvGrpSpPr/>
          <p:nvPr/>
        </p:nvGrpSpPr>
        <p:grpSpPr>
          <a:xfrm>
            <a:off x="8394461" y="659465"/>
            <a:ext cx="215065" cy="191069"/>
            <a:chOff x="8401880" y="657705"/>
            <a:chExt cx="215065" cy="191069"/>
          </a:xfrm>
          <a:solidFill>
            <a:schemeClr val="accent3"/>
          </a:solidFill>
        </p:grpSpPr>
        <p:sp>
          <p:nvSpPr>
            <p:cNvPr id="12" name="Isosceles Triangle 11">
              <a:hlinkClick r:id="rId3" action="ppaction://hlinksldjump"/>
              <a:extLst>
                <a:ext uri="{FF2B5EF4-FFF2-40B4-BE49-F238E27FC236}">
                  <a16:creationId xmlns:a16="http://schemas.microsoft.com/office/drawing/2014/main" id="{C1938EA0-DEF8-19C0-A70F-FC344656B3BC}"/>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Isosceles Triangle 12">
              <a:hlinkClick r:id="rId3" action="ppaction://hlinksldjump"/>
              <a:extLst>
                <a:ext uri="{FF2B5EF4-FFF2-40B4-BE49-F238E27FC236}">
                  <a16:creationId xmlns:a16="http://schemas.microsoft.com/office/drawing/2014/main" id="{9FA6F5F8-6FE2-2DBE-B5DE-EAB40EF0D924}"/>
                </a:ext>
              </a:extLst>
            </p:cNvPr>
            <p:cNvSpPr/>
            <p:nvPr/>
          </p:nvSpPr>
          <p:spPr>
            <a:xfrm rot="5400000">
              <a:off x="8473639"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0380655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F45E4-A14B-FC1F-DAF3-24A8E4D6F925}"/>
              </a:ext>
            </a:extLst>
          </p:cNvPr>
          <p:cNvSpPr>
            <a:spLocks noGrp="1"/>
          </p:cNvSpPr>
          <p:nvPr>
            <p:ph type="title"/>
          </p:nvPr>
        </p:nvSpPr>
        <p:spPr>
          <a:solidFill>
            <a:schemeClr val="accent2"/>
          </a:solidFill>
        </p:spPr>
        <p:txBody>
          <a:bodyPr/>
          <a:lstStyle/>
          <a:p>
            <a:r>
              <a:rPr lang="en-CA" dirty="0"/>
              <a:t>Example – Functions of random variables</a:t>
            </a:r>
          </a:p>
        </p:txBody>
      </p:sp>
      <mc:AlternateContent xmlns:mc="http://schemas.openxmlformats.org/markup-compatibility/2006" xmlns:a14="http://schemas.microsoft.com/office/drawing/2010/main">
        <mc:Choice Requires="a14">
          <p:sp>
            <p:nvSpPr>
              <p:cNvPr id="9" name="Text Placeholder 2">
                <a:extLst>
                  <a:ext uri="{FF2B5EF4-FFF2-40B4-BE49-F238E27FC236}">
                    <a16:creationId xmlns:a16="http://schemas.microsoft.com/office/drawing/2014/main" id="{8B675907-6112-6535-5962-80EDC7958F1E}"/>
                  </a:ext>
                </a:extLst>
              </p:cNvPr>
              <p:cNvSpPr txBox="1">
                <a:spLocks/>
              </p:cNvSpPr>
              <p:nvPr/>
            </p:nvSpPr>
            <p:spPr>
              <a:xfrm>
                <a:off x="720000" y="1134097"/>
                <a:ext cx="7704000" cy="33499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1pPr>
                <a:lvl2pPr marL="914400" marR="0" lvl="1"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2pPr>
                <a:lvl3pPr marL="1371600" marR="0" lvl="2"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3pPr>
                <a:lvl4pPr marL="1828800" marR="0" lvl="3"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4pPr>
                <a:lvl5pPr marL="2286000" marR="0" lvl="4"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5pPr>
                <a:lvl6pPr marL="2743200" marR="0" lvl="5"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6pPr>
                <a:lvl7pPr marL="3200400" marR="0" lvl="6"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7pPr>
                <a:lvl8pPr marL="3657600" marR="0" lvl="7"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8pPr>
                <a:lvl9pPr marL="4114800" marR="0" lvl="8" indent="-317500" algn="l" rtl="0">
                  <a:lnSpc>
                    <a:spcPct val="100000"/>
                  </a:lnSpc>
                  <a:spcBef>
                    <a:spcPts val="0"/>
                  </a:spcBef>
                  <a:spcAft>
                    <a:spcPts val="0"/>
                  </a:spcAft>
                  <a:buClr>
                    <a:schemeClr val="accent3"/>
                  </a:buClr>
                  <a:buSzPts val="1400"/>
                  <a:buFont typeface="Fredoka"/>
                  <a:buNone/>
                  <a:defRPr sz="1400" b="0" i="0" u="none" strike="noStrike" cap="none">
                    <a:solidFill>
                      <a:schemeClr val="accent3"/>
                    </a:solidFill>
                    <a:latin typeface="Fredoka"/>
                    <a:ea typeface="Fredoka"/>
                    <a:cs typeface="Fredoka"/>
                    <a:sym typeface="Fredoka"/>
                  </a:defRPr>
                </a:lvl9pPr>
              </a:lstStyle>
              <a:p>
                <a:pPr marL="139700" indent="0" algn="l"/>
                <a:r>
                  <a:rPr lang="en-US" sz="2000" dirty="0"/>
                  <a:t>Consider a random variable </a:t>
                </a:r>
                <a14:m>
                  <m:oMath xmlns:m="http://schemas.openxmlformats.org/officeDocument/2006/math">
                    <m:r>
                      <a:rPr lang="en-US" sz="2000" i="1" dirty="0" smtClean="0">
                        <a:latin typeface="Cambria Math" panose="02040503050406030204" pitchFamily="18" charset="0"/>
                      </a:rPr>
                      <m:t>𝑋</m:t>
                    </m:r>
                  </m:oMath>
                </a14:m>
                <a:r>
                  <a:rPr lang="en-US" sz="2000" dirty="0"/>
                  <a:t> with </a:t>
                </a:r>
                <a:r>
                  <a:rPr lang="en-US" sz="2000" dirty="0" err="1"/>
                  <a:t>pmf</a:t>
                </a:r>
                <a:r>
                  <a:rPr lang="en-US" sz="2000" dirty="0"/>
                  <a:t> of the form </a:t>
                </a:r>
              </a:p>
              <a:p>
                <a:pPr marL="139700" indent="0"/>
                <a14:m>
                  <m:oMath xmlns:m="http://schemas.openxmlformats.org/officeDocument/2006/math">
                    <m:sSub>
                      <m:sSubPr>
                        <m:ctrlPr>
                          <a:rPr lang="en-CA" sz="2000" b="0" i="1" smtClean="0">
                            <a:latin typeface="Cambria Math" panose="02040503050406030204" pitchFamily="18" charset="0"/>
                          </a:rPr>
                        </m:ctrlPr>
                      </m:sSubPr>
                      <m:e>
                        <m:r>
                          <a:rPr lang="en-CA" sz="2000" b="0" i="1" smtClean="0">
                            <a:latin typeface="Cambria Math" panose="02040503050406030204" pitchFamily="18" charset="0"/>
                          </a:rPr>
                          <m:t>𝑓</m:t>
                        </m:r>
                      </m:e>
                      <m:sub>
                        <m:r>
                          <a:rPr lang="en-CA" sz="2000" b="0" i="1" smtClean="0">
                            <a:latin typeface="Cambria Math" panose="02040503050406030204" pitchFamily="18" charset="0"/>
                          </a:rPr>
                          <m:t>𝑥</m:t>
                        </m:r>
                      </m:sub>
                    </m:sSub>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𝑥</m:t>
                        </m:r>
                      </m:e>
                    </m:d>
                    <m:r>
                      <a:rPr lang="en-CA" sz="2000" b="0" i="1" smtClean="0">
                        <a:latin typeface="Cambria Math" panose="02040503050406030204" pitchFamily="18" charset="0"/>
                      </a:rPr>
                      <m:t>=</m:t>
                    </m:r>
                    <m:sSup>
                      <m:sSupPr>
                        <m:ctrlPr>
                          <a:rPr lang="en-CA" sz="2000" b="0" i="1" smtClean="0">
                            <a:latin typeface="Cambria Math" panose="02040503050406030204" pitchFamily="18" charset="0"/>
                          </a:rPr>
                        </m:ctrlPr>
                      </m:sSupPr>
                      <m:e>
                        <m:d>
                          <m:dPr>
                            <m:ctrlPr>
                              <a:rPr lang="en-CA" sz="2000" b="0" i="1" smtClean="0">
                                <a:latin typeface="Cambria Math" panose="02040503050406030204" pitchFamily="18" charset="0"/>
                              </a:rPr>
                            </m:ctrlPr>
                          </m:dPr>
                          <m:e>
                            <m:f>
                              <m:fPr>
                                <m:ctrlPr>
                                  <a:rPr lang="en-CA" sz="2000" b="0" i="1" smtClean="0">
                                    <a:latin typeface="Cambria Math" panose="02040503050406030204" pitchFamily="18" charset="0"/>
                                  </a:rPr>
                                </m:ctrlPr>
                              </m:fPr>
                              <m:num>
                                <m:r>
                                  <a:rPr lang="en-CA" sz="2000" b="0" i="1" smtClean="0">
                                    <a:latin typeface="Cambria Math" panose="02040503050406030204" pitchFamily="18" charset="0"/>
                                  </a:rPr>
                                  <m:t>1</m:t>
                                </m:r>
                              </m:num>
                              <m:den>
                                <m:r>
                                  <a:rPr lang="en-CA" sz="2000" b="0" i="1" smtClean="0">
                                    <a:latin typeface="Cambria Math" panose="02040503050406030204" pitchFamily="18" charset="0"/>
                                  </a:rPr>
                                  <m:t>2</m:t>
                                </m:r>
                              </m:den>
                            </m:f>
                          </m:e>
                        </m:d>
                      </m:e>
                      <m:sup>
                        <m:r>
                          <a:rPr lang="en-CA" sz="2000" b="0" i="1" smtClean="0">
                            <a:latin typeface="Cambria Math" panose="02040503050406030204" pitchFamily="18" charset="0"/>
                          </a:rPr>
                          <m:t>𝑥</m:t>
                        </m:r>
                      </m:sup>
                    </m:sSup>
                  </m:oMath>
                </a14:m>
                <a:r>
                  <a:rPr lang="en-US" sz="2000" dirty="0"/>
                  <a:t> for </a:t>
                </a:r>
                <a14:m>
                  <m:oMath xmlns:m="http://schemas.openxmlformats.org/officeDocument/2006/math">
                    <m:r>
                      <a:rPr lang="en-CA" sz="2000" b="0" i="1" smtClean="0">
                        <a:latin typeface="Cambria Math" panose="02040503050406030204" pitchFamily="18" charset="0"/>
                      </a:rPr>
                      <m:t>𝑥</m:t>
                    </m:r>
                    <m:r>
                      <a:rPr lang="en-CA" sz="2000" b="0" i="1" smtClean="0">
                        <a:latin typeface="Cambria Math" panose="02040503050406030204" pitchFamily="18" charset="0"/>
                      </a:rPr>
                      <m:t>=1,2,3,… </m:t>
                    </m:r>
                  </m:oMath>
                </a14:m>
                <a:endParaRPr lang="en-US" sz="2000" dirty="0"/>
              </a:p>
              <a:p>
                <a:pPr marL="139700" indent="0" algn="l"/>
                <a:r>
                  <a:rPr lang="en-US" sz="2000" dirty="0"/>
                  <a:t>Determine the pdf for </a:t>
                </a:r>
                <a14:m>
                  <m:oMath xmlns:m="http://schemas.openxmlformats.org/officeDocument/2006/math">
                    <m:r>
                      <a:rPr lang="en-CA" sz="2000" b="0" i="1" smtClean="0">
                        <a:latin typeface="Cambria Math" panose="02040503050406030204" pitchFamily="18" charset="0"/>
                      </a:rPr>
                      <m:t>𝑌</m:t>
                    </m:r>
                    <m:r>
                      <a:rPr lang="en-CA" sz="2000" b="0" i="1" smtClean="0">
                        <a:latin typeface="Cambria Math" panose="02040503050406030204" pitchFamily="18" charset="0"/>
                      </a:rPr>
                      <m:t>=</m:t>
                    </m:r>
                    <m:f>
                      <m:fPr>
                        <m:ctrlPr>
                          <a:rPr lang="en-CA" sz="2000" b="0" i="1" smtClean="0">
                            <a:latin typeface="Cambria Math" panose="02040503050406030204" pitchFamily="18" charset="0"/>
                          </a:rPr>
                        </m:ctrlPr>
                      </m:fPr>
                      <m:num>
                        <m:r>
                          <a:rPr lang="en-CA" sz="2000" b="0" i="1" smtClean="0">
                            <a:latin typeface="Cambria Math" panose="02040503050406030204" pitchFamily="18" charset="0"/>
                          </a:rPr>
                          <m:t>1</m:t>
                        </m:r>
                      </m:num>
                      <m:den>
                        <m:r>
                          <a:rPr lang="en-CA" sz="2000" b="0" i="1" smtClean="0">
                            <a:latin typeface="Cambria Math" panose="02040503050406030204" pitchFamily="18" charset="0"/>
                          </a:rPr>
                          <m:t>𝑋</m:t>
                        </m:r>
                      </m:den>
                    </m:f>
                  </m:oMath>
                </a14:m>
                <a:endParaRPr lang="en-US" sz="2000" dirty="0"/>
              </a:p>
              <a:p>
                <a:pPr marL="139700" indent="0" algn="l"/>
                <a14:m>
                  <m:oMathPara xmlns:m="http://schemas.openxmlformats.org/officeDocument/2006/math">
                    <m:oMathParaPr>
                      <m:jc m:val="centerGroup"/>
                    </m:oMathParaPr>
                    <m:oMath xmlns:m="http://schemas.openxmlformats.org/officeDocument/2006/math">
                      <m:sSub>
                        <m:sSubPr>
                          <m:ctrlPr>
                            <a:rPr lang="en-CA" sz="2000" b="0" i="1" smtClean="0">
                              <a:latin typeface="Cambria Math" panose="02040503050406030204" pitchFamily="18" charset="0"/>
                            </a:rPr>
                          </m:ctrlPr>
                        </m:sSubPr>
                        <m:e>
                          <m:r>
                            <a:rPr lang="en-CA" sz="2000" b="0" i="1" smtClean="0">
                              <a:latin typeface="Cambria Math" panose="02040503050406030204" pitchFamily="18" charset="0"/>
                            </a:rPr>
                            <m:t>𝑓</m:t>
                          </m:r>
                        </m:e>
                        <m:sub>
                          <m:r>
                            <a:rPr lang="en-CA" sz="2000" b="0" i="1" smtClean="0">
                              <a:latin typeface="Cambria Math" panose="02040503050406030204" pitchFamily="18" charset="0"/>
                            </a:rPr>
                            <m:t>𝑦</m:t>
                          </m:r>
                        </m:sub>
                      </m:sSub>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𝑦</m:t>
                          </m:r>
                        </m:e>
                      </m:d>
                      <m:r>
                        <a:rPr lang="en-CA" sz="2000" b="0" i="1" smtClean="0">
                          <a:latin typeface="Cambria Math" panose="02040503050406030204" pitchFamily="18" charset="0"/>
                        </a:rPr>
                        <m:t>=</m:t>
                      </m:r>
                      <m:r>
                        <a:rPr lang="en-CA" sz="2000" b="0" i="1" smtClean="0">
                          <a:latin typeface="Cambria Math" panose="02040503050406030204" pitchFamily="18" charset="0"/>
                        </a:rPr>
                        <m:t>𝑃</m:t>
                      </m:r>
                      <m:r>
                        <a:rPr lang="en-CA" sz="2000" b="0" i="1" smtClean="0">
                          <a:latin typeface="Cambria Math" panose="02040503050406030204" pitchFamily="18" charset="0"/>
                        </a:rPr>
                        <m:t>(</m:t>
                      </m:r>
                      <m:r>
                        <a:rPr lang="en-CA" sz="2000" b="0" i="1" smtClean="0">
                          <a:latin typeface="Cambria Math" panose="02040503050406030204" pitchFamily="18" charset="0"/>
                        </a:rPr>
                        <m:t>𝑌</m:t>
                      </m:r>
                      <m:r>
                        <a:rPr lang="en-CA" sz="2000" b="0" i="1" smtClean="0">
                          <a:latin typeface="Cambria Math" panose="02040503050406030204" pitchFamily="18" charset="0"/>
                        </a:rPr>
                        <m:t>=</m:t>
                      </m:r>
                      <m:r>
                        <a:rPr lang="en-CA" sz="2000" b="0" i="1" smtClean="0">
                          <a:latin typeface="Cambria Math" panose="02040503050406030204" pitchFamily="18" charset="0"/>
                        </a:rPr>
                        <m:t>𝑦</m:t>
                      </m:r>
                      <m:r>
                        <a:rPr lang="en-CA" sz="2000" b="0" i="1" smtClean="0">
                          <a:latin typeface="Cambria Math" panose="02040503050406030204" pitchFamily="18" charset="0"/>
                        </a:rPr>
                        <m:t>)</m:t>
                      </m:r>
                    </m:oMath>
                  </m:oMathPara>
                </a14:m>
                <a:endParaRPr lang="en-US" sz="2000" dirty="0"/>
              </a:p>
              <a:p>
                <a:pPr marL="139700" indent="0" algn="l"/>
                <a14:m>
                  <m:oMathPara xmlns:m="http://schemas.openxmlformats.org/officeDocument/2006/math">
                    <m:oMathParaPr>
                      <m:jc m:val="centerGroup"/>
                    </m:oMathParaPr>
                    <m:oMath xmlns:m="http://schemas.openxmlformats.org/officeDocument/2006/math">
                      <m:sSub>
                        <m:sSubPr>
                          <m:ctrlPr>
                            <a:rPr lang="en-CA" sz="2000" i="1">
                              <a:latin typeface="Cambria Math" panose="02040503050406030204" pitchFamily="18" charset="0"/>
                            </a:rPr>
                          </m:ctrlPr>
                        </m:sSubPr>
                        <m:e>
                          <m:r>
                            <a:rPr lang="en-CA" sz="2000" i="1">
                              <a:latin typeface="Cambria Math" panose="02040503050406030204" pitchFamily="18" charset="0"/>
                            </a:rPr>
                            <m:t>𝑓</m:t>
                          </m:r>
                        </m:e>
                        <m:sub>
                          <m:r>
                            <a:rPr lang="en-CA" sz="2000" i="1">
                              <a:latin typeface="Cambria Math" panose="02040503050406030204" pitchFamily="18" charset="0"/>
                            </a:rPr>
                            <m:t>𝑦</m:t>
                          </m:r>
                        </m:sub>
                      </m:sSub>
                      <m:d>
                        <m:dPr>
                          <m:ctrlPr>
                            <a:rPr lang="en-CA" sz="2000" i="1">
                              <a:latin typeface="Cambria Math" panose="02040503050406030204" pitchFamily="18" charset="0"/>
                            </a:rPr>
                          </m:ctrlPr>
                        </m:dPr>
                        <m:e>
                          <m:r>
                            <a:rPr lang="en-CA" sz="2000" i="1">
                              <a:latin typeface="Cambria Math" panose="02040503050406030204" pitchFamily="18" charset="0"/>
                            </a:rPr>
                            <m:t>𝑦</m:t>
                          </m:r>
                        </m:e>
                      </m:d>
                      <m:r>
                        <a:rPr lang="en-CA" sz="2000" i="1">
                          <a:latin typeface="Cambria Math" panose="02040503050406030204" pitchFamily="18" charset="0"/>
                        </a:rPr>
                        <m:t>=</m:t>
                      </m:r>
                      <m:r>
                        <a:rPr lang="en-CA" sz="2000" i="1">
                          <a:latin typeface="Cambria Math" panose="02040503050406030204" pitchFamily="18" charset="0"/>
                        </a:rPr>
                        <m:t>𝑃</m:t>
                      </m:r>
                      <m:d>
                        <m:dPr>
                          <m:ctrlPr>
                            <a:rPr lang="en-CA" sz="2000" i="1" smtClean="0">
                              <a:latin typeface="Cambria Math" panose="02040503050406030204" pitchFamily="18" charset="0"/>
                            </a:rPr>
                          </m:ctrlPr>
                        </m:dPr>
                        <m:e>
                          <m:f>
                            <m:fPr>
                              <m:ctrlPr>
                                <a:rPr lang="en-CA" sz="2000" b="0" i="1" smtClean="0">
                                  <a:latin typeface="Cambria Math" panose="02040503050406030204" pitchFamily="18" charset="0"/>
                                </a:rPr>
                              </m:ctrlPr>
                            </m:fPr>
                            <m:num>
                              <m:r>
                                <a:rPr lang="en-CA" sz="2000" b="0" i="1" smtClean="0">
                                  <a:latin typeface="Cambria Math" panose="02040503050406030204" pitchFamily="18" charset="0"/>
                                </a:rPr>
                                <m:t>1</m:t>
                              </m:r>
                            </m:num>
                            <m:den>
                              <m:r>
                                <a:rPr lang="en-CA" sz="2000" b="0" i="1" smtClean="0">
                                  <a:latin typeface="Cambria Math" panose="02040503050406030204" pitchFamily="18" charset="0"/>
                                </a:rPr>
                                <m:t>𝑋</m:t>
                              </m:r>
                            </m:den>
                          </m:f>
                          <m:r>
                            <a:rPr lang="en-CA" sz="2000" b="0" i="1" smtClean="0">
                              <a:latin typeface="Cambria Math" panose="02040503050406030204" pitchFamily="18" charset="0"/>
                            </a:rPr>
                            <m:t>=</m:t>
                          </m:r>
                          <m:r>
                            <a:rPr lang="en-CA" sz="2000" b="0" i="1" smtClean="0">
                              <a:latin typeface="Cambria Math" panose="02040503050406030204" pitchFamily="18" charset="0"/>
                            </a:rPr>
                            <m:t>𝑦</m:t>
                          </m:r>
                        </m:e>
                      </m:d>
                    </m:oMath>
                  </m:oMathPara>
                </a14:m>
                <a:endParaRPr lang="en-US" sz="2000" dirty="0"/>
              </a:p>
              <a:p>
                <a:pPr marL="139700" indent="0" algn="l"/>
                <a14:m>
                  <m:oMathPara xmlns:m="http://schemas.openxmlformats.org/officeDocument/2006/math">
                    <m:oMathParaPr>
                      <m:jc m:val="centerGroup"/>
                    </m:oMathParaPr>
                    <m:oMath xmlns:m="http://schemas.openxmlformats.org/officeDocument/2006/math">
                      <m:sSub>
                        <m:sSubPr>
                          <m:ctrlPr>
                            <a:rPr lang="en-CA" sz="2000" i="1">
                              <a:latin typeface="Cambria Math" panose="02040503050406030204" pitchFamily="18" charset="0"/>
                            </a:rPr>
                          </m:ctrlPr>
                        </m:sSubPr>
                        <m:e>
                          <m:r>
                            <a:rPr lang="en-CA" sz="2000" i="1">
                              <a:latin typeface="Cambria Math" panose="02040503050406030204" pitchFamily="18" charset="0"/>
                            </a:rPr>
                            <m:t>𝑓</m:t>
                          </m:r>
                        </m:e>
                        <m:sub>
                          <m:r>
                            <a:rPr lang="en-CA" sz="2000" i="1">
                              <a:latin typeface="Cambria Math" panose="02040503050406030204" pitchFamily="18" charset="0"/>
                            </a:rPr>
                            <m:t>𝑦</m:t>
                          </m:r>
                        </m:sub>
                      </m:sSub>
                      <m:d>
                        <m:dPr>
                          <m:ctrlPr>
                            <a:rPr lang="en-CA" sz="2000" i="1">
                              <a:latin typeface="Cambria Math" panose="02040503050406030204" pitchFamily="18" charset="0"/>
                            </a:rPr>
                          </m:ctrlPr>
                        </m:dPr>
                        <m:e>
                          <m:r>
                            <a:rPr lang="en-CA" sz="2000" i="1">
                              <a:latin typeface="Cambria Math" panose="02040503050406030204" pitchFamily="18" charset="0"/>
                            </a:rPr>
                            <m:t>𝑦</m:t>
                          </m:r>
                        </m:e>
                      </m:d>
                      <m:r>
                        <a:rPr lang="en-CA" sz="2000" i="1">
                          <a:latin typeface="Cambria Math" panose="02040503050406030204" pitchFamily="18" charset="0"/>
                        </a:rPr>
                        <m:t>=</m:t>
                      </m:r>
                      <m:sSub>
                        <m:sSubPr>
                          <m:ctrlPr>
                            <a:rPr lang="en-CA" sz="2000" b="0" i="1" smtClean="0">
                              <a:latin typeface="Cambria Math" panose="02040503050406030204" pitchFamily="18" charset="0"/>
                            </a:rPr>
                          </m:ctrlPr>
                        </m:sSubPr>
                        <m:e>
                          <m:r>
                            <a:rPr lang="en-CA" sz="2000" b="0" i="1" smtClean="0">
                              <a:latin typeface="Cambria Math" panose="02040503050406030204" pitchFamily="18" charset="0"/>
                            </a:rPr>
                            <m:t>𝑓</m:t>
                          </m:r>
                        </m:e>
                        <m:sub>
                          <m:r>
                            <a:rPr lang="en-CA" sz="2000" b="0" i="1" smtClean="0">
                              <a:latin typeface="Cambria Math" panose="02040503050406030204" pitchFamily="18" charset="0"/>
                            </a:rPr>
                            <m:t>𝑥</m:t>
                          </m:r>
                        </m:sub>
                      </m:sSub>
                      <m:d>
                        <m:dPr>
                          <m:ctrlPr>
                            <a:rPr lang="en-CA" sz="2000" i="1">
                              <a:latin typeface="Cambria Math" panose="02040503050406030204" pitchFamily="18" charset="0"/>
                            </a:rPr>
                          </m:ctrlPr>
                        </m:dPr>
                        <m:e>
                          <m:f>
                            <m:fPr>
                              <m:ctrlPr>
                                <a:rPr lang="en-CA" sz="2000" b="0" i="1" smtClean="0">
                                  <a:latin typeface="Cambria Math" panose="02040503050406030204" pitchFamily="18" charset="0"/>
                                </a:rPr>
                              </m:ctrlPr>
                            </m:fPr>
                            <m:num>
                              <m:r>
                                <a:rPr lang="en-CA" sz="2000" b="0" i="1" smtClean="0">
                                  <a:latin typeface="Cambria Math" panose="02040503050406030204" pitchFamily="18" charset="0"/>
                                </a:rPr>
                                <m:t>1</m:t>
                              </m:r>
                            </m:num>
                            <m:den>
                              <m:r>
                                <a:rPr lang="en-CA" sz="2000" b="0" i="1" smtClean="0">
                                  <a:latin typeface="Cambria Math" panose="02040503050406030204" pitchFamily="18" charset="0"/>
                                </a:rPr>
                                <m:t>𝑦</m:t>
                              </m:r>
                            </m:den>
                          </m:f>
                        </m:e>
                      </m:d>
                      <m:r>
                        <a:rPr lang="en-CA" sz="2000" i="1">
                          <a:latin typeface="Cambria Math" panose="02040503050406030204" pitchFamily="18" charset="0"/>
                        </a:rPr>
                        <m:t>=</m:t>
                      </m:r>
                      <m:sSub>
                        <m:sSubPr>
                          <m:ctrlPr>
                            <a:rPr lang="en-CA" sz="2000" i="1">
                              <a:latin typeface="Cambria Math" panose="02040503050406030204" pitchFamily="18" charset="0"/>
                            </a:rPr>
                          </m:ctrlPr>
                        </m:sSubPr>
                        <m:e>
                          <m:r>
                            <a:rPr lang="en-CA" sz="2000" i="1">
                              <a:latin typeface="Cambria Math" panose="02040503050406030204" pitchFamily="18" charset="0"/>
                            </a:rPr>
                            <m:t>𝑓</m:t>
                          </m:r>
                        </m:e>
                        <m:sub>
                          <m:r>
                            <a:rPr lang="en-CA" sz="2000" i="1">
                              <a:latin typeface="Cambria Math" panose="02040503050406030204" pitchFamily="18" charset="0"/>
                            </a:rPr>
                            <m:t>𝑦</m:t>
                          </m:r>
                        </m:sub>
                      </m:sSub>
                      <m:d>
                        <m:dPr>
                          <m:ctrlPr>
                            <a:rPr lang="en-CA" sz="2000" i="1">
                              <a:latin typeface="Cambria Math" panose="02040503050406030204" pitchFamily="18" charset="0"/>
                            </a:rPr>
                          </m:ctrlPr>
                        </m:dPr>
                        <m:e>
                          <m:r>
                            <a:rPr lang="en-CA" sz="2000" i="1">
                              <a:latin typeface="Cambria Math" panose="02040503050406030204" pitchFamily="18" charset="0"/>
                            </a:rPr>
                            <m:t>𝑦</m:t>
                          </m:r>
                        </m:e>
                      </m:d>
                      <m:r>
                        <a:rPr lang="en-CA" sz="2000" i="1">
                          <a:latin typeface="Cambria Math" panose="02040503050406030204" pitchFamily="18" charset="0"/>
                        </a:rPr>
                        <m:t>=</m:t>
                      </m:r>
                      <m:sSup>
                        <m:sSupPr>
                          <m:ctrlPr>
                            <a:rPr lang="en-CA" sz="2000" b="0" i="1" smtClean="0">
                              <a:latin typeface="Cambria Math" panose="02040503050406030204" pitchFamily="18" charset="0"/>
                            </a:rPr>
                          </m:ctrlPr>
                        </m:sSupPr>
                        <m:e>
                          <m:d>
                            <m:dPr>
                              <m:ctrlPr>
                                <a:rPr lang="en-CA" sz="2000" i="1">
                                  <a:latin typeface="Cambria Math" panose="02040503050406030204" pitchFamily="18" charset="0"/>
                                </a:rPr>
                              </m:ctrlPr>
                            </m:dPr>
                            <m:e>
                              <m:f>
                                <m:fPr>
                                  <m:ctrlPr>
                                    <a:rPr lang="en-CA" sz="2000" b="0" i="1" smtClean="0">
                                      <a:latin typeface="Cambria Math" panose="02040503050406030204" pitchFamily="18" charset="0"/>
                                    </a:rPr>
                                  </m:ctrlPr>
                                </m:fPr>
                                <m:num>
                                  <m:r>
                                    <a:rPr lang="en-CA" sz="2000" b="0" i="1" smtClean="0">
                                      <a:latin typeface="Cambria Math" panose="02040503050406030204" pitchFamily="18" charset="0"/>
                                    </a:rPr>
                                    <m:t>1</m:t>
                                  </m:r>
                                </m:num>
                                <m:den>
                                  <m:r>
                                    <a:rPr lang="en-CA" sz="2000" b="0" i="1" smtClean="0">
                                      <a:latin typeface="Cambria Math" panose="02040503050406030204" pitchFamily="18" charset="0"/>
                                    </a:rPr>
                                    <m:t>2</m:t>
                                  </m:r>
                                </m:den>
                              </m:f>
                            </m:e>
                          </m:d>
                        </m:e>
                        <m:sup>
                          <m:f>
                            <m:fPr>
                              <m:ctrlPr>
                                <a:rPr lang="en-CA" sz="2000" b="0" i="1" smtClean="0">
                                  <a:latin typeface="Cambria Math" panose="02040503050406030204" pitchFamily="18" charset="0"/>
                                </a:rPr>
                              </m:ctrlPr>
                            </m:fPr>
                            <m:num>
                              <m:r>
                                <a:rPr lang="en-CA" sz="2000" b="0" i="1" smtClean="0">
                                  <a:latin typeface="Cambria Math" panose="02040503050406030204" pitchFamily="18" charset="0"/>
                                </a:rPr>
                                <m:t>1</m:t>
                              </m:r>
                            </m:num>
                            <m:den>
                              <m:r>
                                <a:rPr lang="en-CA" sz="2000" b="0" i="1" smtClean="0">
                                  <a:latin typeface="Cambria Math" panose="02040503050406030204" pitchFamily="18" charset="0"/>
                                </a:rPr>
                                <m:t>𝑦</m:t>
                              </m:r>
                            </m:den>
                          </m:f>
                        </m:sup>
                      </m:sSup>
                    </m:oMath>
                  </m:oMathPara>
                </a14:m>
                <a:endParaRPr lang="en-US" sz="2000" dirty="0"/>
              </a:p>
            </p:txBody>
          </p:sp>
        </mc:Choice>
        <mc:Fallback xmlns="">
          <p:sp>
            <p:nvSpPr>
              <p:cNvPr id="9" name="Text Placeholder 2">
                <a:extLst>
                  <a:ext uri="{FF2B5EF4-FFF2-40B4-BE49-F238E27FC236}">
                    <a16:creationId xmlns:a16="http://schemas.microsoft.com/office/drawing/2014/main" id="{8B675907-6112-6535-5962-80EDC7958F1E}"/>
                  </a:ext>
                </a:extLst>
              </p:cNvPr>
              <p:cNvSpPr txBox="1">
                <a:spLocks noRot="1" noChangeAspect="1" noMove="1" noResize="1" noEditPoints="1" noAdjustHandles="1" noChangeArrowheads="1" noChangeShapeType="1" noTextEdit="1"/>
              </p:cNvSpPr>
              <p:nvPr/>
            </p:nvSpPr>
            <p:spPr>
              <a:xfrm>
                <a:off x="720000" y="1134097"/>
                <a:ext cx="7704000" cy="3349937"/>
              </a:xfrm>
              <a:prstGeom prst="rect">
                <a:avLst/>
              </a:prstGeom>
              <a:blipFill>
                <a:blip r:embed="rId3"/>
                <a:stretch>
                  <a:fillRect/>
                </a:stretch>
              </a:blipFill>
              <a:ln>
                <a:noFill/>
              </a:ln>
            </p:spPr>
            <p:txBody>
              <a:bodyPr/>
              <a:lstStyle/>
              <a:p>
                <a:r>
                  <a:rPr lang="en-CA">
                    <a:noFill/>
                  </a:rPr>
                  <a:t> </a:t>
                </a:r>
              </a:p>
            </p:txBody>
          </p:sp>
        </mc:Fallback>
      </mc:AlternateContent>
      <p:grpSp>
        <p:nvGrpSpPr>
          <p:cNvPr id="3" name="Group 2">
            <a:extLst>
              <a:ext uri="{FF2B5EF4-FFF2-40B4-BE49-F238E27FC236}">
                <a16:creationId xmlns:a16="http://schemas.microsoft.com/office/drawing/2014/main" id="{827F3868-27F3-5909-3C6B-4DA4A5364EA8}"/>
              </a:ext>
            </a:extLst>
          </p:cNvPr>
          <p:cNvGrpSpPr/>
          <p:nvPr/>
        </p:nvGrpSpPr>
        <p:grpSpPr>
          <a:xfrm>
            <a:off x="8394461" y="659465"/>
            <a:ext cx="215065" cy="191069"/>
            <a:chOff x="8401880" y="657705"/>
            <a:chExt cx="215065" cy="191069"/>
          </a:xfrm>
          <a:solidFill>
            <a:schemeClr val="accent3"/>
          </a:solidFill>
        </p:grpSpPr>
        <p:sp>
          <p:nvSpPr>
            <p:cNvPr id="4" name="Isosceles Triangle 3">
              <a:hlinkClick r:id="rId4" action="ppaction://hlinksldjump"/>
              <a:extLst>
                <a:ext uri="{FF2B5EF4-FFF2-40B4-BE49-F238E27FC236}">
                  <a16:creationId xmlns:a16="http://schemas.microsoft.com/office/drawing/2014/main" id="{D4E62646-854F-40EF-425B-23CF80F0C9A8}"/>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Isosceles Triangle 4">
              <a:hlinkClick r:id="rId4" action="ppaction://hlinksldjump"/>
              <a:extLst>
                <a:ext uri="{FF2B5EF4-FFF2-40B4-BE49-F238E27FC236}">
                  <a16:creationId xmlns:a16="http://schemas.microsoft.com/office/drawing/2014/main" id="{456E3FB5-D197-4F98-D2F3-A0F0A5B6A29E}"/>
                </a:ext>
              </a:extLst>
            </p:cNvPr>
            <p:cNvSpPr/>
            <p:nvPr/>
          </p:nvSpPr>
          <p:spPr>
            <a:xfrm rot="5400000">
              <a:off x="8473639"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52425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fade">
                                      <p:cBhvr>
                                        <p:cTn id="7" dur="500"/>
                                        <p:tgtEl>
                                          <p:spTgt spid="9">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4" end="4"/>
                                            </p:txEl>
                                          </p:spTgt>
                                        </p:tgtEl>
                                        <p:attrNameLst>
                                          <p:attrName>style.visibility</p:attrName>
                                        </p:attrNameLst>
                                      </p:cBhvr>
                                      <p:to>
                                        <p:strVal val="visible"/>
                                      </p:to>
                                    </p:set>
                                    <p:animEffect transition="in" filter="fade">
                                      <p:cBhvr>
                                        <p:cTn id="10" dur="500"/>
                                        <p:tgtEl>
                                          <p:spTgt spid="9">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animEffect transition="in" filter="fade">
                                      <p:cBhvr>
                                        <p:cTn id="13"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351"/>
        <p:cNvGrpSpPr/>
        <p:nvPr/>
      </p:nvGrpSpPr>
      <p:grpSpPr>
        <a:xfrm>
          <a:off x="0" y="0"/>
          <a:ext cx="0" cy="0"/>
          <a:chOff x="0" y="0"/>
          <a:chExt cx="0" cy="0"/>
        </a:xfrm>
      </p:grpSpPr>
      <p:grpSp>
        <p:nvGrpSpPr>
          <p:cNvPr id="2352" name="Google Shape;2352;p39"/>
          <p:cNvGrpSpPr/>
          <p:nvPr/>
        </p:nvGrpSpPr>
        <p:grpSpPr>
          <a:xfrm>
            <a:off x="865761" y="593450"/>
            <a:ext cx="5569500" cy="3956575"/>
            <a:chOff x="865761" y="593450"/>
            <a:chExt cx="5569500" cy="3956575"/>
          </a:xfrm>
        </p:grpSpPr>
        <p:grpSp>
          <p:nvGrpSpPr>
            <p:cNvPr id="2353" name="Google Shape;2353;p39"/>
            <p:cNvGrpSpPr/>
            <p:nvPr/>
          </p:nvGrpSpPr>
          <p:grpSpPr>
            <a:xfrm>
              <a:off x="1018161" y="745850"/>
              <a:ext cx="5417100" cy="3804175"/>
              <a:chOff x="1599186" y="592625"/>
              <a:chExt cx="5417100" cy="3804175"/>
            </a:xfrm>
          </p:grpSpPr>
          <p:sp>
            <p:nvSpPr>
              <p:cNvPr id="2354" name="Google Shape;2354;p39"/>
              <p:cNvSpPr/>
              <p:nvPr/>
            </p:nvSpPr>
            <p:spPr>
              <a:xfrm>
                <a:off x="1599186" y="594300"/>
                <a:ext cx="5417100" cy="3802500"/>
              </a:xfrm>
              <a:prstGeom prst="rect">
                <a:avLst/>
              </a:pr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5" name="Google Shape;2355;p39"/>
              <p:cNvGrpSpPr/>
              <p:nvPr/>
            </p:nvGrpSpPr>
            <p:grpSpPr>
              <a:xfrm>
                <a:off x="1599186" y="592625"/>
                <a:ext cx="5417100" cy="409500"/>
                <a:chOff x="1599197" y="592625"/>
                <a:chExt cx="5417100" cy="409500"/>
              </a:xfrm>
            </p:grpSpPr>
            <p:sp>
              <p:nvSpPr>
                <p:cNvPr id="2356" name="Google Shape;2356;p39"/>
                <p:cNvSpPr/>
                <p:nvPr/>
              </p:nvSpPr>
              <p:spPr>
                <a:xfrm>
                  <a:off x="6680805" y="673693"/>
                  <a:ext cx="246284" cy="247356"/>
                </a:xfrm>
                <a:custGeom>
                  <a:avLst/>
                  <a:gdLst/>
                  <a:ahLst/>
                  <a:cxnLst/>
                  <a:rect l="l" t="t" r="r" b="b"/>
                  <a:pathLst>
                    <a:path w="3449" h="3464" extrusionOk="0">
                      <a:moveTo>
                        <a:pt x="1" y="0"/>
                      </a:moveTo>
                      <a:lnTo>
                        <a:pt x="1" y="3464"/>
                      </a:lnTo>
                      <a:lnTo>
                        <a:pt x="3449" y="3464"/>
                      </a:lnTo>
                      <a:lnTo>
                        <a:pt x="3449"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39"/>
                <p:cNvSpPr/>
                <p:nvPr/>
              </p:nvSpPr>
              <p:spPr>
                <a:xfrm>
                  <a:off x="6355112" y="673693"/>
                  <a:ext cx="247356" cy="247356"/>
                </a:xfrm>
                <a:custGeom>
                  <a:avLst/>
                  <a:gdLst/>
                  <a:ahLst/>
                  <a:cxnLst/>
                  <a:rect l="l" t="t" r="r" b="b"/>
                  <a:pathLst>
                    <a:path w="3464" h="3464" extrusionOk="0">
                      <a:moveTo>
                        <a:pt x="0" y="0"/>
                      </a:moveTo>
                      <a:lnTo>
                        <a:pt x="0" y="3464"/>
                      </a:lnTo>
                      <a:lnTo>
                        <a:pt x="3464" y="3464"/>
                      </a:lnTo>
                      <a:lnTo>
                        <a:pt x="3464"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39"/>
                <p:cNvSpPr/>
                <p:nvPr/>
              </p:nvSpPr>
              <p:spPr>
                <a:xfrm>
                  <a:off x="1599197" y="592625"/>
                  <a:ext cx="5417100" cy="409500"/>
                </a:xfrm>
                <a:prstGeom prst="rect">
                  <a:avLst/>
                </a:prstGeom>
                <a:solidFill>
                  <a:schemeClr val="accent2">
                    <a:lumMod val="90000"/>
                  </a:schemeClr>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39"/>
                <p:cNvSpPr/>
                <p:nvPr/>
              </p:nvSpPr>
              <p:spPr>
                <a:xfrm>
                  <a:off x="6363747" y="675372"/>
                  <a:ext cx="247713" cy="247356"/>
                </a:xfrm>
                <a:custGeom>
                  <a:avLst/>
                  <a:gdLst/>
                  <a:ahLst/>
                  <a:cxnLst/>
                  <a:rect l="l" t="t" r="r" b="b"/>
                  <a:pathLst>
                    <a:path w="3469" h="3464" extrusionOk="0">
                      <a:moveTo>
                        <a:pt x="1" y="0"/>
                      </a:moveTo>
                      <a:lnTo>
                        <a:pt x="1" y="3464"/>
                      </a:lnTo>
                      <a:lnTo>
                        <a:pt x="3468" y="3464"/>
                      </a:lnTo>
                      <a:lnTo>
                        <a:pt x="3468" y="0"/>
                      </a:lnTo>
                      <a:close/>
                    </a:path>
                  </a:pathLst>
                </a:custGeom>
                <a:solidFill>
                  <a:schemeClr val="l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39"/>
                <p:cNvSpPr/>
                <p:nvPr/>
              </p:nvSpPr>
              <p:spPr>
                <a:xfrm>
                  <a:off x="6678294" y="675372"/>
                  <a:ext cx="247713" cy="247356"/>
                </a:xfrm>
                <a:custGeom>
                  <a:avLst/>
                  <a:gdLst/>
                  <a:ahLst/>
                  <a:cxnLst/>
                  <a:rect l="l" t="t" r="r" b="b"/>
                  <a:pathLst>
                    <a:path w="3469" h="3464" extrusionOk="0">
                      <a:moveTo>
                        <a:pt x="1" y="0"/>
                      </a:moveTo>
                      <a:lnTo>
                        <a:pt x="1" y="3464"/>
                      </a:lnTo>
                      <a:lnTo>
                        <a:pt x="3468" y="3464"/>
                      </a:lnTo>
                      <a:lnTo>
                        <a:pt x="3468" y="0"/>
                      </a:ln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39"/>
                <p:cNvSpPr/>
                <p:nvPr/>
              </p:nvSpPr>
              <p:spPr>
                <a:xfrm>
                  <a:off x="6049199" y="675097"/>
                  <a:ext cx="247713" cy="247356"/>
                </a:xfrm>
                <a:custGeom>
                  <a:avLst/>
                  <a:gdLst/>
                  <a:ahLst/>
                  <a:cxnLst/>
                  <a:rect l="l" t="t" r="r" b="b"/>
                  <a:pathLst>
                    <a:path w="3469" h="3464" extrusionOk="0">
                      <a:moveTo>
                        <a:pt x="1" y="0"/>
                      </a:moveTo>
                      <a:lnTo>
                        <a:pt x="1" y="3464"/>
                      </a:lnTo>
                      <a:lnTo>
                        <a:pt x="3468" y="3464"/>
                      </a:lnTo>
                      <a:lnTo>
                        <a:pt x="3468" y="0"/>
                      </a:lnTo>
                      <a:close/>
                    </a:path>
                  </a:pathLst>
                </a:custGeom>
                <a:solidFill>
                  <a:schemeClr val="accen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62" name="Google Shape;2362;p39"/>
            <p:cNvGrpSpPr/>
            <p:nvPr/>
          </p:nvGrpSpPr>
          <p:grpSpPr>
            <a:xfrm>
              <a:off x="941961" y="669650"/>
              <a:ext cx="5417100" cy="3804175"/>
              <a:chOff x="1599186" y="592625"/>
              <a:chExt cx="5417100" cy="3804175"/>
            </a:xfrm>
          </p:grpSpPr>
          <p:sp>
            <p:nvSpPr>
              <p:cNvPr id="2363" name="Google Shape;2363;p39"/>
              <p:cNvSpPr/>
              <p:nvPr/>
            </p:nvSpPr>
            <p:spPr>
              <a:xfrm>
                <a:off x="1599186" y="594300"/>
                <a:ext cx="5417100" cy="3802500"/>
              </a:xfrm>
              <a:prstGeom prst="rect">
                <a:avLst/>
              </a:pr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4" name="Google Shape;2364;p39"/>
              <p:cNvGrpSpPr/>
              <p:nvPr/>
            </p:nvGrpSpPr>
            <p:grpSpPr>
              <a:xfrm>
                <a:off x="1599186" y="592625"/>
                <a:ext cx="5417100" cy="409500"/>
                <a:chOff x="1599197" y="592625"/>
                <a:chExt cx="5417100" cy="409500"/>
              </a:xfrm>
            </p:grpSpPr>
            <p:sp>
              <p:nvSpPr>
                <p:cNvPr id="2365" name="Google Shape;2365;p39"/>
                <p:cNvSpPr/>
                <p:nvPr/>
              </p:nvSpPr>
              <p:spPr>
                <a:xfrm>
                  <a:off x="6680805" y="673693"/>
                  <a:ext cx="246284" cy="247356"/>
                </a:xfrm>
                <a:custGeom>
                  <a:avLst/>
                  <a:gdLst/>
                  <a:ahLst/>
                  <a:cxnLst/>
                  <a:rect l="l" t="t" r="r" b="b"/>
                  <a:pathLst>
                    <a:path w="3449" h="3464" extrusionOk="0">
                      <a:moveTo>
                        <a:pt x="1" y="0"/>
                      </a:moveTo>
                      <a:lnTo>
                        <a:pt x="1" y="3464"/>
                      </a:lnTo>
                      <a:lnTo>
                        <a:pt x="3449" y="3464"/>
                      </a:lnTo>
                      <a:lnTo>
                        <a:pt x="3449"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39"/>
                <p:cNvSpPr/>
                <p:nvPr/>
              </p:nvSpPr>
              <p:spPr>
                <a:xfrm>
                  <a:off x="6355112" y="673693"/>
                  <a:ext cx="247356" cy="247356"/>
                </a:xfrm>
                <a:custGeom>
                  <a:avLst/>
                  <a:gdLst/>
                  <a:ahLst/>
                  <a:cxnLst/>
                  <a:rect l="l" t="t" r="r" b="b"/>
                  <a:pathLst>
                    <a:path w="3464" h="3464" extrusionOk="0">
                      <a:moveTo>
                        <a:pt x="0" y="0"/>
                      </a:moveTo>
                      <a:lnTo>
                        <a:pt x="0" y="3464"/>
                      </a:lnTo>
                      <a:lnTo>
                        <a:pt x="3464" y="3464"/>
                      </a:lnTo>
                      <a:lnTo>
                        <a:pt x="3464"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39"/>
                <p:cNvSpPr/>
                <p:nvPr/>
              </p:nvSpPr>
              <p:spPr>
                <a:xfrm>
                  <a:off x="1599197" y="592625"/>
                  <a:ext cx="5417100" cy="409500"/>
                </a:xfrm>
                <a:prstGeom prst="rect">
                  <a:avLst/>
                </a:prstGeom>
                <a:solidFill>
                  <a:schemeClr val="accent2">
                    <a:lumMod val="90000"/>
                  </a:schemeClr>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39"/>
                <p:cNvSpPr/>
                <p:nvPr/>
              </p:nvSpPr>
              <p:spPr>
                <a:xfrm>
                  <a:off x="6363747" y="675372"/>
                  <a:ext cx="247713" cy="247356"/>
                </a:xfrm>
                <a:custGeom>
                  <a:avLst/>
                  <a:gdLst/>
                  <a:ahLst/>
                  <a:cxnLst/>
                  <a:rect l="l" t="t" r="r" b="b"/>
                  <a:pathLst>
                    <a:path w="3469" h="3464" extrusionOk="0">
                      <a:moveTo>
                        <a:pt x="1" y="0"/>
                      </a:moveTo>
                      <a:lnTo>
                        <a:pt x="1" y="3464"/>
                      </a:lnTo>
                      <a:lnTo>
                        <a:pt x="3468" y="3464"/>
                      </a:lnTo>
                      <a:lnTo>
                        <a:pt x="3468" y="0"/>
                      </a:lnTo>
                      <a:close/>
                    </a:path>
                  </a:pathLst>
                </a:custGeom>
                <a:solidFill>
                  <a:schemeClr val="l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39"/>
                <p:cNvSpPr/>
                <p:nvPr/>
              </p:nvSpPr>
              <p:spPr>
                <a:xfrm>
                  <a:off x="6678294" y="675372"/>
                  <a:ext cx="247713" cy="247356"/>
                </a:xfrm>
                <a:custGeom>
                  <a:avLst/>
                  <a:gdLst/>
                  <a:ahLst/>
                  <a:cxnLst/>
                  <a:rect l="l" t="t" r="r" b="b"/>
                  <a:pathLst>
                    <a:path w="3469" h="3464" extrusionOk="0">
                      <a:moveTo>
                        <a:pt x="1" y="0"/>
                      </a:moveTo>
                      <a:lnTo>
                        <a:pt x="1" y="3464"/>
                      </a:lnTo>
                      <a:lnTo>
                        <a:pt x="3468" y="3464"/>
                      </a:lnTo>
                      <a:lnTo>
                        <a:pt x="3468" y="0"/>
                      </a:ln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39"/>
                <p:cNvSpPr/>
                <p:nvPr/>
              </p:nvSpPr>
              <p:spPr>
                <a:xfrm>
                  <a:off x="6049199" y="675097"/>
                  <a:ext cx="247713" cy="247356"/>
                </a:xfrm>
                <a:custGeom>
                  <a:avLst/>
                  <a:gdLst/>
                  <a:ahLst/>
                  <a:cxnLst/>
                  <a:rect l="l" t="t" r="r" b="b"/>
                  <a:pathLst>
                    <a:path w="3469" h="3464" extrusionOk="0">
                      <a:moveTo>
                        <a:pt x="1" y="0"/>
                      </a:moveTo>
                      <a:lnTo>
                        <a:pt x="1" y="3464"/>
                      </a:lnTo>
                      <a:lnTo>
                        <a:pt x="3468" y="3464"/>
                      </a:lnTo>
                      <a:lnTo>
                        <a:pt x="3468" y="0"/>
                      </a:lnTo>
                      <a:close/>
                    </a:path>
                  </a:pathLst>
                </a:custGeom>
                <a:solidFill>
                  <a:schemeClr val="accen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71" name="Google Shape;2371;p39"/>
            <p:cNvGrpSpPr/>
            <p:nvPr/>
          </p:nvGrpSpPr>
          <p:grpSpPr>
            <a:xfrm>
              <a:off x="865761" y="593450"/>
              <a:ext cx="5417100" cy="3804175"/>
              <a:chOff x="1599186" y="592625"/>
              <a:chExt cx="5417100" cy="3804175"/>
            </a:xfrm>
          </p:grpSpPr>
          <p:sp>
            <p:nvSpPr>
              <p:cNvPr id="2372" name="Google Shape;2372;p39"/>
              <p:cNvSpPr/>
              <p:nvPr/>
            </p:nvSpPr>
            <p:spPr>
              <a:xfrm>
                <a:off x="1599186" y="594300"/>
                <a:ext cx="5417100" cy="3802500"/>
              </a:xfrm>
              <a:prstGeom prst="rect">
                <a:avLst/>
              </a:pr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3" name="Google Shape;2373;p39"/>
              <p:cNvGrpSpPr/>
              <p:nvPr/>
            </p:nvGrpSpPr>
            <p:grpSpPr>
              <a:xfrm>
                <a:off x="1599186" y="592625"/>
                <a:ext cx="5417100" cy="409500"/>
                <a:chOff x="1599197" y="592625"/>
                <a:chExt cx="5417100" cy="409500"/>
              </a:xfrm>
            </p:grpSpPr>
            <p:sp>
              <p:nvSpPr>
                <p:cNvPr id="2374" name="Google Shape;2374;p39"/>
                <p:cNvSpPr/>
                <p:nvPr/>
              </p:nvSpPr>
              <p:spPr>
                <a:xfrm>
                  <a:off x="6680805" y="673693"/>
                  <a:ext cx="246284" cy="247356"/>
                </a:xfrm>
                <a:custGeom>
                  <a:avLst/>
                  <a:gdLst/>
                  <a:ahLst/>
                  <a:cxnLst/>
                  <a:rect l="l" t="t" r="r" b="b"/>
                  <a:pathLst>
                    <a:path w="3449" h="3464" extrusionOk="0">
                      <a:moveTo>
                        <a:pt x="1" y="0"/>
                      </a:moveTo>
                      <a:lnTo>
                        <a:pt x="1" y="3464"/>
                      </a:lnTo>
                      <a:lnTo>
                        <a:pt x="3449" y="3464"/>
                      </a:lnTo>
                      <a:lnTo>
                        <a:pt x="3449"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9"/>
                <p:cNvSpPr/>
                <p:nvPr/>
              </p:nvSpPr>
              <p:spPr>
                <a:xfrm>
                  <a:off x="6355112" y="673693"/>
                  <a:ext cx="247356" cy="247356"/>
                </a:xfrm>
                <a:custGeom>
                  <a:avLst/>
                  <a:gdLst/>
                  <a:ahLst/>
                  <a:cxnLst/>
                  <a:rect l="l" t="t" r="r" b="b"/>
                  <a:pathLst>
                    <a:path w="3464" h="3464" extrusionOk="0">
                      <a:moveTo>
                        <a:pt x="0" y="0"/>
                      </a:moveTo>
                      <a:lnTo>
                        <a:pt x="0" y="3464"/>
                      </a:lnTo>
                      <a:lnTo>
                        <a:pt x="3464" y="3464"/>
                      </a:lnTo>
                      <a:lnTo>
                        <a:pt x="3464"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9"/>
                <p:cNvSpPr/>
                <p:nvPr/>
              </p:nvSpPr>
              <p:spPr>
                <a:xfrm>
                  <a:off x="1599197" y="592625"/>
                  <a:ext cx="5417100" cy="409500"/>
                </a:xfrm>
                <a:prstGeom prst="rect">
                  <a:avLst/>
                </a:prstGeom>
                <a:solidFill>
                  <a:schemeClr val="accent2">
                    <a:lumMod val="90000"/>
                  </a:schemeClr>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7" name="Google Shape;2377;p39"/>
                <p:cNvSpPr/>
                <p:nvPr/>
              </p:nvSpPr>
              <p:spPr>
                <a:xfrm>
                  <a:off x="6363747" y="675372"/>
                  <a:ext cx="247713" cy="247356"/>
                </a:xfrm>
                <a:custGeom>
                  <a:avLst/>
                  <a:gdLst/>
                  <a:ahLst/>
                  <a:cxnLst/>
                  <a:rect l="l" t="t" r="r" b="b"/>
                  <a:pathLst>
                    <a:path w="3469" h="3464" extrusionOk="0">
                      <a:moveTo>
                        <a:pt x="1" y="0"/>
                      </a:moveTo>
                      <a:lnTo>
                        <a:pt x="1" y="3464"/>
                      </a:lnTo>
                      <a:lnTo>
                        <a:pt x="3468" y="3464"/>
                      </a:lnTo>
                      <a:lnTo>
                        <a:pt x="3468" y="0"/>
                      </a:lnTo>
                      <a:close/>
                    </a:path>
                  </a:pathLst>
                </a:custGeom>
                <a:solidFill>
                  <a:schemeClr val="l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9"/>
                <p:cNvSpPr/>
                <p:nvPr/>
              </p:nvSpPr>
              <p:spPr>
                <a:xfrm>
                  <a:off x="6678294" y="675372"/>
                  <a:ext cx="247713" cy="247356"/>
                </a:xfrm>
                <a:custGeom>
                  <a:avLst/>
                  <a:gdLst/>
                  <a:ahLst/>
                  <a:cxnLst/>
                  <a:rect l="l" t="t" r="r" b="b"/>
                  <a:pathLst>
                    <a:path w="3469" h="3464" extrusionOk="0">
                      <a:moveTo>
                        <a:pt x="1" y="0"/>
                      </a:moveTo>
                      <a:lnTo>
                        <a:pt x="1" y="3464"/>
                      </a:lnTo>
                      <a:lnTo>
                        <a:pt x="3468" y="3464"/>
                      </a:lnTo>
                      <a:lnTo>
                        <a:pt x="3468" y="0"/>
                      </a:lnTo>
                      <a:close/>
                    </a:path>
                  </a:pathLst>
                </a:custGeom>
                <a:solidFill>
                  <a:schemeClr val="accen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9"/>
                <p:cNvSpPr/>
                <p:nvPr/>
              </p:nvSpPr>
              <p:spPr>
                <a:xfrm>
                  <a:off x="6049199" y="675097"/>
                  <a:ext cx="247713" cy="247356"/>
                </a:xfrm>
                <a:custGeom>
                  <a:avLst/>
                  <a:gdLst/>
                  <a:ahLst/>
                  <a:cxnLst/>
                  <a:rect l="l" t="t" r="r" b="b"/>
                  <a:pathLst>
                    <a:path w="3469" h="3464" extrusionOk="0">
                      <a:moveTo>
                        <a:pt x="1" y="0"/>
                      </a:moveTo>
                      <a:lnTo>
                        <a:pt x="1" y="3464"/>
                      </a:lnTo>
                      <a:lnTo>
                        <a:pt x="3468" y="3464"/>
                      </a:lnTo>
                      <a:lnTo>
                        <a:pt x="3468" y="0"/>
                      </a:lnTo>
                      <a:close/>
                    </a:path>
                  </a:pathLst>
                </a:custGeom>
                <a:solidFill>
                  <a:schemeClr val="accen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381" name="Google Shape;2381;p39"/>
          <p:cNvSpPr txBox="1">
            <a:spLocks noGrp="1"/>
          </p:cNvSpPr>
          <p:nvPr>
            <p:ph type="title"/>
          </p:nvPr>
        </p:nvSpPr>
        <p:spPr>
          <a:xfrm>
            <a:off x="1111853" y="1225003"/>
            <a:ext cx="4969800" cy="291624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summary</a:t>
            </a:r>
            <a:endParaRPr dirty="0"/>
          </a:p>
        </p:txBody>
      </p:sp>
      <p:sp>
        <p:nvSpPr>
          <p:cNvPr id="2384" name="Google Shape;2384;p39"/>
          <p:cNvSpPr/>
          <p:nvPr/>
        </p:nvSpPr>
        <p:spPr>
          <a:xfrm>
            <a:off x="7654209" y="414775"/>
            <a:ext cx="654264" cy="711206"/>
          </a:xfrm>
          <a:custGeom>
            <a:avLst/>
            <a:gdLst/>
            <a:ahLst/>
            <a:cxnLst/>
            <a:rect l="l" t="t" r="r" b="b"/>
            <a:pathLst>
              <a:path w="5850" h="6359" extrusionOk="0">
                <a:moveTo>
                  <a:pt x="2923" y="0"/>
                </a:moveTo>
                <a:cubicBezTo>
                  <a:pt x="2845" y="0"/>
                  <a:pt x="2778" y="48"/>
                  <a:pt x="2746" y="114"/>
                </a:cubicBezTo>
                <a:cubicBezTo>
                  <a:pt x="2303" y="1389"/>
                  <a:pt x="1338" y="2452"/>
                  <a:pt x="99" y="3005"/>
                </a:cubicBezTo>
                <a:cubicBezTo>
                  <a:pt x="32" y="3040"/>
                  <a:pt x="1" y="3103"/>
                  <a:pt x="1" y="3170"/>
                </a:cubicBezTo>
                <a:cubicBezTo>
                  <a:pt x="1" y="3252"/>
                  <a:pt x="32" y="3319"/>
                  <a:pt x="99" y="3350"/>
                </a:cubicBezTo>
                <a:cubicBezTo>
                  <a:pt x="1338" y="3907"/>
                  <a:pt x="2303" y="4951"/>
                  <a:pt x="2746" y="6225"/>
                </a:cubicBezTo>
                <a:cubicBezTo>
                  <a:pt x="2778" y="6308"/>
                  <a:pt x="2845" y="6359"/>
                  <a:pt x="2923" y="6359"/>
                </a:cubicBezTo>
                <a:cubicBezTo>
                  <a:pt x="3005" y="6359"/>
                  <a:pt x="3072" y="6308"/>
                  <a:pt x="3103" y="6225"/>
                </a:cubicBezTo>
                <a:cubicBezTo>
                  <a:pt x="3547" y="4951"/>
                  <a:pt x="4512" y="3907"/>
                  <a:pt x="5751" y="3350"/>
                </a:cubicBezTo>
                <a:cubicBezTo>
                  <a:pt x="5818" y="3319"/>
                  <a:pt x="5849" y="3252"/>
                  <a:pt x="5849" y="3170"/>
                </a:cubicBezTo>
                <a:cubicBezTo>
                  <a:pt x="5849" y="3103"/>
                  <a:pt x="5818" y="3040"/>
                  <a:pt x="5751" y="3005"/>
                </a:cubicBezTo>
                <a:cubicBezTo>
                  <a:pt x="4512" y="2452"/>
                  <a:pt x="3547" y="1389"/>
                  <a:pt x="3103" y="114"/>
                </a:cubicBezTo>
                <a:cubicBezTo>
                  <a:pt x="3072" y="48"/>
                  <a:pt x="3005" y="0"/>
                  <a:pt x="2923"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5" name="Google Shape;2385;p39"/>
          <p:cNvGrpSpPr/>
          <p:nvPr/>
        </p:nvGrpSpPr>
        <p:grpSpPr>
          <a:xfrm>
            <a:off x="715097" y="1595431"/>
            <a:ext cx="373592" cy="711175"/>
            <a:chOff x="-1334775" y="1194975"/>
            <a:chExt cx="822891" cy="1566810"/>
          </a:xfrm>
        </p:grpSpPr>
        <p:sp>
          <p:nvSpPr>
            <p:cNvPr id="2386" name="Google Shape;2386;p39"/>
            <p:cNvSpPr/>
            <p:nvPr/>
          </p:nvSpPr>
          <p:spPr>
            <a:xfrm>
              <a:off x="-1328201" y="1201549"/>
              <a:ext cx="809743" cy="1553749"/>
            </a:xfrm>
            <a:custGeom>
              <a:avLst/>
              <a:gdLst/>
              <a:ahLst/>
              <a:cxnLst/>
              <a:rect l="l" t="t" r="r" b="b"/>
              <a:pathLst>
                <a:path w="8253" h="15836" extrusionOk="0">
                  <a:moveTo>
                    <a:pt x="0" y="1"/>
                  </a:moveTo>
                  <a:lnTo>
                    <a:pt x="0" y="1652"/>
                  </a:lnTo>
                  <a:lnTo>
                    <a:pt x="589" y="1652"/>
                  </a:lnTo>
                  <a:lnTo>
                    <a:pt x="589" y="5461"/>
                  </a:lnTo>
                  <a:lnTo>
                    <a:pt x="1193" y="5461"/>
                  </a:lnTo>
                  <a:lnTo>
                    <a:pt x="1193" y="6049"/>
                  </a:lnTo>
                  <a:lnTo>
                    <a:pt x="1797" y="6049"/>
                  </a:lnTo>
                  <a:lnTo>
                    <a:pt x="1797" y="6653"/>
                  </a:lnTo>
                  <a:lnTo>
                    <a:pt x="2385" y="6653"/>
                  </a:lnTo>
                  <a:lnTo>
                    <a:pt x="2385" y="7257"/>
                  </a:lnTo>
                  <a:lnTo>
                    <a:pt x="2989" y="7257"/>
                  </a:lnTo>
                  <a:lnTo>
                    <a:pt x="2989" y="8579"/>
                  </a:lnTo>
                  <a:lnTo>
                    <a:pt x="2385" y="8579"/>
                  </a:lnTo>
                  <a:lnTo>
                    <a:pt x="2385" y="9187"/>
                  </a:lnTo>
                  <a:lnTo>
                    <a:pt x="1797" y="9187"/>
                  </a:lnTo>
                  <a:lnTo>
                    <a:pt x="1797" y="9791"/>
                  </a:lnTo>
                  <a:lnTo>
                    <a:pt x="1193" y="9791"/>
                  </a:lnTo>
                  <a:lnTo>
                    <a:pt x="1193" y="10379"/>
                  </a:lnTo>
                  <a:lnTo>
                    <a:pt x="589" y="10379"/>
                  </a:lnTo>
                  <a:lnTo>
                    <a:pt x="589" y="14188"/>
                  </a:lnTo>
                  <a:lnTo>
                    <a:pt x="0" y="14188"/>
                  </a:lnTo>
                  <a:lnTo>
                    <a:pt x="0" y="15835"/>
                  </a:lnTo>
                  <a:lnTo>
                    <a:pt x="8253" y="15835"/>
                  </a:lnTo>
                  <a:lnTo>
                    <a:pt x="8253" y="14188"/>
                  </a:lnTo>
                  <a:lnTo>
                    <a:pt x="7649" y="14188"/>
                  </a:lnTo>
                  <a:lnTo>
                    <a:pt x="7649" y="10379"/>
                  </a:lnTo>
                  <a:lnTo>
                    <a:pt x="7045" y="10379"/>
                  </a:lnTo>
                  <a:lnTo>
                    <a:pt x="7045" y="9791"/>
                  </a:lnTo>
                  <a:lnTo>
                    <a:pt x="6456" y="9791"/>
                  </a:lnTo>
                  <a:lnTo>
                    <a:pt x="6456" y="9187"/>
                  </a:lnTo>
                  <a:lnTo>
                    <a:pt x="5848" y="9187"/>
                  </a:lnTo>
                  <a:lnTo>
                    <a:pt x="5848" y="8579"/>
                  </a:lnTo>
                  <a:lnTo>
                    <a:pt x="5244" y="8579"/>
                  </a:lnTo>
                  <a:lnTo>
                    <a:pt x="5244" y="7257"/>
                  </a:lnTo>
                  <a:lnTo>
                    <a:pt x="5848" y="7257"/>
                  </a:lnTo>
                  <a:lnTo>
                    <a:pt x="5848" y="6653"/>
                  </a:lnTo>
                  <a:lnTo>
                    <a:pt x="6456" y="6653"/>
                  </a:lnTo>
                  <a:lnTo>
                    <a:pt x="6456" y="6049"/>
                  </a:lnTo>
                  <a:lnTo>
                    <a:pt x="7045" y="6049"/>
                  </a:lnTo>
                  <a:lnTo>
                    <a:pt x="7045" y="5461"/>
                  </a:lnTo>
                  <a:lnTo>
                    <a:pt x="7649" y="5461"/>
                  </a:lnTo>
                  <a:lnTo>
                    <a:pt x="7649" y="1652"/>
                  </a:lnTo>
                  <a:lnTo>
                    <a:pt x="8253" y="1652"/>
                  </a:lnTo>
                  <a:lnTo>
                    <a:pt x="8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9"/>
            <p:cNvSpPr/>
            <p:nvPr/>
          </p:nvSpPr>
          <p:spPr>
            <a:xfrm>
              <a:off x="-1217821" y="2154060"/>
              <a:ext cx="59360" cy="59360"/>
            </a:xfrm>
            <a:custGeom>
              <a:avLst/>
              <a:gdLst/>
              <a:ahLst/>
              <a:cxnLst/>
              <a:rect l="l" t="t" r="r" b="b"/>
              <a:pathLst>
                <a:path w="605" h="605" extrusionOk="0">
                  <a:moveTo>
                    <a:pt x="1" y="0"/>
                  </a:moveTo>
                  <a:lnTo>
                    <a:pt x="1" y="605"/>
                  </a:lnTo>
                  <a:lnTo>
                    <a:pt x="605" y="605"/>
                  </a:lnTo>
                  <a:lnTo>
                    <a:pt x="6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39"/>
            <p:cNvSpPr/>
            <p:nvPr/>
          </p:nvSpPr>
          <p:spPr>
            <a:xfrm>
              <a:off x="-1158558" y="2096368"/>
              <a:ext cx="57888" cy="57790"/>
            </a:xfrm>
            <a:custGeom>
              <a:avLst/>
              <a:gdLst/>
              <a:ahLst/>
              <a:cxnLst/>
              <a:rect l="l" t="t" r="r" b="b"/>
              <a:pathLst>
                <a:path w="590" h="589" extrusionOk="0">
                  <a:moveTo>
                    <a:pt x="1" y="0"/>
                  </a:moveTo>
                  <a:lnTo>
                    <a:pt x="1" y="588"/>
                  </a:lnTo>
                  <a:lnTo>
                    <a:pt x="589" y="588"/>
                  </a:lnTo>
                  <a:lnTo>
                    <a:pt x="5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39"/>
            <p:cNvSpPr/>
            <p:nvPr/>
          </p:nvSpPr>
          <p:spPr>
            <a:xfrm>
              <a:off x="-1100768" y="2037106"/>
              <a:ext cx="59752" cy="59360"/>
            </a:xfrm>
            <a:custGeom>
              <a:avLst/>
              <a:gdLst/>
              <a:ahLst/>
              <a:cxnLst/>
              <a:rect l="l" t="t" r="r" b="b"/>
              <a:pathLst>
                <a:path w="609" h="605" extrusionOk="0">
                  <a:moveTo>
                    <a:pt x="0" y="0"/>
                  </a:moveTo>
                  <a:lnTo>
                    <a:pt x="0" y="604"/>
                  </a:lnTo>
                  <a:lnTo>
                    <a:pt x="608" y="604"/>
                  </a:lnTo>
                  <a:lnTo>
                    <a:pt x="6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9"/>
            <p:cNvSpPr/>
            <p:nvPr/>
          </p:nvSpPr>
          <p:spPr>
            <a:xfrm>
              <a:off x="-1041113" y="1920053"/>
              <a:ext cx="59360" cy="117149"/>
            </a:xfrm>
            <a:custGeom>
              <a:avLst/>
              <a:gdLst/>
              <a:ahLst/>
              <a:cxnLst/>
              <a:rect l="l" t="t" r="r" b="b"/>
              <a:pathLst>
                <a:path w="605" h="1194" extrusionOk="0">
                  <a:moveTo>
                    <a:pt x="0" y="1"/>
                  </a:moveTo>
                  <a:lnTo>
                    <a:pt x="0" y="1193"/>
                  </a:lnTo>
                  <a:lnTo>
                    <a:pt x="604" y="1193"/>
                  </a:lnTo>
                  <a:lnTo>
                    <a:pt x="6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9"/>
            <p:cNvSpPr/>
            <p:nvPr/>
          </p:nvSpPr>
          <p:spPr>
            <a:xfrm>
              <a:off x="-1217821" y="1743444"/>
              <a:ext cx="59360" cy="57790"/>
            </a:xfrm>
            <a:custGeom>
              <a:avLst/>
              <a:gdLst/>
              <a:ahLst/>
              <a:cxnLst/>
              <a:rect l="l" t="t" r="r" b="b"/>
              <a:pathLst>
                <a:path w="605" h="589" extrusionOk="0">
                  <a:moveTo>
                    <a:pt x="1" y="0"/>
                  </a:moveTo>
                  <a:lnTo>
                    <a:pt x="1" y="589"/>
                  </a:lnTo>
                  <a:lnTo>
                    <a:pt x="605" y="589"/>
                  </a:lnTo>
                  <a:lnTo>
                    <a:pt x="6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9"/>
            <p:cNvSpPr/>
            <p:nvPr/>
          </p:nvSpPr>
          <p:spPr>
            <a:xfrm>
              <a:off x="-1158558" y="1801136"/>
              <a:ext cx="57888" cy="59360"/>
            </a:xfrm>
            <a:custGeom>
              <a:avLst/>
              <a:gdLst/>
              <a:ahLst/>
              <a:cxnLst/>
              <a:rect l="l" t="t" r="r" b="b"/>
              <a:pathLst>
                <a:path w="590" h="605" extrusionOk="0">
                  <a:moveTo>
                    <a:pt x="1" y="1"/>
                  </a:moveTo>
                  <a:lnTo>
                    <a:pt x="1" y="605"/>
                  </a:lnTo>
                  <a:lnTo>
                    <a:pt x="589" y="605"/>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9"/>
            <p:cNvSpPr/>
            <p:nvPr/>
          </p:nvSpPr>
          <p:spPr>
            <a:xfrm>
              <a:off x="-1100768" y="1860399"/>
              <a:ext cx="59752" cy="59752"/>
            </a:xfrm>
            <a:custGeom>
              <a:avLst/>
              <a:gdLst/>
              <a:ahLst/>
              <a:cxnLst/>
              <a:rect l="l" t="t" r="r" b="b"/>
              <a:pathLst>
                <a:path w="609" h="609" extrusionOk="0">
                  <a:moveTo>
                    <a:pt x="0" y="1"/>
                  </a:moveTo>
                  <a:lnTo>
                    <a:pt x="0" y="609"/>
                  </a:lnTo>
                  <a:lnTo>
                    <a:pt x="608" y="609"/>
                  </a:lnTo>
                  <a:lnTo>
                    <a:pt x="6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9"/>
            <p:cNvSpPr/>
            <p:nvPr/>
          </p:nvSpPr>
          <p:spPr>
            <a:xfrm>
              <a:off x="-688582" y="2154060"/>
              <a:ext cx="59360" cy="59360"/>
            </a:xfrm>
            <a:custGeom>
              <a:avLst/>
              <a:gdLst/>
              <a:ahLst/>
              <a:cxnLst/>
              <a:rect l="l" t="t" r="r" b="b"/>
              <a:pathLst>
                <a:path w="605" h="605" extrusionOk="0">
                  <a:moveTo>
                    <a:pt x="0" y="0"/>
                  </a:moveTo>
                  <a:lnTo>
                    <a:pt x="0" y="605"/>
                  </a:lnTo>
                  <a:lnTo>
                    <a:pt x="604" y="605"/>
                  </a:lnTo>
                  <a:lnTo>
                    <a:pt x="6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9"/>
            <p:cNvSpPr/>
            <p:nvPr/>
          </p:nvSpPr>
          <p:spPr>
            <a:xfrm>
              <a:off x="-1334775" y="2213322"/>
              <a:ext cx="822891" cy="548463"/>
            </a:xfrm>
            <a:custGeom>
              <a:avLst/>
              <a:gdLst/>
              <a:ahLst/>
              <a:cxnLst/>
              <a:rect l="l" t="t" r="r" b="b"/>
              <a:pathLst>
                <a:path w="8387" h="5590" extrusionOk="0">
                  <a:moveTo>
                    <a:pt x="589" y="1"/>
                  </a:moveTo>
                  <a:lnTo>
                    <a:pt x="589" y="3793"/>
                  </a:lnTo>
                  <a:lnTo>
                    <a:pt x="0" y="3793"/>
                  </a:lnTo>
                  <a:lnTo>
                    <a:pt x="0" y="5590"/>
                  </a:lnTo>
                  <a:lnTo>
                    <a:pt x="8387" y="5590"/>
                  </a:lnTo>
                  <a:lnTo>
                    <a:pt x="8387" y="3793"/>
                  </a:lnTo>
                  <a:lnTo>
                    <a:pt x="7779" y="3793"/>
                  </a:lnTo>
                  <a:lnTo>
                    <a:pt x="7779" y="1"/>
                  </a:lnTo>
                  <a:lnTo>
                    <a:pt x="7190" y="1"/>
                  </a:lnTo>
                  <a:lnTo>
                    <a:pt x="7190" y="3793"/>
                  </a:lnTo>
                  <a:lnTo>
                    <a:pt x="6586" y="3793"/>
                  </a:lnTo>
                  <a:lnTo>
                    <a:pt x="6586" y="3205"/>
                  </a:lnTo>
                  <a:lnTo>
                    <a:pt x="5982" y="3205"/>
                  </a:lnTo>
                  <a:lnTo>
                    <a:pt x="5982" y="3793"/>
                  </a:lnTo>
                  <a:lnTo>
                    <a:pt x="5296" y="3793"/>
                  </a:lnTo>
                  <a:lnTo>
                    <a:pt x="5296" y="2601"/>
                  </a:lnTo>
                  <a:lnTo>
                    <a:pt x="4707" y="2601"/>
                  </a:lnTo>
                  <a:lnTo>
                    <a:pt x="4707" y="3793"/>
                  </a:lnTo>
                  <a:lnTo>
                    <a:pt x="4103" y="3793"/>
                  </a:lnTo>
                  <a:lnTo>
                    <a:pt x="4103" y="3205"/>
                  </a:lnTo>
                  <a:lnTo>
                    <a:pt x="3499" y="3205"/>
                  </a:lnTo>
                  <a:lnTo>
                    <a:pt x="3499" y="3793"/>
                  </a:lnTo>
                  <a:lnTo>
                    <a:pt x="1193" y="3793"/>
                  </a:lnTo>
                  <a:lnTo>
                    <a:pt x="119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9"/>
            <p:cNvSpPr/>
            <p:nvPr/>
          </p:nvSpPr>
          <p:spPr>
            <a:xfrm>
              <a:off x="-747844" y="2096368"/>
              <a:ext cx="59360" cy="57790"/>
            </a:xfrm>
            <a:custGeom>
              <a:avLst/>
              <a:gdLst/>
              <a:ahLst/>
              <a:cxnLst/>
              <a:rect l="l" t="t" r="r" b="b"/>
              <a:pathLst>
                <a:path w="605" h="589" extrusionOk="0">
                  <a:moveTo>
                    <a:pt x="0" y="0"/>
                  </a:moveTo>
                  <a:lnTo>
                    <a:pt x="0" y="588"/>
                  </a:lnTo>
                  <a:lnTo>
                    <a:pt x="604" y="588"/>
                  </a:lnTo>
                  <a:lnTo>
                    <a:pt x="6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39"/>
            <p:cNvSpPr/>
            <p:nvPr/>
          </p:nvSpPr>
          <p:spPr>
            <a:xfrm>
              <a:off x="-805635" y="2037106"/>
              <a:ext cx="57888" cy="59360"/>
            </a:xfrm>
            <a:custGeom>
              <a:avLst/>
              <a:gdLst/>
              <a:ahLst/>
              <a:cxnLst/>
              <a:rect l="l" t="t" r="r" b="b"/>
              <a:pathLst>
                <a:path w="590" h="605" extrusionOk="0">
                  <a:moveTo>
                    <a:pt x="1" y="0"/>
                  </a:moveTo>
                  <a:lnTo>
                    <a:pt x="1" y="604"/>
                  </a:lnTo>
                  <a:lnTo>
                    <a:pt x="589" y="604"/>
                  </a:lnTo>
                  <a:lnTo>
                    <a:pt x="5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9"/>
            <p:cNvSpPr/>
            <p:nvPr/>
          </p:nvSpPr>
          <p:spPr>
            <a:xfrm>
              <a:off x="-864897" y="1920053"/>
              <a:ext cx="59360" cy="117149"/>
            </a:xfrm>
            <a:custGeom>
              <a:avLst/>
              <a:gdLst/>
              <a:ahLst/>
              <a:cxnLst/>
              <a:rect l="l" t="t" r="r" b="b"/>
              <a:pathLst>
                <a:path w="605" h="1194" extrusionOk="0">
                  <a:moveTo>
                    <a:pt x="1" y="1"/>
                  </a:moveTo>
                  <a:lnTo>
                    <a:pt x="1" y="1193"/>
                  </a:lnTo>
                  <a:lnTo>
                    <a:pt x="605" y="1193"/>
                  </a:lnTo>
                  <a:lnTo>
                    <a:pt x="6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9"/>
            <p:cNvSpPr/>
            <p:nvPr/>
          </p:nvSpPr>
          <p:spPr>
            <a:xfrm>
              <a:off x="-688582" y="1743444"/>
              <a:ext cx="59360" cy="57790"/>
            </a:xfrm>
            <a:custGeom>
              <a:avLst/>
              <a:gdLst/>
              <a:ahLst/>
              <a:cxnLst/>
              <a:rect l="l" t="t" r="r" b="b"/>
              <a:pathLst>
                <a:path w="605" h="589" extrusionOk="0">
                  <a:moveTo>
                    <a:pt x="0" y="0"/>
                  </a:moveTo>
                  <a:lnTo>
                    <a:pt x="0" y="589"/>
                  </a:lnTo>
                  <a:lnTo>
                    <a:pt x="604" y="589"/>
                  </a:lnTo>
                  <a:lnTo>
                    <a:pt x="6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9"/>
            <p:cNvSpPr/>
            <p:nvPr/>
          </p:nvSpPr>
          <p:spPr>
            <a:xfrm>
              <a:off x="-1334775" y="1194975"/>
              <a:ext cx="822891" cy="548561"/>
            </a:xfrm>
            <a:custGeom>
              <a:avLst/>
              <a:gdLst/>
              <a:ahLst/>
              <a:cxnLst/>
              <a:rect l="l" t="t" r="r" b="b"/>
              <a:pathLst>
                <a:path w="8387" h="5591" extrusionOk="0">
                  <a:moveTo>
                    <a:pt x="0" y="1"/>
                  </a:moveTo>
                  <a:lnTo>
                    <a:pt x="0" y="1801"/>
                  </a:lnTo>
                  <a:lnTo>
                    <a:pt x="589" y="1801"/>
                  </a:lnTo>
                  <a:lnTo>
                    <a:pt x="589" y="5590"/>
                  </a:lnTo>
                  <a:lnTo>
                    <a:pt x="1193" y="5590"/>
                  </a:lnTo>
                  <a:lnTo>
                    <a:pt x="1193" y="1801"/>
                  </a:lnTo>
                  <a:lnTo>
                    <a:pt x="7190" y="1801"/>
                  </a:lnTo>
                  <a:lnTo>
                    <a:pt x="7190" y="5590"/>
                  </a:lnTo>
                  <a:lnTo>
                    <a:pt x="7779" y="5590"/>
                  </a:lnTo>
                  <a:lnTo>
                    <a:pt x="7779" y="1801"/>
                  </a:lnTo>
                  <a:lnTo>
                    <a:pt x="8387" y="1801"/>
                  </a:lnTo>
                  <a:lnTo>
                    <a:pt x="83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9"/>
            <p:cNvSpPr/>
            <p:nvPr/>
          </p:nvSpPr>
          <p:spPr>
            <a:xfrm>
              <a:off x="-747844" y="1801136"/>
              <a:ext cx="59360" cy="59360"/>
            </a:xfrm>
            <a:custGeom>
              <a:avLst/>
              <a:gdLst/>
              <a:ahLst/>
              <a:cxnLst/>
              <a:rect l="l" t="t" r="r" b="b"/>
              <a:pathLst>
                <a:path w="605" h="605" extrusionOk="0">
                  <a:moveTo>
                    <a:pt x="0" y="1"/>
                  </a:moveTo>
                  <a:lnTo>
                    <a:pt x="0" y="605"/>
                  </a:lnTo>
                  <a:lnTo>
                    <a:pt x="604" y="605"/>
                  </a:lnTo>
                  <a:lnTo>
                    <a:pt x="6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9"/>
            <p:cNvSpPr/>
            <p:nvPr/>
          </p:nvSpPr>
          <p:spPr>
            <a:xfrm>
              <a:off x="-805635" y="1860399"/>
              <a:ext cx="57888" cy="59752"/>
            </a:xfrm>
            <a:custGeom>
              <a:avLst/>
              <a:gdLst/>
              <a:ahLst/>
              <a:cxnLst/>
              <a:rect l="l" t="t" r="r" b="b"/>
              <a:pathLst>
                <a:path w="590" h="609" extrusionOk="0">
                  <a:moveTo>
                    <a:pt x="1" y="1"/>
                  </a:moveTo>
                  <a:lnTo>
                    <a:pt x="1" y="609"/>
                  </a:lnTo>
                  <a:lnTo>
                    <a:pt x="589" y="60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9"/>
            <p:cNvSpPr/>
            <p:nvPr/>
          </p:nvSpPr>
          <p:spPr>
            <a:xfrm>
              <a:off x="-924159" y="1860399"/>
              <a:ext cx="59360" cy="59752"/>
            </a:xfrm>
            <a:custGeom>
              <a:avLst/>
              <a:gdLst/>
              <a:ahLst/>
              <a:cxnLst/>
              <a:rect l="l" t="t" r="r" b="b"/>
              <a:pathLst>
                <a:path w="605" h="609" extrusionOk="0">
                  <a:moveTo>
                    <a:pt x="1" y="1"/>
                  </a:moveTo>
                  <a:lnTo>
                    <a:pt x="1" y="609"/>
                  </a:lnTo>
                  <a:lnTo>
                    <a:pt x="605" y="609"/>
                  </a:lnTo>
                  <a:lnTo>
                    <a:pt x="6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9"/>
            <p:cNvSpPr/>
            <p:nvPr/>
          </p:nvSpPr>
          <p:spPr>
            <a:xfrm>
              <a:off x="-981851" y="2154060"/>
              <a:ext cx="57790" cy="59360"/>
            </a:xfrm>
            <a:custGeom>
              <a:avLst/>
              <a:gdLst/>
              <a:ahLst/>
              <a:cxnLst/>
              <a:rect l="l" t="t" r="r" b="b"/>
              <a:pathLst>
                <a:path w="589" h="605" extrusionOk="0">
                  <a:moveTo>
                    <a:pt x="0" y="0"/>
                  </a:moveTo>
                  <a:lnTo>
                    <a:pt x="0" y="605"/>
                  </a:lnTo>
                  <a:lnTo>
                    <a:pt x="589" y="605"/>
                  </a:lnTo>
                  <a:lnTo>
                    <a:pt x="5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9"/>
            <p:cNvSpPr/>
            <p:nvPr/>
          </p:nvSpPr>
          <p:spPr>
            <a:xfrm>
              <a:off x="-932205" y="2408868"/>
              <a:ext cx="59360" cy="59752"/>
            </a:xfrm>
            <a:custGeom>
              <a:avLst/>
              <a:gdLst/>
              <a:ahLst/>
              <a:cxnLst/>
              <a:rect l="l" t="t" r="r" b="b"/>
              <a:pathLst>
                <a:path w="605" h="609" extrusionOk="0">
                  <a:moveTo>
                    <a:pt x="0" y="0"/>
                  </a:moveTo>
                  <a:lnTo>
                    <a:pt x="0" y="608"/>
                  </a:lnTo>
                  <a:lnTo>
                    <a:pt x="604" y="608"/>
                  </a:lnTo>
                  <a:lnTo>
                    <a:pt x="6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9"/>
            <p:cNvSpPr/>
            <p:nvPr/>
          </p:nvSpPr>
          <p:spPr>
            <a:xfrm>
              <a:off x="-981851" y="1801136"/>
              <a:ext cx="57790" cy="59360"/>
            </a:xfrm>
            <a:custGeom>
              <a:avLst/>
              <a:gdLst/>
              <a:ahLst/>
              <a:cxnLst/>
              <a:rect l="l" t="t" r="r" b="b"/>
              <a:pathLst>
                <a:path w="589" h="605" extrusionOk="0">
                  <a:moveTo>
                    <a:pt x="0" y="1"/>
                  </a:moveTo>
                  <a:lnTo>
                    <a:pt x="0" y="605"/>
                  </a:lnTo>
                  <a:lnTo>
                    <a:pt x="589" y="605"/>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9"/>
            <p:cNvSpPr/>
            <p:nvPr/>
          </p:nvSpPr>
          <p:spPr>
            <a:xfrm>
              <a:off x="-924159" y="1684182"/>
              <a:ext cx="59360" cy="59360"/>
            </a:xfrm>
            <a:custGeom>
              <a:avLst/>
              <a:gdLst/>
              <a:ahLst/>
              <a:cxnLst/>
              <a:rect l="l" t="t" r="r" b="b"/>
              <a:pathLst>
                <a:path w="605" h="605" extrusionOk="0">
                  <a:moveTo>
                    <a:pt x="1" y="0"/>
                  </a:moveTo>
                  <a:lnTo>
                    <a:pt x="1" y="604"/>
                  </a:lnTo>
                  <a:lnTo>
                    <a:pt x="605" y="604"/>
                  </a:lnTo>
                  <a:lnTo>
                    <a:pt x="6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9"/>
            <p:cNvSpPr/>
            <p:nvPr/>
          </p:nvSpPr>
          <p:spPr>
            <a:xfrm>
              <a:off x="-864897" y="1624920"/>
              <a:ext cx="59360" cy="59360"/>
            </a:xfrm>
            <a:custGeom>
              <a:avLst/>
              <a:gdLst/>
              <a:ahLst/>
              <a:cxnLst/>
              <a:rect l="l" t="t" r="r" b="b"/>
              <a:pathLst>
                <a:path w="605" h="605" extrusionOk="0">
                  <a:moveTo>
                    <a:pt x="1" y="0"/>
                  </a:moveTo>
                  <a:lnTo>
                    <a:pt x="1" y="604"/>
                  </a:lnTo>
                  <a:lnTo>
                    <a:pt x="605" y="604"/>
                  </a:lnTo>
                  <a:lnTo>
                    <a:pt x="6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39"/>
            <p:cNvSpPr/>
            <p:nvPr/>
          </p:nvSpPr>
          <p:spPr>
            <a:xfrm>
              <a:off x="-805635" y="1567129"/>
              <a:ext cx="57888" cy="57888"/>
            </a:xfrm>
            <a:custGeom>
              <a:avLst/>
              <a:gdLst/>
              <a:ahLst/>
              <a:cxnLst/>
              <a:rect l="l" t="t" r="r" b="b"/>
              <a:pathLst>
                <a:path w="590" h="590" extrusionOk="0">
                  <a:moveTo>
                    <a:pt x="1" y="1"/>
                  </a:moveTo>
                  <a:lnTo>
                    <a:pt x="1" y="589"/>
                  </a:lnTo>
                  <a:lnTo>
                    <a:pt x="589" y="58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39"/>
            <p:cNvSpPr/>
            <p:nvPr/>
          </p:nvSpPr>
          <p:spPr>
            <a:xfrm>
              <a:off x="-1041113" y="1624920"/>
              <a:ext cx="59360" cy="59360"/>
            </a:xfrm>
            <a:custGeom>
              <a:avLst/>
              <a:gdLst/>
              <a:ahLst/>
              <a:cxnLst/>
              <a:rect l="l" t="t" r="r" b="b"/>
              <a:pathLst>
                <a:path w="605" h="605" extrusionOk="0">
                  <a:moveTo>
                    <a:pt x="0" y="0"/>
                  </a:moveTo>
                  <a:lnTo>
                    <a:pt x="0" y="604"/>
                  </a:lnTo>
                  <a:lnTo>
                    <a:pt x="604" y="604"/>
                  </a:lnTo>
                  <a:lnTo>
                    <a:pt x="6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9"/>
            <p:cNvSpPr/>
            <p:nvPr/>
          </p:nvSpPr>
          <p:spPr>
            <a:xfrm>
              <a:off x="-1100768" y="1567129"/>
              <a:ext cx="59752" cy="57888"/>
            </a:xfrm>
            <a:custGeom>
              <a:avLst/>
              <a:gdLst/>
              <a:ahLst/>
              <a:cxnLst/>
              <a:rect l="l" t="t" r="r" b="b"/>
              <a:pathLst>
                <a:path w="609" h="590" extrusionOk="0">
                  <a:moveTo>
                    <a:pt x="0" y="1"/>
                  </a:moveTo>
                  <a:lnTo>
                    <a:pt x="0" y="589"/>
                  </a:lnTo>
                  <a:lnTo>
                    <a:pt x="608" y="589"/>
                  </a:lnTo>
                  <a:lnTo>
                    <a:pt x="6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9"/>
            <p:cNvSpPr/>
            <p:nvPr/>
          </p:nvSpPr>
          <p:spPr>
            <a:xfrm>
              <a:off x="-981851" y="1567129"/>
              <a:ext cx="57790" cy="57888"/>
            </a:xfrm>
            <a:custGeom>
              <a:avLst/>
              <a:gdLst/>
              <a:ahLst/>
              <a:cxnLst/>
              <a:rect l="l" t="t" r="r" b="b"/>
              <a:pathLst>
                <a:path w="589" h="590" extrusionOk="0">
                  <a:moveTo>
                    <a:pt x="0" y="1"/>
                  </a:moveTo>
                  <a:lnTo>
                    <a:pt x="0" y="589"/>
                  </a:lnTo>
                  <a:lnTo>
                    <a:pt x="589" y="58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3" name="Google Shape;2413;p39"/>
          <p:cNvSpPr/>
          <p:nvPr/>
        </p:nvSpPr>
        <p:spPr>
          <a:xfrm>
            <a:off x="6139635" y="1950243"/>
            <a:ext cx="1368300" cy="1368300"/>
          </a:xfrm>
          <a:prstGeom prst="ellipse">
            <a:avLst/>
          </a:prstGeom>
          <a:solidFill>
            <a:schemeClr val="accent2"/>
          </a:solidFill>
          <a:ln w="9525" cap="flat" cmpd="sng">
            <a:solidFill>
              <a:schemeClr val="accent3"/>
            </a:solidFill>
            <a:prstDash val="solid"/>
            <a:round/>
            <a:headEnd type="none" w="sm" len="sm"/>
            <a:tailEnd type="none" w="sm" len="sm"/>
          </a:ln>
          <a:effectLst>
            <a:outerShdw dist="76200" dir="2580000" algn="bl" rotWithShape="0">
              <a:schemeClr val="accent4"/>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2414" name="Google Shape;2414;p39"/>
          <p:cNvGrpSpPr/>
          <p:nvPr/>
        </p:nvGrpSpPr>
        <p:grpSpPr>
          <a:xfrm>
            <a:off x="6358133" y="1720700"/>
            <a:ext cx="1368388" cy="1367843"/>
            <a:chOff x="5941500" y="1709513"/>
            <a:chExt cx="1572679" cy="1572053"/>
          </a:xfrm>
        </p:grpSpPr>
        <p:sp>
          <p:nvSpPr>
            <p:cNvPr id="2415" name="Google Shape;2415;p39"/>
            <p:cNvSpPr/>
            <p:nvPr/>
          </p:nvSpPr>
          <p:spPr>
            <a:xfrm>
              <a:off x="6424026" y="2185588"/>
              <a:ext cx="1036032" cy="1041587"/>
            </a:xfrm>
            <a:custGeom>
              <a:avLst/>
              <a:gdLst/>
              <a:ahLst/>
              <a:cxnLst/>
              <a:rect l="l" t="t" r="r" b="b"/>
              <a:pathLst>
                <a:path w="23127" h="23251" extrusionOk="0">
                  <a:moveTo>
                    <a:pt x="22930" y="0"/>
                  </a:moveTo>
                  <a:lnTo>
                    <a:pt x="0" y="23123"/>
                  </a:lnTo>
                  <a:cubicBezTo>
                    <a:pt x="47" y="23142"/>
                    <a:pt x="83" y="23158"/>
                    <a:pt x="130" y="23189"/>
                  </a:cubicBezTo>
                  <a:cubicBezTo>
                    <a:pt x="239" y="23230"/>
                    <a:pt x="353" y="23251"/>
                    <a:pt x="466" y="23251"/>
                  </a:cubicBezTo>
                  <a:cubicBezTo>
                    <a:pt x="710" y="23251"/>
                    <a:pt x="949" y="23157"/>
                    <a:pt x="1126" y="22978"/>
                  </a:cubicBezTo>
                  <a:lnTo>
                    <a:pt x="22781" y="1126"/>
                  </a:lnTo>
                  <a:cubicBezTo>
                    <a:pt x="23044" y="863"/>
                    <a:pt x="23127" y="471"/>
                    <a:pt x="22993" y="130"/>
                  </a:cubicBezTo>
                  <a:cubicBezTo>
                    <a:pt x="22978" y="79"/>
                    <a:pt x="22946" y="47"/>
                    <a:pt x="2293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9"/>
            <p:cNvSpPr/>
            <p:nvPr/>
          </p:nvSpPr>
          <p:spPr>
            <a:xfrm>
              <a:off x="6325066" y="2087345"/>
              <a:ext cx="1085802" cy="1090685"/>
            </a:xfrm>
            <a:custGeom>
              <a:avLst/>
              <a:gdLst/>
              <a:ahLst/>
              <a:cxnLst/>
              <a:rect l="l" t="t" r="r" b="b"/>
              <a:pathLst>
                <a:path w="24238" h="24347" extrusionOk="0">
                  <a:moveTo>
                    <a:pt x="24010" y="1"/>
                  </a:moveTo>
                  <a:lnTo>
                    <a:pt x="1" y="24206"/>
                  </a:lnTo>
                  <a:lnTo>
                    <a:pt x="17" y="24221"/>
                  </a:lnTo>
                  <a:cubicBezTo>
                    <a:pt x="160" y="24306"/>
                    <a:pt x="317" y="24347"/>
                    <a:pt x="472" y="24347"/>
                  </a:cubicBezTo>
                  <a:cubicBezTo>
                    <a:pt x="707" y="24347"/>
                    <a:pt x="938" y="24253"/>
                    <a:pt x="1115" y="24076"/>
                  </a:cubicBezTo>
                  <a:lnTo>
                    <a:pt x="23880" y="1115"/>
                  </a:lnTo>
                  <a:cubicBezTo>
                    <a:pt x="24175" y="821"/>
                    <a:pt x="24237" y="362"/>
                    <a:pt x="2401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9"/>
            <p:cNvSpPr/>
            <p:nvPr/>
          </p:nvSpPr>
          <p:spPr>
            <a:xfrm>
              <a:off x="6237932" y="2000211"/>
              <a:ext cx="1120206" cy="1129883"/>
            </a:xfrm>
            <a:custGeom>
              <a:avLst/>
              <a:gdLst/>
              <a:ahLst/>
              <a:cxnLst/>
              <a:rect l="l" t="t" r="r" b="b"/>
              <a:pathLst>
                <a:path w="25006" h="25222" extrusionOk="0">
                  <a:moveTo>
                    <a:pt x="24582" y="0"/>
                  </a:moveTo>
                  <a:lnTo>
                    <a:pt x="0" y="24794"/>
                  </a:lnTo>
                  <a:cubicBezTo>
                    <a:pt x="181" y="24943"/>
                    <a:pt x="361" y="25088"/>
                    <a:pt x="542" y="25221"/>
                  </a:cubicBezTo>
                  <a:lnTo>
                    <a:pt x="25006" y="557"/>
                  </a:lnTo>
                  <a:cubicBezTo>
                    <a:pt x="24876" y="361"/>
                    <a:pt x="24731" y="181"/>
                    <a:pt x="245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9"/>
            <p:cNvSpPr/>
            <p:nvPr/>
          </p:nvSpPr>
          <p:spPr>
            <a:xfrm>
              <a:off x="6662623" y="2423514"/>
              <a:ext cx="851556" cy="858051"/>
            </a:xfrm>
            <a:custGeom>
              <a:avLst/>
              <a:gdLst/>
              <a:ahLst/>
              <a:cxnLst/>
              <a:rect l="l" t="t" r="r" b="b"/>
              <a:pathLst>
                <a:path w="19009" h="19154" extrusionOk="0">
                  <a:moveTo>
                    <a:pt x="18942" y="0"/>
                  </a:moveTo>
                  <a:lnTo>
                    <a:pt x="1" y="19122"/>
                  </a:lnTo>
                  <a:cubicBezTo>
                    <a:pt x="166" y="19122"/>
                    <a:pt x="346" y="19138"/>
                    <a:pt x="507" y="19153"/>
                  </a:cubicBezTo>
                  <a:cubicBezTo>
                    <a:pt x="770" y="19153"/>
                    <a:pt x="1032" y="19055"/>
                    <a:pt x="1209" y="18875"/>
                  </a:cubicBezTo>
                  <a:lnTo>
                    <a:pt x="18715" y="1224"/>
                  </a:lnTo>
                  <a:cubicBezTo>
                    <a:pt x="18911" y="1028"/>
                    <a:pt x="19009" y="785"/>
                    <a:pt x="18993" y="522"/>
                  </a:cubicBezTo>
                  <a:cubicBezTo>
                    <a:pt x="18977" y="342"/>
                    <a:pt x="18958" y="181"/>
                    <a:pt x="1894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9"/>
            <p:cNvSpPr/>
            <p:nvPr/>
          </p:nvSpPr>
          <p:spPr>
            <a:xfrm>
              <a:off x="7006005" y="2767568"/>
              <a:ext cx="460563" cy="464281"/>
            </a:xfrm>
            <a:custGeom>
              <a:avLst/>
              <a:gdLst/>
              <a:ahLst/>
              <a:cxnLst/>
              <a:rect l="l" t="t" r="r" b="b"/>
              <a:pathLst>
                <a:path w="10281" h="10364" extrusionOk="0">
                  <a:moveTo>
                    <a:pt x="10281" y="0"/>
                  </a:moveTo>
                  <a:lnTo>
                    <a:pt x="0" y="10363"/>
                  </a:lnTo>
                  <a:cubicBezTo>
                    <a:pt x="541" y="10167"/>
                    <a:pt x="1079" y="9920"/>
                    <a:pt x="1604" y="9677"/>
                  </a:cubicBezTo>
                  <a:cubicBezTo>
                    <a:pt x="1683" y="9626"/>
                    <a:pt x="1765" y="9563"/>
                    <a:pt x="1848" y="9481"/>
                  </a:cubicBezTo>
                  <a:lnTo>
                    <a:pt x="9414" y="1848"/>
                  </a:lnTo>
                  <a:cubicBezTo>
                    <a:pt x="9496" y="1781"/>
                    <a:pt x="9547" y="1699"/>
                    <a:pt x="9594" y="1601"/>
                  </a:cubicBezTo>
                  <a:cubicBezTo>
                    <a:pt x="9857" y="1079"/>
                    <a:pt x="10085" y="542"/>
                    <a:pt x="1028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9"/>
            <p:cNvSpPr/>
            <p:nvPr/>
          </p:nvSpPr>
          <p:spPr>
            <a:xfrm>
              <a:off x="6535261" y="2296823"/>
              <a:ext cx="960638" cy="966237"/>
            </a:xfrm>
            <a:custGeom>
              <a:avLst/>
              <a:gdLst/>
              <a:ahLst/>
              <a:cxnLst/>
              <a:rect l="l" t="t" r="r" b="b"/>
              <a:pathLst>
                <a:path w="21444" h="21569" extrusionOk="0">
                  <a:moveTo>
                    <a:pt x="21295" y="0"/>
                  </a:moveTo>
                  <a:lnTo>
                    <a:pt x="0" y="21475"/>
                  </a:lnTo>
                  <a:cubicBezTo>
                    <a:pt x="98" y="21507"/>
                    <a:pt x="196" y="21522"/>
                    <a:pt x="294" y="21542"/>
                  </a:cubicBezTo>
                  <a:cubicBezTo>
                    <a:pt x="365" y="21560"/>
                    <a:pt x="437" y="21569"/>
                    <a:pt x="509" y="21569"/>
                  </a:cubicBezTo>
                  <a:cubicBezTo>
                    <a:pt x="750" y="21569"/>
                    <a:pt x="986" y="21470"/>
                    <a:pt x="1161" y="21295"/>
                  </a:cubicBezTo>
                  <a:lnTo>
                    <a:pt x="21134" y="1161"/>
                  </a:lnTo>
                  <a:cubicBezTo>
                    <a:pt x="21346" y="930"/>
                    <a:pt x="21444" y="604"/>
                    <a:pt x="21377" y="294"/>
                  </a:cubicBezTo>
                  <a:cubicBezTo>
                    <a:pt x="21346" y="196"/>
                    <a:pt x="21330" y="98"/>
                    <a:pt x="2129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9"/>
            <p:cNvSpPr/>
            <p:nvPr/>
          </p:nvSpPr>
          <p:spPr>
            <a:xfrm>
              <a:off x="6811982" y="2573544"/>
              <a:ext cx="699244" cy="704306"/>
            </a:xfrm>
            <a:custGeom>
              <a:avLst/>
              <a:gdLst/>
              <a:ahLst/>
              <a:cxnLst/>
              <a:rect l="l" t="t" r="r" b="b"/>
              <a:pathLst>
                <a:path w="15609" h="15722" extrusionOk="0">
                  <a:moveTo>
                    <a:pt x="15608" y="1"/>
                  </a:moveTo>
                  <a:lnTo>
                    <a:pt x="1" y="15722"/>
                  </a:lnTo>
                  <a:cubicBezTo>
                    <a:pt x="279" y="15706"/>
                    <a:pt x="573" y="15659"/>
                    <a:pt x="836" y="15608"/>
                  </a:cubicBezTo>
                  <a:cubicBezTo>
                    <a:pt x="1032" y="15592"/>
                    <a:pt x="1209" y="15494"/>
                    <a:pt x="1358" y="15345"/>
                  </a:cubicBezTo>
                  <a:lnTo>
                    <a:pt x="15231" y="1342"/>
                  </a:lnTo>
                  <a:cubicBezTo>
                    <a:pt x="15381" y="1209"/>
                    <a:pt x="15479" y="1029"/>
                    <a:pt x="15494" y="833"/>
                  </a:cubicBezTo>
                  <a:cubicBezTo>
                    <a:pt x="15545" y="558"/>
                    <a:pt x="15577" y="279"/>
                    <a:pt x="1560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9"/>
            <p:cNvSpPr/>
            <p:nvPr/>
          </p:nvSpPr>
          <p:spPr>
            <a:xfrm>
              <a:off x="6092247" y="1856094"/>
              <a:ext cx="1118818" cy="1128135"/>
            </a:xfrm>
            <a:custGeom>
              <a:avLst/>
              <a:gdLst/>
              <a:ahLst/>
              <a:cxnLst/>
              <a:rect l="l" t="t" r="r" b="b"/>
              <a:pathLst>
                <a:path w="24975" h="25183" extrusionOk="0">
                  <a:moveTo>
                    <a:pt x="24418" y="1"/>
                  </a:moveTo>
                  <a:lnTo>
                    <a:pt x="1" y="24630"/>
                  </a:lnTo>
                  <a:cubicBezTo>
                    <a:pt x="134" y="24810"/>
                    <a:pt x="279" y="25006"/>
                    <a:pt x="428" y="25183"/>
                  </a:cubicBezTo>
                  <a:lnTo>
                    <a:pt x="24975" y="425"/>
                  </a:lnTo>
                  <a:cubicBezTo>
                    <a:pt x="24794" y="276"/>
                    <a:pt x="24614" y="130"/>
                    <a:pt x="2441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9"/>
            <p:cNvSpPr/>
            <p:nvPr/>
          </p:nvSpPr>
          <p:spPr>
            <a:xfrm>
              <a:off x="5946607" y="1714664"/>
              <a:ext cx="683207" cy="689030"/>
            </a:xfrm>
            <a:custGeom>
              <a:avLst/>
              <a:gdLst/>
              <a:ahLst/>
              <a:cxnLst/>
              <a:rect l="l" t="t" r="r" b="b"/>
              <a:pathLst>
                <a:path w="15251" h="15381" extrusionOk="0">
                  <a:moveTo>
                    <a:pt x="15250" y="0"/>
                  </a:moveTo>
                  <a:lnTo>
                    <a:pt x="15250" y="0"/>
                  </a:lnTo>
                  <a:cubicBezTo>
                    <a:pt x="14956" y="51"/>
                    <a:pt x="14662" y="83"/>
                    <a:pt x="14383" y="134"/>
                  </a:cubicBezTo>
                  <a:cubicBezTo>
                    <a:pt x="14187" y="165"/>
                    <a:pt x="14023" y="263"/>
                    <a:pt x="13877" y="393"/>
                  </a:cubicBezTo>
                  <a:lnTo>
                    <a:pt x="377" y="14023"/>
                  </a:lnTo>
                  <a:cubicBezTo>
                    <a:pt x="247" y="14156"/>
                    <a:pt x="149" y="14337"/>
                    <a:pt x="114" y="14513"/>
                  </a:cubicBezTo>
                  <a:cubicBezTo>
                    <a:pt x="67" y="14807"/>
                    <a:pt x="31" y="15086"/>
                    <a:pt x="0" y="15380"/>
                  </a:cubicBezTo>
                  <a:lnTo>
                    <a:pt x="1525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9"/>
            <p:cNvSpPr/>
            <p:nvPr/>
          </p:nvSpPr>
          <p:spPr>
            <a:xfrm>
              <a:off x="5997185" y="1767392"/>
              <a:ext cx="432654" cy="435790"/>
            </a:xfrm>
            <a:custGeom>
              <a:avLst/>
              <a:gdLst/>
              <a:ahLst/>
              <a:cxnLst/>
              <a:rect l="l" t="t" r="r" b="b"/>
              <a:pathLst>
                <a:path w="9658" h="9728" extrusionOk="0">
                  <a:moveTo>
                    <a:pt x="9658" y="0"/>
                  </a:moveTo>
                  <a:lnTo>
                    <a:pt x="9658" y="0"/>
                  </a:lnTo>
                  <a:cubicBezTo>
                    <a:pt x="9054" y="247"/>
                    <a:pt x="8481" y="526"/>
                    <a:pt x="7924" y="820"/>
                  </a:cubicBezTo>
                  <a:cubicBezTo>
                    <a:pt x="7845" y="867"/>
                    <a:pt x="7763" y="934"/>
                    <a:pt x="7696" y="1000"/>
                  </a:cubicBezTo>
                  <a:lnTo>
                    <a:pt x="981" y="7766"/>
                  </a:lnTo>
                  <a:cubicBezTo>
                    <a:pt x="915" y="7829"/>
                    <a:pt x="848" y="7912"/>
                    <a:pt x="817" y="7994"/>
                  </a:cubicBezTo>
                  <a:cubicBezTo>
                    <a:pt x="507" y="8551"/>
                    <a:pt x="244" y="9139"/>
                    <a:pt x="1" y="9728"/>
                  </a:cubicBezTo>
                  <a:lnTo>
                    <a:pt x="9658"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9"/>
            <p:cNvSpPr/>
            <p:nvPr/>
          </p:nvSpPr>
          <p:spPr>
            <a:xfrm>
              <a:off x="5941500" y="1709513"/>
              <a:ext cx="840491" cy="846494"/>
            </a:xfrm>
            <a:custGeom>
              <a:avLst/>
              <a:gdLst/>
              <a:ahLst/>
              <a:cxnLst/>
              <a:rect l="l" t="t" r="r" b="b"/>
              <a:pathLst>
                <a:path w="18762" h="18896" extrusionOk="0">
                  <a:moveTo>
                    <a:pt x="18169" y="0"/>
                  </a:moveTo>
                  <a:cubicBezTo>
                    <a:pt x="17928" y="0"/>
                    <a:pt x="17705" y="98"/>
                    <a:pt x="17537" y="280"/>
                  </a:cubicBezTo>
                  <a:lnTo>
                    <a:pt x="279" y="17688"/>
                  </a:lnTo>
                  <a:cubicBezTo>
                    <a:pt x="98" y="17864"/>
                    <a:pt x="0" y="18111"/>
                    <a:pt x="16" y="18354"/>
                  </a:cubicBezTo>
                  <a:cubicBezTo>
                    <a:pt x="16" y="18535"/>
                    <a:pt x="32" y="18715"/>
                    <a:pt x="47" y="18896"/>
                  </a:cubicBezTo>
                  <a:lnTo>
                    <a:pt x="18761" y="37"/>
                  </a:lnTo>
                  <a:cubicBezTo>
                    <a:pt x="18581" y="17"/>
                    <a:pt x="18404" y="2"/>
                    <a:pt x="18224" y="2"/>
                  </a:cubicBezTo>
                  <a:cubicBezTo>
                    <a:pt x="18206" y="1"/>
                    <a:pt x="18187" y="0"/>
                    <a:pt x="1816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9"/>
            <p:cNvSpPr/>
            <p:nvPr/>
          </p:nvSpPr>
          <p:spPr>
            <a:xfrm>
              <a:off x="5991943" y="1760717"/>
              <a:ext cx="1030925" cy="1036211"/>
            </a:xfrm>
            <a:custGeom>
              <a:avLst/>
              <a:gdLst/>
              <a:ahLst/>
              <a:cxnLst/>
              <a:rect l="l" t="t" r="r" b="b"/>
              <a:pathLst>
                <a:path w="23013" h="23131" extrusionOk="0">
                  <a:moveTo>
                    <a:pt x="22545" y="1"/>
                  </a:moveTo>
                  <a:cubicBezTo>
                    <a:pt x="22302" y="1"/>
                    <a:pt x="22063" y="103"/>
                    <a:pt x="21887" y="283"/>
                  </a:cubicBezTo>
                  <a:lnTo>
                    <a:pt x="345" y="22001"/>
                  </a:lnTo>
                  <a:cubicBezTo>
                    <a:pt x="82" y="22263"/>
                    <a:pt x="0" y="22656"/>
                    <a:pt x="149" y="22981"/>
                  </a:cubicBezTo>
                  <a:lnTo>
                    <a:pt x="196" y="23130"/>
                  </a:lnTo>
                  <a:lnTo>
                    <a:pt x="23013" y="118"/>
                  </a:lnTo>
                  <a:cubicBezTo>
                    <a:pt x="22966" y="102"/>
                    <a:pt x="22915" y="86"/>
                    <a:pt x="22883" y="71"/>
                  </a:cubicBezTo>
                  <a:cubicBezTo>
                    <a:pt x="22773" y="23"/>
                    <a:pt x="22659" y="1"/>
                    <a:pt x="2254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9"/>
            <p:cNvSpPr/>
            <p:nvPr/>
          </p:nvSpPr>
          <p:spPr>
            <a:xfrm>
              <a:off x="6041132" y="1809458"/>
              <a:ext cx="1081367" cy="1086205"/>
            </a:xfrm>
            <a:custGeom>
              <a:avLst/>
              <a:gdLst/>
              <a:ahLst/>
              <a:cxnLst/>
              <a:rect l="l" t="t" r="r" b="b"/>
              <a:pathLst>
                <a:path w="24139" h="24247" extrusionOk="0">
                  <a:moveTo>
                    <a:pt x="23682" y="0"/>
                  </a:moveTo>
                  <a:cubicBezTo>
                    <a:pt x="23441" y="0"/>
                    <a:pt x="23203" y="95"/>
                    <a:pt x="23025" y="273"/>
                  </a:cubicBezTo>
                  <a:lnTo>
                    <a:pt x="342" y="23137"/>
                  </a:lnTo>
                  <a:cubicBezTo>
                    <a:pt x="47" y="23431"/>
                    <a:pt x="0" y="23890"/>
                    <a:pt x="196" y="24247"/>
                  </a:cubicBezTo>
                  <a:lnTo>
                    <a:pt x="212" y="24247"/>
                  </a:lnTo>
                  <a:lnTo>
                    <a:pt x="24139" y="124"/>
                  </a:lnTo>
                  <a:cubicBezTo>
                    <a:pt x="23996" y="41"/>
                    <a:pt x="23839" y="0"/>
                    <a:pt x="236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9"/>
            <p:cNvSpPr/>
            <p:nvPr/>
          </p:nvSpPr>
          <p:spPr>
            <a:xfrm>
              <a:off x="6160431" y="1923426"/>
              <a:ext cx="1129703" cy="1138484"/>
            </a:xfrm>
            <a:custGeom>
              <a:avLst/>
              <a:gdLst/>
              <a:ahLst/>
              <a:cxnLst/>
              <a:rect l="l" t="t" r="r" b="b"/>
              <a:pathLst>
                <a:path w="25218" h="25414" extrusionOk="0">
                  <a:moveTo>
                    <a:pt x="24712" y="0"/>
                  </a:moveTo>
                  <a:lnTo>
                    <a:pt x="1" y="24923"/>
                  </a:lnTo>
                  <a:cubicBezTo>
                    <a:pt x="146" y="25088"/>
                    <a:pt x="310" y="25249"/>
                    <a:pt x="475" y="25413"/>
                  </a:cubicBezTo>
                  <a:lnTo>
                    <a:pt x="25218" y="475"/>
                  </a:lnTo>
                  <a:cubicBezTo>
                    <a:pt x="25053" y="310"/>
                    <a:pt x="24892" y="145"/>
                    <a:pt x="2471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9"/>
            <p:cNvSpPr/>
            <p:nvPr/>
          </p:nvSpPr>
          <p:spPr>
            <a:xfrm>
              <a:off x="5957672" y="1726312"/>
              <a:ext cx="953291" cy="958487"/>
            </a:xfrm>
            <a:custGeom>
              <a:avLst/>
              <a:gdLst/>
              <a:ahLst/>
              <a:cxnLst/>
              <a:rect l="l" t="t" r="r" b="b"/>
              <a:pathLst>
                <a:path w="21280" h="21396" extrusionOk="0">
                  <a:moveTo>
                    <a:pt x="20780" y="0"/>
                  </a:moveTo>
                  <a:cubicBezTo>
                    <a:pt x="20530" y="0"/>
                    <a:pt x="20288" y="99"/>
                    <a:pt x="20118" y="282"/>
                  </a:cubicBezTo>
                  <a:lnTo>
                    <a:pt x="326" y="20235"/>
                  </a:lnTo>
                  <a:cubicBezTo>
                    <a:pt x="98" y="20451"/>
                    <a:pt x="0" y="20776"/>
                    <a:pt x="63" y="21086"/>
                  </a:cubicBezTo>
                  <a:cubicBezTo>
                    <a:pt x="98" y="21184"/>
                    <a:pt x="114" y="21298"/>
                    <a:pt x="145" y="21396"/>
                  </a:cubicBezTo>
                  <a:lnTo>
                    <a:pt x="21279" y="86"/>
                  </a:lnTo>
                  <a:cubicBezTo>
                    <a:pt x="21161" y="70"/>
                    <a:pt x="21063" y="35"/>
                    <a:pt x="20965" y="19"/>
                  </a:cubicBezTo>
                  <a:cubicBezTo>
                    <a:pt x="20904" y="6"/>
                    <a:pt x="20841" y="0"/>
                    <a:pt x="207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254107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218F3-0ED8-B406-B742-0A68BBFD7908}"/>
              </a:ext>
            </a:extLst>
          </p:cNvPr>
          <p:cNvSpPr>
            <a:spLocks noGrp="1"/>
          </p:cNvSpPr>
          <p:nvPr>
            <p:ph type="title"/>
          </p:nvPr>
        </p:nvSpPr>
        <p:spPr>
          <a:solidFill>
            <a:schemeClr val="accent2"/>
          </a:solidFill>
        </p:spPr>
        <p:txBody>
          <a:bodyPr/>
          <a:lstStyle/>
          <a:p>
            <a:r>
              <a:rPr lang="en-CA" dirty="0"/>
              <a:t>Chapter 1</a:t>
            </a:r>
          </a:p>
        </p:txBody>
      </p:sp>
      <p:sp>
        <p:nvSpPr>
          <p:cNvPr id="3" name="Text Placeholder 2">
            <a:extLst>
              <a:ext uri="{FF2B5EF4-FFF2-40B4-BE49-F238E27FC236}">
                <a16:creationId xmlns:a16="http://schemas.microsoft.com/office/drawing/2014/main" id="{08C33380-223E-FF6E-4F97-2E6D00B9EDEB}"/>
              </a:ext>
            </a:extLst>
          </p:cNvPr>
          <p:cNvSpPr>
            <a:spLocks noGrp="1"/>
          </p:cNvSpPr>
          <p:nvPr>
            <p:ph type="body" idx="1"/>
          </p:nvPr>
        </p:nvSpPr>
        <p:spPr/>
        <p:txBody>
          <a:bodyPr/>
          <a:lstStyle/>
          <a:p>
            <a:r>
              <a:rPr lang="en-CA" sz="1800" dirty="0"/>
              <a:t>3 probability definitions</a:t>
            </a:r>
          </a:p>
          <a:p>
            <a:pPr lvl="1"/>
            <a:r>
              <a:rPr lang="en-CA" sz="1800" dirty="0"/>
              <a:t>Classical </a:t>
            </a:r>
          </a:p>
          <a:p>
            <a:pPr lvl="1"/>
            <a:r>
              <a:rPr lang="en-CA" sz="1800" dirty="0"/>
              <a:t>Relative frequency </a:t>
            </a:r>
          </a:p>
          <a:p>
            <a:pPr lvl="1"/>
            <a:r>
              <a:rPr lang="en-CA" sz="1800" dirty="0"/>
              <a:t>Subjective</a:t>
            </a:r>
          </a:p>
          <a:p>
            <a:r>
              <a:rPr lang="en-CA" sz="1800" dirty="0"/>
              <a:t>Sample Space</a:t>
            </a:r>
          </a:p>
          <a:p>
            <a:pPr lvl="1"/>
            <a:r>
              <a:rPr lang="en-CA" sz="1800" dirty="0"/>
              <a:t>Discrete</a:t>
            </a:r>
          </a:p>
          <a:p>
            <a:pPr lvl="1"/>
            <a:r>
              <a:rPr lang="en-CA" sz="1800" dirty="0"/>
              <a:t>Non-discrete</a:t>
            </a:r>
          </a:p>
          <a:p>
            <a:r>
              <a:rPr lang="en-CA" sz="1800" dirty="0"/>
              <a:t>Events</a:t>
            </a:r>
          </a:p>
          <a:p>
            <a:pPr lvl="1"/>
            <a:r>
              <a:rPr lang="en-CA" sz="1800" dirty="0"/>
              <a:t>Simple</a:t>
            </a:r>
          </a:p>
          <a:p>
            <a:pPr lvl="1"/>
            <a:r>
              <a:rPr lang="en-CA" sz="1800" dirty="0"/>
              <a:t>Complex</a:t>
            </a:r>
          </a:p>
          <a:p>
            <a:r>
              <a:rPr lang="en-CA" sz="1800" dirty="0"/>
              <a:t>Addition Rule</a:t>
            </a:r>
          </a:p>
          <a:p>
            <a:r>
              <a:rPr lang="en-CA" sz="1800" dirty="0"/>
              <a:t>Multiplication rule</a:t>
            </a:r>
          </a:p>
        </p:txBody>
      </p:sp>
    </p:spTree>
    <p:extLst>
      <p:ext uri="{BB962C8B-B14F-4D97-AF65-F5344CB8AC3E}">
        <p14:creationId xmlns:p14="http://schemas.microsoft.com/office/powerpoint/2010/main" val="21067949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218F3-0ED8-B406-B742-0A68BBFD7908}"/>
              </a:ext>
            </a:extLst>
          </p:cNvPr>
          <p:cNvSpPr>
            <a:spLocks noGrp="1"/>
          </p:cNvSpPr>
          <p:nvPr>
            <p:ph type="title"/>
          </p:nvPr>
        </p:nvSpPr>
        <p:spPr>
          <a:solidFill>
            <a:schemeClr val="accent2"/>
          </a:solidFill>
        </p:spPr>
        <p:txBody>
          <a:bodyPr/>
          <a:lstStyle/>
          <a:p>
            <a:r>
              <a:rPr lang="en-CA" dirty="0"/>
              <a:t>Chapter 2</a:t>
            </a:r>
          </a:p>
        </p:txBody>
      </p:sp>
      <p:sp>
        <p:nvSpPr>
          <p:cNvPr id="3" name="Text Placeholder 2">
            <a:extLst>
              <a:ext uri="{FF2B5EF4-FFF2-40B4-BE49-F238E27FC236}">
                <a16:creationId xmlns:a16="http://schemas.microsoft.com/office/drawing/2014/main" id="{08C33380-223E-FF6E-4F97-2E6D00B9EDEB}"/>
              </a:ext>
            </a:extLst>
          </p:cNvPr>
          <p:cNvSpPr>
            <a:spLocks noGrp="1"/>
          </p:cNvSpPr>
          <p:nvPr>
            <p:ph type="body" idx="1"/>
          </p:nvPr>
        </p:nvSpPr>
        <p:spPr>
          <a:xfrm>
            <a:off x="720000" y="1134098"/>
            <a:ext cx="3852000" cy="3619271"/>
          </a:xfrm>
        </p:spPr>
        <p:txBody>
          <a:bodyPr/>
          <a:lstStyle/>
          <a:p>
            <a:r>
              <a:rPr lang="en-CA" sz="1800" dirty="0"/>
              <a:t>Set rules</a:t>
            </a:r>
          </a:p>
          <a:p>
            <a:pPr lvl="1"/>
            <a:r>
              <a:rPr lang="en-CA" sz="1800" dirty="0"/>
              <a:t>Normalization </a:t>
            </a:r>
          </a:p>
          <a:p>
            <a:pPr lvl="1"/>
            <a:r>
              <a:rPr lang="en-CA" sz="1800" dirty="0"/>
              <a:t>Boundedness</a:t>
            </a:r>
          </a:p>
          <a:p>
            <a:pPr lvl="1"/>
            <a:r>
              <a:rPr lang="en-CA" sz="1800" dirty="0"/>
              <a:t>Monotonicity </a:t>
            </a:r>
          </a:p>
          <a:p>
            <a:pPr lvl="1"/>
            <a:r>
              <a:rPr lang="en-CA" sz="1800" dirty="0"/>
              <a:t>Complement</a:t>
            </a:r>
          </a:p>
          <a:p>
            <a:r>
              <a:rPr lang="en-CA" sz="1800" dirty="0"/>
              <a:t>De Morgan’s Law</a:t>
            </a:r>
          </a:p>
          <a:p>
            <a:r>
              <a:rPr lang="en-CA" sz="1800" dirty="0"/>
              <a:t>Event unisons</a:t>
            </a:r>
          </a:p>
          <a:p>
            <a:r>
              <a:rPr lang="en-CA" sz="1800" dirty="0"/>
              <a:t>Independent and dependent events</a:t>
            </a:r>
          </a:p>
          <a:p>
            <a:r>
              <a:rPr lang="en-CA" sz="1800" dirty="0"/>
              <a:t>Mutually exclusive events</a:t>
            </a:r>
          </a:p>
          <a:p>
            <a:r>
              <a:rPr lang="en-CA" sz="1800" dirty="0"/>
              <a:t>Conditional probability </a:t>
            </a:r>
          </a:p>
          <a:p>
            <a:pPr lvl="1"/>
            <a:r>
              <a:rPr lang="en-CA" sz="1800" dirty="0"/>
              <a:t>Bayes’ Rule</a:t>
            </a:r>
          </a:p>
        </p:txBody>
      </p:sp>
    </p:spTree>
    <p:extLst>
      <p:ext uri="{BB962C8B-B14F-4D97-AF65-F5344CB8AC3E}">
        <p14:creationId xmlns:p14="http://schemas.microsoft.com/office/powerpoint/2010/main" val="28660084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218F3-0ED8-B406-B742-0A68BBFD7908}"/>
              </a:ext>
            </a:extLst>
          </p:cNvPr>
          <p:cNvSpPr>
            <a:spLocks noGrp="1"/>
          </p:cNvSpPr>
          <p:nvPr>
            <p:ph type="title"/>
          </p:nvPr>
        </p:nvSpPr>
        <p:spPr>
          <a:solidFill>
            <a:schemeClr val="accent2"/>
          </a:solidFill>
        </p:spPr>
        <p:txBody>
          <a:bodyPr/>
          <a:lstStyle/>
          <a:p>
            <a:r>
              <a:rPr lang="en-CA" dirty="0"/>
              <a:t>Chapter 3</a:t>
            </a:r>
          </a:p>
        </p:txBody>
      </p:sp>
      <p:sp>
        <p:nvSpPr>
          <p:cNvPr id="3" name="Text Placeholder 2">
            <a:extLst>
              <a:ext uri="{FF2B5EF4-FFF2-40B4-BE49-F238E27FC236}">
                <a16:creationId xmlns:a16="http://schemas.microsoft.com/office/drawing/2014/main" id="{08C33380-223E-FF6E-4F97-2E6D00B9EDEB}"/>
              </a:ext>
            </a:extLst>
          </p:cNvPr>
          <p:cNvSpPr>
            <a:spLocks noGrp="1"/>
          </p:cNvSpPr>
          <p:nvPr>
            <p:ph type="body" idx="1"/>
          </p:nvPr>
        </p:nvSpPr>
        <p:spPr>
          <a:xfrm>
            <a:off x="720000" y="1134098"/>
            <a:ext cx="3852000" cy="2342133"/>
          </a:xfrm>
        </p:spPr>
        <p:txBody>
          <a:bodyPr/>
          <a:lstStyle/>
          <a:p>
            <a:r>
              <a:rPr lang="en-CA" sz="1800" dirty="0"/>
              <a:t>Random variables</a:t>
            </a:r>
          </a:p>
          <a:p>
            <a:r>
              <a:rPr lang="en-CA" sz="1800" dirty="0"/>
              <a:t>Probability density function </a:t>
            </a:r>
          </a:p>
          <a:p>
            <a:r>
              <a:rPr lang="en-CA" sz="1800" dirty="0"/>
              <a:t>Cumulative distribution function </a:t>
            </a:r>
          </a:p>
          <a:p>
            <a:r>
              <a:rPr lang="en-CA" sz="1800" dirty="0"/>
              <a:t>Representing random variables using random variables</a:t>
            </a:r>
          </a:p>
        </p:txBody>
      </p:sp>
    </p:spTree>
    <p:extLst>
      <p:ext uri="{BB962C8B-B14F-4D97-AF65-F5344CB8AC3E}">
        <p14:creationId xmlns:p14="http://schemas.microsoft.com/office/powerpoint/2010/main" val="3640718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DB4C0-737D-497C-0564-095222290572}"/>
              </a:ext>
            </a:extLst>
          </p:cNvPr>
          <p:cNvSpPr>
            <a:spLocks noGrp="1"/>
          </p:cNvSpPr>
          <p:nvPr>
            <p:ph type="title"/>
          </p:nvPr>
        </p:nvSpPr>
        <p:spPr>
          <a:solidFill>
            <a:schemeClr val="accent2"/>
          </a:solidFill>
        </p:spPr>
        <p:txBody>
          <a:bodyPr/>
          <a:lstStyle/>
          <a:p>
            <a:r>
              <a:rPr lang="en-CA" dirty="0"/>
              <a:t>Example  - Definition of probability</a:t>
            </a:r>
          </a:p>
        </p:txBody>
      </p:sp>
      <p:sp>
        <p:nvSpPr>
          <p:cNvPr id="9" name="Subtitle 3">
            <a:extLst>
              <a:ext uri="{FF2B5EF4-FFF2-40B4-BE49-F238E27FC236}">
                <a16:creationId xmlns:a16="http://schemas.microsoft.com/office/drawing/2014/main" id="{2672E36E-3D26-9F40-3FBB-E9968FF16CB4}"/>
              </a:ext>
            </a:extLst>
          </p:cNvPr>
          <p:cNvSpPr>
            <a:spLocks noGrp="1"/>
          </p:cNvSpPr>
          <p:nvPr>
            <p:ph type="subTitle" idx="2"/>
          </p:nvPr>
        </p:nvSpPr>
        <p:spPr>
          <a:xfrm>
            <a:off x="719999" y="1134099"/>
            <a:ext cx="8093992" cy="514200"/>
          </a:xfrm>
        </p:spPr>
        <p:txBody>
          <a:bodyPr/>
          <a:lstStyle/>
          <a:p>
            <a:pPr algn="l"/>
            <a:r>
              <a:rPr lang="en-CA" sz="2000" dirty="0"/>
              <a:t>Which definitions could be used to obtain/describe the following probabilities?</a:t>
            </a:r>
          </a:p>
        </p:txBody>
      </p:sp>
      <p:sp>
        <p:nvSpPr>
          <p:cNvPr id="22" name="TextBox 21">
            <a:extLst>
              <a:ext uri="{FF2B5EF4-FFF2-40B4-BE49-F238E27FC236}">
                <a16:creationId xmlns:a16="http://schemas.microsoft.com/office/drawing/2014/main" id="{C91470DB-7931-FBCC-F958-488B0CF430E2}"/>
              </a:ext>
            </a:extLst>
          </p:cNvPr>
          <p:cNvSpPr txBox="1"/>
          <p:nvPr/>
        </p:nvSpPr>
        <p:spPr>
          <a:xfrm>
            <a:off x="719999" y="2021264"/>
            <a:ext cx="2495694" cy="369332"/>
          </a:xfrm>
          <a:prstGeom prst="rect">
            <a:avLst/>
          </a:prstGeom>
          <a:noFill/>
        </p:spPr>
        <p:txBody>
          <a:bodyPr wrap="square" rtlCol="0" anchor="ctr">
            <a:spAutoFit/>
          </a:bodyPr>
          <a:lstStyle/>
          <a:p>
            <a:pPr lvl="1" algn="ctr"/>
            <a:r>
              <a:rPr lang="en-CA" sz="1800" dirty="0">
                <a:solidFill>
                  <a:schemeClr val="accent3"/>
                </a:solidFill>
                <a:latin typeface="Fredoka" panose="020B0604020202020204" charset="-79"/>
                <a:cs typeface="Fredoka" panose="020B0604020202020204" charset="-79"/>
              </a:rPr>
              <a:t>Classical</a:t>
            </a:r>
          </a:p>
        </p:txBody>
      </p:sp>
      <p:sp>
        <p:nvSpPr>
          <p:cNvPr id="13" name="Rectangle: Rounded Corners 12">
            <a:extLst>
              <a:ext uri="{FF2B5EF4-FFF2-40B4-BE49-F238E27FC236}">
                <a16:creationId xmlns:a16="http://schemas.microsoft.com/office/drawing/2014/main" id="{70BC111D-85B2-DE77-452E-DE96A5438D9B}"/>
              </a:ext>
            </a:extLst>
          </p:cNvPr>
          <p:cNvSpPr/>
          <p:nvPr/>
        </p:nvSpPr>
        <p:spPr>
          <a:xfrm>
            <a:off x="719999" y="1721212"/>
            <a:ext cx="2552590" cy="973861"/>
          </a:xfrm>
          <a:prstGeom prst="roundRect">
            <a:avLst/>
          </a:prstGeom>
          <a:solidFill>
            <a:schemeClr val="accent1"/>
          </a:solidFill>
          <a:ln w="95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accent3"/>
                </a:solidFill>
                <a:latin typeface="Fredoka" panose="020B0604020202020204" charset="-79"/>
                <a:cs typeface="Fredoka" panose="020B0604020202020204" charset="-79"/>
              </a:rPr>
              <a:t>(1) The chance of getting 2 heads when flipping a fair coin twice</a:t>
            </a:r>
          </a:p>
        </p:txBody>
      </p:sp>
      <p:sp>
        <p:nvSpPr>
          <p:cNvPr id="24" name="TextBox 23">
            <a:extLst>
              <a:ext uri="{FF2B5EF4-FFF2-40B4-BE49-F238E27FC236}">
                <a16:creationId xmlns:a16="http://schemas.microsoft.com/office/drawing/2014/main" id="{C8C04F77-74C7-6DAB-41E2-E4129BFB548A}"/>
              </a:ext>
            </a:extLst>
          </p:cNvPr>
          <p:cNvSpPr txBox="1"/>
          <p:nvPr/>
        </p:nvSpPr>
        <p:spPr>
          <a:xfrm>
            <a:off x="6001090" y="3070250"/>
            <a:ext cx="2495694" cy="369332"/>
          </a:xfrm>
          <a:prstGeom prst="rect">
            <a:avLst/>
          </a:prstGeom>
          <a:noFill/>
        </p:spPr>
        <p:txBody>
          <a:bodyPr wrap="square" rtlCol="0" anchor="ctr">
            <a:spAutoFit/>
          </a:bodyPr>
          <a:lstStyle/>
          <a:p>
            <a:pPr lvl="1" algn="ctr"/>
            <a:r>
              <a:rPr lang="en-CA" sz="1800" dirty="0">
                <a:solidFill>
                  <a:schemeClr val="accent3"/>
                </a:solidFill>
                <a:latin typeface="Fredoka" panose="020B0604020202020204" charset="-79"/>
                <a:cs typeface="Fredoka" panose="020B0604020202020204" charset="-79"/>
              </a:rPr>
              <a:t>Classical</a:t>
            </a:r>
          </a:p>
        </p:txBody>
      </p:sp>
      <p:sp>
        <p:nvSpPr>
          <p:cNvPr id="20" name="Rectangle: Rounded Corners 19">
            <a:extLst>
              <a:ext uri="{FF2B5EF4-FFF2-40B4-BE49-F238E27FC236}">
                <a16:creationId xmlns:a16="http://schemas.microsoft.com/office/drawing/2014/main" id="{82E9FC40-1F25-5C62-9989-F7CCF4372BE5}"/>
              </a:ext>
            </a:extLst>
          </p:cNvPr>
          <p:cNvSpPr/>
          <p:nvPr/>
        </p:nvSpPr>
        <p:spPr>
          <a:xfrm>
            <a:off x="6001090" y="2767986"/>
            <a:ext cx="2552590" cy="973861"/>
          </a:xfrm>
          <a:prstGeom prst="roundRect">
            <a:avLst/>
          </a:prstGeom>
          <a:solidFill>
            <a:schemeClr val="bg2"/>
          </a:solidFill>
          <a:ln w="95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accent3"/>
                </a:solidFill>
                <a:latin typeface="Fredoka" panose="020B0604020202020204" charset="-79"/>
                <a:cs typeface="Fredoka" panose="020B0604020202020204" charset="-79"/>
              </a:rPr>
              <a:t>(8) The chance of rolling a 4 on a 6-sided fair dice</a:t>
            </a:r>
          </a:p>
        </p:txBody>
      </p:sp>
      <p:sp>
        <p:nvSpPr>
          <p:cNvPr id="27" name="TextBox 26">
            <a:extLst>
              <a:ext uri="{FF2B5EF4-FFF2-40B4-BE49-F238E27FC236}">
                <a16:creationId xmlns:a16="http://schemas.microsoft.com/office/drawing/2014/main" id="{97233AC2-F8FE-6F23-ADC1-C2CEADA02CF8}"/>
              </a:ext>
            </a:extLst>
          </p:cNvPr>
          <p:cNvSpPr txBox="1"/>
          <p:nvPr/>
        </p:nvSpPr>
        <p:spPr>
          <a:xfrm>
            <a:off x="719999" y="3064615"/>
            <a:ext cx="2495694" cy="369332"/>
          </a:xfrm>
          <a:prstGeom prst="rect">
            <a:avLst/>
          </a:prstGeom>
          <a:noFill/>
        </p:spPr>
        <p:txBody>
          <a:bodyPr wrap="square" rtlCol="0" anchor="ctr">
            <a:spAutoFit/>
          </a:bodyPr>
          <a:lstStyle/>
          <a:p>
            <a:pPr lvl="1" algn="ctr"/>
            <a:r>
              <a:rPr lang="en-CA" sz="1800" dirty="0">
                <a:solidFill>
                  <a:schemeClr val="accent3"/>
                </a:solidFill>
                <a:latin typeface="Fredoka" panose="020B0604020202020204" charset="-79"/>
                <a:cs typeface="Fredoka" panose="020B0604020202020204" charset="-79"/>
              </a:rPr>
              <a:t>Empirical</a:t>
            </a:r>
          </a:p>
        </p:txBody>
      </p:sp>
      <p:sp>
        <p:nvSpPr>
          <p:cNvPr id="14" name="Rectangle: Rounded Corners 13">
            <a:extLst>
              <a:ext uri="{FF2B5EF4-FFF2-40B4-BE49-F238E27FC236}">
                <a16:creationId xmlns:a16="http://schemas.microsoft.com/office/drawing/2014/main" id="{6C26D4B5-88B8-CED6-2723-6673AF72F8C8}"/>
              </a:ext>
            </a:extLst>
          </p:cNvPr>
          <p:cNvSpPr/>
          <p:nvPr/>
        </p:nvSpPr>
        <p:spPr>
          <a:xfrm>
            <a:off x="719999" y="2767986"/>
            <a:ext cx="2552590" cy="973861"/>
          </a:xfrm>
          <a:prstGeom prst="roundRect">
            <a:avLst/>
          </a:prstGeom>
          <a:solidFill>
            <a:schemeClr val="accent1"/>
          </a:solidFill>
          <a:ln w="95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accent3"/>
                </a:solidFill>
                <a:latin typeface="Fredoka" panose="020B0604020202020204" charset="-79"/>
                <a:cs typeface="Fredoka" panose="020B0604020202020204" charset="-79"/>
              </a:rPr>
              <a:t>(2) In an experiment where you toss a fair dice 100 times, you rolled an odd number half the time</a:t>
            </a:r>
          </a:p>
        </p:txBody>
      </p:sp>
      <p:sp>
        <p:nvSpPr>
          <p:cNvPr id="30" name="TextBox 29">
            <a:extLst>
              <a:ext uri="{FF2B5EF4-FFF2-40B4-BE49-F238E27FC236}">
                <a16:creationId xmlns:a16="http://schemas.microsoft.com/office/drawing/2014/main" id="{6DECD156-96B3-BE25-FDE6-88A74AAF319B}"/>
              </a:ext>
            </a:extLst>
          </p:cNvPr>
          <p:cNvSpPr txBox="1"/>
          <p:nvPr/>
        </p:nvSpPr>
        <p:spPr>
          <a:xfrm>
            <a:off x="776894" y="4131941"/>
            <a:ext cx="2495694" cy="369332"/>
          </a:xfrm>
          <a:prstGeom prst="rect">
            <a:avLst/>
          </a:prstGeom>
          <a:noFill/>
        </p:spPr>
        <p:txBody>
          <a:bodyPr wrap="square" rtlCol="0" anchor="ctr">
            <a:spAutoFit/>
          </a:bodyPr>
          <a:lstStyle/>
          <a:p>
            <a:pPr lvl="1" algn="ctr"/>
            <a:r>
              <a:rPr lang="en-CA" sz="1800" dirty="0">
                <a:solidFill>
                  <a:schemeClr val="accent3"/>
                </a:solidFill>
                <a:latin typeface="Fredoka" panose="020B0604020202020204" charset="-79"/>
                <a:cs typeface="Fredoka" panose="020B0604020202020204" charset="-79"/>
              </a:rPr>
              <a:t>Subjective</a:t>
            </a:r>
          </a:p>
        </p:txBody>
      </p:sp>
      <p:sp>
        <p:nvSpPr>
          <p:cNvPr id="15" name="Rectangle: Rounded Corners 14">
            <a:extLst>
              <a:ext uri="{FF2B5EF4-FFF2-40B4-BE49-F238E27FC236}">
                <a16:creationId xmlns:a16="http://schemas.microsoft.com/office/drawing/2014/main" id="{C6227366-59A7-CCBB-0867-1AC71E424A63}"/>
              </a:ext>
            </a:extLst>
          </p:cNvPr>
          <p:cNvSpPr/>
          <p:nvPr/>
        </p:nvSpPr>
        <p:spPr>
          <a:xfrm>
            <a:off x="719999" y="3832418"/>
            <a:ext cx="2552590" cy="973861"/>
          </a:xfrm>
          <a:prstGeom prst="roundRect">
            <a:avLst/>
          </a:prstGeom>
          <a:solidFill>
            <a:schemeClr val="accent1"/>
          </a:solidFill>
          <a:ln w="95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accent3"/>
                </a:solidFill>
                <a:latin typeface="Fredoka" panose="020B0604020202020204" charset="-79"/>
                <a:cs typeface="Fredoka" panose="020B0604020202020204" charset="-79"/>
              </a:rPr>
              <a:t>(3) I think that there is a 40% chance that it will rain today</a:t>
            </a:r>
          </a:p>
        </p:txBody>
      </p:sp>
      <p:sp>
        <p:nvSpPr>
          <p:cNvPr id="31" name="TextBox 30">
            <a:extLst>
              <a:ext uri="{FF2B5EF4-FFF2-40B4-BE49-F238E27FC236}">
                <a16:creationId xmlns:a16="http://schemas.microsoft.com/office/drawing/2014/main" id="{5732634A-6ED9-8161-6221-3975CCB17107}"/>
              </a:ext>
            </a:extLst>
          </p:cNvPr>
          <p:cNvSpPr txBox="1"/>
          <p:nvPr/>
        </p:nvSpPr>
        <p:spPr>
          <a:xfrm>
            <a:off x="3317872" y="2021264"/>
            <a:ext cx="2495694" cy="369332"/>
          </a:xfrm>
          <a:prstGeom prst="rect">
            <a:avLst/>
          </a:prstGeom>
          <a:noFill/>
        </p:spPr>
        <p:txBody>
          <a:bodyPr wrap="square" rtlCol="0" anchor="ctr">
            <a:spAutoFit/>
          </a:bodyPr>
          <a:lstStyle/>
          <a:p>
            <a:pPr lvl="1" algn="ctr"/>
            <a:r>
              <a:rPr lang="en-CA" sz="1800" dirty="0">
                <a:solidFill>
                  <a:schemeClr val="accent3"/>
                </a:solidFill>
                <a:latin typeface="Fredoka" panose="020B0604020202020204" charset="-79"/>
                <a:cs typeface="Fredoka" panose="020B0604020202020204" charset="-79"/>
              </a:rPr>
              <a:t>Empirical</a:t>
            </a:r>
          </a:p>
        </p:txBody>
      </p:sp>
      <p:sp>
        <p:nvSpPr>
          <p:cNvPr id="16" name="Rectangle: Rounded Corners 15">
            <a:extLst>
              <a:ext uri="{FF2B5EF4-FFF2-40B4-BE49-F238E27FC236}">
                <a16:creationId xmlns:a16="http://schemas.microsoft.com/office/drawing/2014/main" id="{A3D4A737-DD02-1EB2-F0EC-C1491FF402C4}"/>
              </a:ext>
            </a:extLst>
          </p:cNvPr>
          <p:cNvSpPr/>
          <p:nvPr/>
        </p:nvSpPr>
        <p:spPr>
          <a:xfrm>
            <a:off x="3366059" y="1726636"/>
            <a:ext cx="2552590" cy="973861"/>
          </a:xfrm>
          <a:prstGeom prst="roundRect">
            <a:avLst/>
          </a:prstGeom>
          <a:solidFill>
            <a:schemeClr val="bg1"/>
          </a:solidFill>
          <a:ln w="95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accent3"/>
                </a:solidFill>
                <a:latin typeface="Fredoka" panose="020B0604020202020204" charset="-79"/>
                <a:cs typeface="Fredoka" panose="020B0604020202020204" charset="-79"/>
              </a:rPr>
              <a:t>(4) Based on past data, the chance that he makes this free throw is 80% </a:t>
            </a:r>
          </a:p>
        </p:txBody>
      </p:sp>
      <p:sp>
        <p:nvSpPr>
          <p:cNvPr id="36" name="TextBox 35">
            <a:extLst>
              <a:ext uri="{FF2B5EF4-FFF2-40B4-BE49-F238E27FC236}">
                <a16:creationId xmlns:a16="http://schemas.microsoft.com/office/drawing/2014/main" id="{8F25B3D9-2B90-B924-682B-E88A4CB8E07A}"/>
              </a:ext>
            </a:extLst>
          </p:cNvPr>
          <p:cNvSpPr txBox="1"/>
          <p:nvPr/>
        </p:nvSpPr>
        <p:spPr>
          <a:xfrm>
            <a:off x="3368962" y="3077709"/>
            <a:ext cx="2495694" cy="369332"/>
          </a:xfrm>
          <a:prstGeom prst="rect">
            <a:avLst/>
          </a:prstGeom>
          <a:noFill/>
        </p:spPr>
        <p:txBody>
          <a:bodyPr wrap="square" rtlCol="0" anchor="ctr">
            <a:spAutoFit/>
          </a:bodyPr>
          <a:lstStyle/>
          <a:p>
            <a:pPr lvl="1" algn="ctr"/>
            <a:r>
              <a:rPr lang="en-CA" sz="1800" dirty="0">
                <a:solidFill>
                  <a:schemeClr val="accent3"/>
                </a:solidFill>
                <a:latin typeface="Fredoka" panose="020B0604020202020204" charset="-79"/>
                <a:cs typeface="Fredoka" panose="020B0604020202020204" charset="-79"/>
              </a:rPr>
              <a:t>Classical</a:t>
            </a:r>
          </a:p>
        </p:txBody>
      </p:sp>
      <p:sp>
        <p:nvSpPr>
          <p:cNvPr id="17" name="Rectangle: Rounded Corners 16">
            <a:extLst>
              <a:ext uri="{FF2B5EF4-FFF2-40B4-BE49-F238E27FC236}">
                <a16:creationId xmlns:a16="http://schemas.microsoft.com/office/drawing/2014/main" id="{533EC568-14FB-1554-A5FF-7C08E490D65A}"/>
              </a:ext>
            </a:extLst>
          </p:cNvPr>
          <p:cNvSpPr/>
          <p:nvPr/>
        </p:nvSpPr>
        <p:spPr>
          <a:xfrm>
            <a:off x="3366059" y="2757871"/>
            <a:ext cx="2552590" cy="973861"/>
          </a:xfrm>
          <a:prstGeom prst="roundRect">
            <a:avLst/>
          </a:prstGeom>
          <a:solidFill>
            <a:schemeClr val="bg1"/>
          </a:solidFill>
          <a:ln w="95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accent3"/>
                </a:solidFill>
                <a:latin typeface="Fredoka" panose="020B0604020202020204" charset="-79"/>
                <a:cs typeface="Fredoka" panose="020B0604020202020204" charset="-79"/>
              </a:rPr>
              <a:t>(5) The probability of drawing an ace from a standard deck of cards</a:t>
            </a:r>
          </a:p>
        </p:txBody>
      </p:sp>
      <p:sp>
        <p:nvSpPr>
          <p:cNvPr id="37" name="TextBox 36">
            <a:extLst>
              <a:ext uri="{FF2B5EF4-FFF2-40B4-BE49-F238E27FC236}">
                <a16:creationId xmlns:a16="http://schemas.microsoft.com/office/drawing/2014/main" id="{753C4F1A-B378-9AFE-0CB3-659267E01814}"/>
              </a:ext>
            </a:extLst>
          </p:cNvPr>
          <p:cNvSpPr txBox="1"/>
          <p:nvPr/>
        </p:nvSpPr>
        <p:spPr>
          <a:xfrm>
            <a:off x="3340514" y="4137805"/>
            <a:ext cx="2495694" cy="369332"/>
          </a:xfrm>
          <a:prstGeom prst="rect">
            <a:avLst/>
          </a:prstGeom>
          <a:noFill/>
        </p:spPr>
        <p:txBody>
          <a:bodyPr wrap="square" rtlCol="0" anchor="ctr">
            <a:spAutoFit/>
          </a:bodyPr>
          <a:lstStyle/>
          <a:p>
            <a:pPr lvl="1" algn="ctr"/>
            <a:r>
              <a:rPr lang="en-CA" sz="1800" dirty="0">
                <a:solidFill>
                  <a:schemeClr val="accent3"/>
                </a:solidFill>
                <a:latin typeface="Fredoka" panose="020B0604020202020204" charset="-79"/>
                <a:cs typeface="Fredoka" panose="020B0604020202020204" charset="-79"/>
              </a:rPr>
              <a:t>Subjective</a:t>
            </a:r>
          </a:p>
        </p:txBody>
      </p:sp>
      <p:sp>
        <p:nvSpPr>
          <p:cNvPr id="18" name="Rectangle: Rounded Corners 17">
            <a:extLst>
              <a:ext uri="{FF2B5EF4-FFF2-40B4-BE49-F238E27FC236}">
                <a16:creationId xmlns:a16="http://schemas.microsoft.com/office/drawing/2014/main" id="{CD7EC058-AA3E-827E-784D-54FE3DF2F0F3}"/>
              </a:ext>
            </a:extLst>
          </p:cNvPr>
          <p:cNvSpPr/>
          <p:nvPr/>
        </p:nvSpPr>
        <p:spPr>
          <a:xfrm>
            <a:off x="3366059" y="3832418"/>
            <a:ext cx="2552590" cy="973861"/>
          </a:xfrm>
          <a:prstGeom prst="roundRect">
            <a:avLst/>
          </a:prstGeom>
          <a:solidFill>
            <a:schemeClr val="bg1"/>
          </a:solidFill>
          <a:ln w="95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accent3"/>
                </a:solidFill>
                <a:latin typeface="Fredoka" panose="020B0604020202020204" charset="-79"/>
                <a:cs typeface="Fredoka" panose="020B0604020202020204" charset="-79"/>
              </a:rPr>
              <a:t>(6) I think that there is a 40% chance that the Raptors win this game</a:t>
            </a:r>
          </a:p>
        </p:txBody>
      </p:sp>
      <p:sp>
        <p:nvSpPr>
          <p:cNvPr id="40" name="TextBox 39">
            <a:extLst>
              <a:ext uri="{FF2B5EF4-FFF2-40B4-BE49-F238E27FC236}">
                <a16:creationId xmlns:a16="http://schemas.microsoft.com/office/drawing/2014/main" id="{5C73FF7A-052F-489A-2A10-64FA0EEC0623}"/>
              </a:ext>
            </a:extLst>
          </p:cNvPr>
          <p:cNvSpPr txBox="1"/>
          <p:nvPr/>
        </p:nvSpPr>
        <p:spPr>
          <a:xfrm>
            <a:off x="6001090" y="2021264"/>
            <a:ext cx="2495694" cy="369332"/>
          </a:xfrm>
          <a:prstGeom prst="rect">
            <a:avLst/>
          </a:prstGeom>
          <a:noFill/>
        </p:spPr>
        <p:txBody>
          <a:bodyPr wrap="square" rtlCol="0" anchor="ctr">
            <a:spAutoFit/>
          </a:bodyPr>
          <a:lstStyle/>
          <a:p>
            <a:pPr lvl="1" algn="ctr"/>
            <a:r>
              <a:rPr lang="en-CA" sz="1800" dirty="0">
                <a:solidFill>
                  <a:schemeClr val="accent3"/>
                </a:solidFill>
                <a:latin typeface="Fredoka" panose="020B0604020202020204" charset="-79"/>
                <a:cs typeface="Fredoka" panose="020B0604020202020204" charset="-79"/>
              </a:rPr>
              <a:t>Subjective</a:t>
            </a:r>
          </a:p>
        </p:txBody>
      </p:sp>
      <p:sp>
        <p:nvSpPr>
          <p:cNvPr id="19" name="Rectangle: Rounded Corners 18">
            <a:extLst>
              <a:ext uri="{FF2B5EF4-FFF2-40B4-BE49-F238E27FC236}">
                <a16:creationId xmlns:a16="http://schemas.microsoft.com/office/drawing/2014/main" id="{291E3D41-D4FD-D163-2708-8EA61663EB43}"/>
              </a:ext>
            </a:extLst>
          </p:cNvPr>
          <p:cNvSpPr/>
          <p:nvPr/>
        </p:nvSpPr>
        <p:spPr>
          <a:xfrm>
            <a:off x="6001090" y="1721212"/>
            <a:ext cx="2552590" cy="973861"/>
          </a:xfrm>
          <a:prstGeom prst="roundRect">
            <a:avLst/>
          </a:prstGeom>
          <a:solidFill>
            <a:schemeClr val="bg2"/>
          </a:solidFill>
          <a:ln w="95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accent3"/>
                </a:solidFill>
                <a:latin typeface="Fredoka" panose="020B0604020202020204" charset="-79"/>
                <a:cs typeface="Fredoka" panose="020B0604020202020204" charset="-79"/>
              </a:rPr>
              <a:t>(7) Investors believe that this stock will have a 55% raise</a:t>
            </a:r>
          </a:p>
        </p:txBody>
      </p:sp>
      <p:sp>
        <p:nvSpPr>
          <p:cNvPr id="41" name="TextBox 40">
            <a:extLst>
              <a:ext uri="{FF2B5EF4-FFF2-40B4-BE49-F238E27FC236}">
                <a16:creationId xmlns:a16="http://schemas.microsoft.com/office/drawing/2014/main" id="{1E6448B9-0963-3BEE-1AF8-3140E8BCCF11}"/>
              </a:ext>
            </a:extLst>
          </p:cNvPr>
          <p:cNvSpPr txBox="1"/>
          <p:nvPr/>
        </p:nvSpPr>
        <p:spPr>
          <a:xfrm>
            <a:off x="6001090" y="4123417"/>
            <a:ext cx="2495694" cy="369332"/>
          </a:xfrm>
          <a:prstGeom prst="rect">
            <a:avLst/>
          </a:prstGeom>
          <a:noFill/>
        </p:spPr>
        <p:txBody>
          <a:bodyPr wrap="square" rtlCol="0" anchor="ctr">
            <a:spAutoFit/>
          </a:bodyPr>
          <a:lstStyle/>
          <a:p>
            <a:pPr lvl="1" algn="ctr"/>
            <a:r>
              <a:rPr lang="en-CA" sz="1800" dirty="0">
                <a:solidFill>
                  <a:schemeClr val="accent3"/>
                </a:solidFill>
                <a:latin typeface="Fredoka" panose="020B0604020202020204" charset="-79"/>
                <a:cs typeface="Fredoka" panose="020B0604020202020204" charset="-79"/>
              </a:rPr>
              <a:t>Empirical</a:t>
            </a:r>
          </a:p>
        </p:txBody>
      </p:sp>
      <p:sp>
        <p:nvSpPr>
          <p:cNvPr id="21" name="Rectangle: Rounded Corners 20">
            <a:extLst>
              <a:ext uri="{FF2B5EF4-FFF2-40B4-BE49-F238E27FC236}">
                <a16:creationId xmlns:a16="http://schemas.microsoft.com/office/drawing/2014/main" id="{A3D071D3-92BF-AA2C-1362-3FF99E42033B}"/>
              </a:ext>
            </a:extLst>
          </p:cNvPr>
          <p:cNvSpPr/>
          <p:nvPr/>
        </p:nvSpPr>
        <p:spPr>
          <a:xfrm>
            <a:off x="6001090" y="3832418"/>
            <a:ext cx="2552590" cy="973861"/>
          </a:xfrm>
          <a:prstGeom prst="roundRect">
            <a:avLst/>
          </a:prstGeom>
          <a:solidFill>
            <a:schemeClr val="bg2"/>
          </a:solidFill>
          <a:ln w="95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accent3"/>
                </a:solidFill>
                <a:latin typeface="Fredoka" panose="020B0604020202020204" charset="-79"/>
                <a:cs typeface="Fredoka" panose="020B0604020202020204" charset="-79"/>
              </a:rPr>
              <a:t>(9) Of the 100 customers, 90 bought this product</a:t>
            </a:r>
          </a:p>
        </p:txBody>
      </p:sp>
      <p:grpSp>
        <p:nvGrpSpPr>
          <p:cNvPr id="49" name="Group 48">
            <a:extLst>
              <a:ext uri="{FF2B5EF4-FFF2-40B4-BE49-F238E27FC236}">
                <a16:creationId xmlns:a16="http://schemas.microsoft.com/office/drawing/2014/main" id="{B87A856C-E994-FC85-F0B4-98F5B2A2304D}"/>
              </a:ext>
            </a:extLst>
          </p:cNvPr>
          <p:cNvGrpSpPr/>
          <p:nvPr/>
        </p:nvGrpSpPr>
        <p:grpSpPr>
          <a:xfrm>
            <a:off x="8394461" y="659465"/>
            <a:ext cx="215065" cy="191069"/>
            <a:chOff x="8401880" y="657705"/>
            <a:chExt cx="215065" cy="191069"/>
          </a:xfrm>
          <a:solidFill>
            <a:schemeClr val="accent3"/>
          </a:solidFill>
        </p:grpSpPr>
        <p:sp>
          <p:nvSpPr>
            <p:cNvPr id="50" name="Isosceles Triangle 49">
              <a:hlinkClick r:id="rId2" action="ppaction://hlinksldjump"/>
              <a:extLst>
                <a:ext uri="{FF2B5EF4-FFF2-40B4-BE49-F238E27FC236}">
                  <a16:creationId xmlns:a16="http://schemas.microsoft.com/office/drawing/2014/main" id="{B1635E9F-CD9F-AA31-231A-F24AA3C11077}"/>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Isosceles Triangle 50">
              <a:hlinkClick r:id="rId2" action="ppaction://hlinksldjump"/>
              <a:extLst>
                <a:ext uri="{FF2B5EF4-FFF2-40B4-BE49-F238E27FC236}">
                  <a16:creationId xmlns:a16="http://schemas.microsoft.com/office/drawing/2014/main" id="{E14543F9-79C5-1DDD-7BC4-462BD1CDF316}"/>
                </a:ext>
              </a:extLst>
            </p:cNvPr>
            <p:cNvSpPr/>
            <p:nvPr/>
          </p:nvSpPr>
          <p:spPr>
            <a:xfrm rot="5400000">
              <a:off x="8473639"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413358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6"/>
                                        </p:tgtEl>
                                      </p:cBhvr>
                                    </p:animEffect>
                                    <p:set>
                                      <p:cBhvr>
                                        <p:cTn id="22" dur="1" fill="hold">
                                          <p:stCondLst>
                                            <p:cond delay="499"/>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20"/>
                                        </p:tgtEl>
                                      </p:cBhvr>
                                    </p:animEffect>
                                    <p:set>
                                      <p:cBhvr>
                                        <p:cTn id="42" dur="1" fill="hold">
                                          <p:stCondLst>
                                            <p:cond delay="499"/>
                                          </p:stCondLst>
                                        </p:cTn>
                                        <p:tgtEl>
                                          <p:spTgt spid="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21"/>
                                        </p:tgtEl>
                                      </p:cBhvr>
                                    </p:animEffect>
                                    <p:set>
                                      <p:cBhvr>
                                        <p:cTn id="47"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14" grpId="0" animBg="1"/>
      <p:bldP spid="15" grpId="0" animBg="1"/>
      <p:bldP spid="16" grpId="0" animBg="1"/>
      <p:bldP spid="17" grpId="0" animBg="1"/>
      <p:bldP spid="18" grpId="0" animBg="1"/>
      <p:bldP spid="19"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B9BB1-25E7-DD5C-A006-D6BD74D4BD05}"/>
              </a:ext>
            </a:extLst>
          </p:cNvPr>
          <p:cNvSpPr>
            <a:spLocks noGrp="1"/>
          </p:cNvSpPr>
          <p:nvPr>
            <p:ph type="title"/>
          </p:nvPr>
        </p:nvSpPr>
        <p:spPr>
          <a:solidFill>
            <a:schemeClr val="accent2"/>
          </a:solidFill>
        </p:spPr>
        <p:txBody>
          <a:bodyPr/>
          <a:lstStyle/>
          <a:p>
            <a:r>
              <a:rPr lang="en-CA" dirty="0"/>
              <a:t>Sample Space</a:t>
            </a:r>
          </a:p>
        </p:txBody>
      </p:sp>
      <p:grpSp>
        <p:nvGrpSpPr>
          <p:cNvPr id="19" name="Group 18">
            <a:extLst>
              <a:ext uri="{FF2B5EF4-FFF2-40B4-BE49-F238E27FC236}">
                <a16:creationId xmlns:a16="http://schemas.microsoft.com/office/drawing/2014/main" id="{865F0D51-7246-2943-0926-6C0EC55C897A}"/>
              </a:ext>
            </a:extLst>
          </p:cNvPr>
          <p:cNvGrpSpPr/>
          <p:nvPr/>
        </p:nvGrpSpPr>
        <p:grpSpPr>
          <a:xfrm>
            <a:off x="694001" y="1393311"/>
            <a:ext cx="7755898" cy="2356877"/>
            <a:chOff x="757875" y="1355723"/>
            <a:chExt cx="7755898" cy="2356877"/>
          </a:xfrm>
        </p:grpSpPr>
        <p:grpSp>
          <p:nvGrpSpPr>
            <p:cNvPr id="11" name="Group 10">
              <a:extLst>
                <a:ext uri="{FF2B5EF4-FFF2-40B4-BE49-F238E27FC236}">
                  <a16:creationId xmlns:a16="http://schemas.microsoft.com/office/drawing/2014/main" id="{55F5AAAA-32FF-710D-97E0-7AD6172CE2DB}"/>
                </a:ext>
              </a:extLst>
            </p:cNvPr>
            <p:cNvGrpSpPr/>
            <p:nvPr/>
          </p:nvGrpSpPr>
          <p:grpSpPr>
            <a:xfrm>
              <a:off x="3546451" y="1359993"/>
              <a:ext cx="4967322" cy="2352607"/>
              <a:chOff x="3546451" y="1359994"/>
              <a:chExt cx="4967322" cy="1758656"/>
            </a:xfrm>
          </p:grpSpPr>
          <p:sp>
            <p:nvSpPr>
              <p:cNvPr id="14" name="Free-form: Shape 13">
                <a:extLst>
                  <a:ext uri="{FF2B5EF4-FFF2-40B4-BE49-F238E27FC236}">
                    <a16:creationId xmlns:a16="http://schemas.microsoft.com/office/drawing/2014/main" id="{253A40AF-33FE-0352-8FA3-D6A64221A8AC}"/>
                  </a:ext>
                </a:extLst>
              </p:cNvPr>
              <p:cNvSpPr/>
              <p:nvPr/>
            </p:nvSpPr>
            <p:spPr>
              <a:xfrm>
                <a:off x="4010068" y="1359994"/>
                <a:ext cx="4503705" cy="892856"/>
              </a:xfrm>
              <a:custGeom>
                <a:avLst/>
                <a:gdLst>
                  <a:gd name="connsiteX0" fmla="*/ 0 w 4503705"/>
                  <a:gd name="connsiteY0" fmla="*/ 0 h 892856"/>
                  <a:gd name="connsiteX1" fmla="*/ 4503705 w 4503705"/>
                  <a:gd name="connsiteY1" fmla="*/ 0 h 892856"/>
                  <a:gd name="connsiteX2" fmla="*/ 4503705 w 4503705"/>
                  <a:gd name="connsiteY2" fmla="*/ 892856 h 892856"/>
                  <a:gd name="connsiteX3" fmla="*/ 0 w 4503705"/>
                  <a:gd name="connsiteY3" fmla="*/ 892856 h 892856"/>
                  <a:gd name="connsiteX4" fmla="*/ 0 w 4503705"/>
                  <a:gd name="connsiteY4" fmla="*/ 0 h 892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3705" h="892856">
                    <a:moveTo>
                      <a:pt x="0" y="0"/>
                    </a:moveTo>
                    <a:lnTo>
                      <a:pt x="4503705" y="0"/>
                    </a:lnTo>
                    <a:lnTo>
                      <a:pt x="4503705" y="892856"/>
                    </a:lnTo>
                    <a:lnTo>
                      <a:pt x="0" y="892856"/>
                    </a:lnTo>
                    <a:lnTo>
                      <a:pt x="0" y="0"/>
                    </a:lnTo>
                    <a:close/>
                  </a:path>
                </a:pathLst>
              </a:custGeom>
              <a:ln>
                <a:solidFill>
                  <a:schemeClr val="accent3"/>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None/>
                </a:pPr>
                <a:r>
                  <a:rPr lang="en-CA" sz="1800" b="1" kern="1200" dirty="0">
                    <a:solidFill>
                      <a:schemeClr val="accent3"/>
                    </a:solidFill>
                    <a:latin typeface="Fredoka" panose="020B0604020202020204" charset="-79"/>
                    <a:cs typeface="Fredoka" panose="020B0604020202020204" charset="-79"/>
                  </a:rPr>
                  <a:t>Discrete Sample Space </a:t>
                </a:r>
                <a:r>
                  <a:rPr lang="en-CA" sz="1800" kern="1200" dirty="0">
                    <a:solidFill>
                      <a:schemeClr val="accent3"/>
                    </a:solidFill>
                    <a:latin typeface="Fredoka" panose="020B0604020202020204" charset="-79"/>
                    <a:cs typeface="Fredoka" panose="020B0604020202020204" charset="-79"/>
                  </a:rPr>
                  <a:t>– Finite or countably infinite number of simple events</a:t>
                </a:r>
              </a:p>
            </p:txBody>
          </p:sp>
          <p:sp>
            <p:nvSpPr>
              <p:cNvPr id="16" name="Left Brace 15">
                <a:extLst>
                  <a:ext uri="{FF2B5EF4-FFF2-40B4-BE49-F238E27FC236}">
                    <a16:creationId xmlns:a16="http://schemas.microsoft.com/office/drawing/2014/main" id="{6F1E5EFE-168D-23FC-F207-8C6EF068B8AF}"/>
                  </a:ext>
                </a:extLst>
              </p:cNvPr>
              <p:cNvSpPr/>
              <p:nvPr/>
            </p:nvSpPr>
            <p:spPr>
              <a:xfrm>
                <a:off x="3546451" y="1359994"/>
                <a:ext cx="331154" cy="1758656"/>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CA" dirty="0"/>
              </a:p>
            </p:txBody>
          </p:sp>
          <p:sp>
            <p:nvSpPr>
              <p:cNvPr id="17" name="Free-form: Shape 16">
                <a:extLst>
                  <a:ext uri="{FF2B5EF4-FFF2-40B4-BE49-F238E27FC236}">
                    <a16:creationId xmlns:a16="http://schemas.microsoft.com/office/drawing/2014/main" id="{15A94F11-03DF-C0A0-13CE-50C8E266913A}"/>
                  </a:ext>
                </a:extLst>
              </p:cNvPr>
              <p:cNvSpPr/>
              <p:nvPr/>
            </p:nvSpPr>
            <p:spPr>
              <a:xfrm>
                <a:off x="4010068" y="2386050"/>
                <a:ext cx="4503705" cy="732600"/>
              </a:xfrm>
              <a:custGeom>
                <a:avLst/>
                <a:gdLst>
                  <a:gd name="connsiteX0" fmla="*/ 0 w 4503705"/>
                  <a:gd name="connsiteY0" fmla="*/ 0 h 732600"/>
                  <a:gd name="connsiteX1" fmla="*/ 4503705 w 4503705"/>
                  <a:gd name="connsiteY1" fmla="*/ 0 h 732600"/>
                  <a:gd name="connsiteX2" fmla="*/ 4503705 w 4503705"/>
                  <a:gd name="connsiteY2" fmla="*/ 732600 h 732600"/>
                  <a:gd name="connsiteX3" fmla="*/ 0 w 4503705"/>
                  <a:gd name="connsiteY3" fmla="*/ 732600 h 732600"/>
                  <a:gd name="connsiteX4" fmla="*/ 0 w 4503705"/>
                  <a:gd name="connsiteY4" fmla="*/ 0 h 73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3705" h="732600">
                    <a:moveTo>
                      <a:pt x="0" y="0"/>
                    </a:moveTo>
                    <a:lnTo>
                      <a:pt x="4503705" y="0"/>
                    </a:lnTo>
                    <a:lnTo>
                      <a:pt x="4503705" y="732600"/>
                    </a:lnTo>
                    <a:lnTo>
                      <a:pt x="0" y="732600"/>
                    </a:lnTo>
                    <a:lnTo>
                      <a:pt x="0" y="0"/>
                    </a:lnTo>
                    <a:close/>
                  </a:path>
                </a:pathLst>
              </a:custGeom>
              <a:ln>
                <a:solidFill>
                  <a:schemeClr val="accent3"/>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None/>
                </a:pPr>
                <a:r>
                  <a:rPr lang="en-CA" sz="1800" b="1" kern="1200" dirty="0">
                    <a:solidFill>
                      <a:schemeClr val="accent3"/>
                    </a:solidFill>
                    <a:latin typeface="Fredoka" panose="020B0604020202020204" charset="-79"/>
                    <a:cs typeface="Fredoka" panose="020B0604020202020204" charset="-79"/>
                  </a:rPr>
                  <a:t>Non-Discrete Sample Space </a:t>
                </a:r>
                <a:r>
                  <a:rPr lang="en-CA" sz="1800" kern="1200" dirty="0">
                    <a:solidFill>
                      <a:schemeClr val="accent3"/>
                    </a:solidFill>
                    <a:latin typeface="Fredoka" panose="020B0604020202020204" charset="-79"/>
                    <a:cs typeface="Fredoka" panose="020B0604020202020204" charset="-79"/>
                  </a:rPr>
                  <a:t>– Infinite number of simple events</a:t>
                </a:r>
              </a:p>
            </p:txBody>
          </p:sp>
        </p:grpSp>
        <p:sp>
          <p:nvSpPr>
            <p:cNvPr id="18" name="Free-form: Shape 17">
              <a:extLst>
                <a:ext uri="{FF2B5EF4-FFF2-40B4-BE49-F238E27FC236}">
                  <a16:creationId xmlns:a16="http://schemas.microsoft.com/office/drawing/2014/main" id="{244AFF91-AB86-DDA5-D0F0-FFB53D2BDB98}"/>
                </a:ext>
              </a:extLst>
            </p:cNvPr>
            <p:cNvSpPr/>
            <p:nvPr/>
          </p:nvSpPr>
          <p:spPr>
            <a:xfrm>
              <a:off x="757875" y="1355723"/>
              <a:ext cx="2656113" cy="2356877"/>
            </a:xfrm>
            <a:custGeom>
              <a:avLst/>
              <a:gdLst>
                <a:gd name="connsiteX0" fmla="*/ 0 w 4503705"/>
                <a:gd name="connsiteY0" fmla="*/ 0 h 732600"/>
                <a:gd name="connsiteX1" fmla="*/ 4503705 w 4503705"/>
                <a:gd name="connsiteY1" fmla="*/ 0 h 732600"/>
                <a:gd name="connsiteX2" fmla="*/ 4503705 w 4503705"/>
                <a:gd name="connsiteY2" fmla="*/ 732600 h 732600"/>
                <a:gd name="connsiteX3" fmla="*/ 0 w 4503705"/>
                <a:gd name="connsiteY3" fmla="*/ 732600 h 732600"/>
                <a:gd name="connsiteX4" fmla="*/ 0 w 4503705"/>
                <a:gd name="connsiteY4" fmla="*/ 0 h 73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3705" h="732600">
                  <a:moveTo>
                    <a:pt x="0" y="0"/>
                  </a:moveTo>
                  <a:lnTo>
                    <a:pt x="4503705" y="0"/>
                  </a:lnTo>
                  <a:lnTo>
                    <a:pt x="4503705" y="732600"/>
                  </a:lnTo>
                  <a:lnTo>
                    <a:pt x="0" y="732600"/>
                  </a:lnTo>
                  <a:lnTo>
                    <a:pt x="0" y="0"/>
                  </a:lnTo>
                  <a:close/>
                </a:path>
              </a:pathLst>
            </a:custGeom>
            <a:ln>
              <a:solidFill>
                <a:schemeClr val="accent3"/>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None/>
              </a:pPr>
              <a:r>
                <a:rPr lang="en-CA" sz="1800" b="1" kern="1200" dirty="0">
                  <a:solidFill>
                    <a:schemeClr val="accent3"/>
                  </a:solidFill>
                  <a:latin typeface="Fredoka" panose="020B0604020202020204" charset="-79"/>
                  <a:cs typeface="Fredoka" panose="020B0604020202020204" charset="-79"/>
                </a:rPr>
                <a:t>Sample Space </a:t>
              </a:r>
              <a:r>
                <a:rPr lang="en-CA" sz="1800" kern="1200" dirty="0">
                  <a:solidFill>
                    <a:schemeClr val="accent3"/>
                  </a:solidFill>
                  <a:latin typeface="Fredoka" panose="020B0604020202020204" charset="-79"/>
                  <a:cs typeface="Fredoka" panose="020B0604020202020204" charset="-79"/>
                </a:rPr>
                <a:t>– A set of distinct outcomes in an experiment or process, with the property that given one trial, one and only one of these outcomes  occur</a:t>
              </a:r>
            </a:p>
          </p:txBody>
        </p:sp>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9846773-CEAA-9BA5-005B-25E57511C3F9}"/>
                  </a:ext>
                </a:extLst>
              </p:cNvPr>
              <p:cNvSpPr txBox="1"/>
              <p:nvPr/>
            </p:nvSpPr>
            <p:spPr>
              <a:xfrm>
                <a:off x="694001" y="4085499"/>
                <a:ext cx="7318637" cy="738664"/>
              </a:xfrm>
              <a:prstGeom prst="rect">
                <a:avLst/>
              </a:prstGeom>
              <a:noFill/>
            </p:spPr>
            <p:txBody>
              <a:bodyPr wrap="square">
                <a:spAutoFit/>
              </a:bodyPr>
              <a:lstStyle/>
              <a:p>
                <a:r>
                  <a:rPr lang="en-CA" sz="1400" b="1" kern="1200" dirty="0">
                    <a:solidFill>
                      <a:schemeClr val="accent3"/>
                    </a:solidFill>
                    <a:latin typeface="Fredoka" panose="020B0604020202020204" charset="-79"/>
                    <a:cs typeface="Fredoka" panose="020B0604020202020204" charset="-79"/>
                  </a:rPr>
                  <a:t>Simple Event </a:t>
                </a:r>
                <a:r>
                  <a:rPr lang="en-CA" sz="1400" kern="1200" dirty="0">
                    <a:solidFill>
                      <a:schemeClr val="accent3"/>
                    </a:solidFill>
                    <a:latin typeface="Fredoka" panose="020B0604020202020204" charset="-79"/>
                    <a:cs typeface="Fredoka" panose="020B0604020202020204" charset="-79"/>
                  </a:rPr>
                  <a:t>– An event that is indivisible such that it only contains one point (usually a probability of </a:t>
                </a:r>
                <a14:m>
                  <m:oMath xmlns:m="http://schemas.openxmlformats.org/officeDocument/2006/math">
                    <m:r>
                      <a:rPr lang="en-CA" sz="1400" b="0" i="1" kern="1200" smtClean="0">
                        <a:solidFill>
                          <a:schemeClr val="accent3"/>
                        </a:solidFill>
                        <a:latin typeface="Cambria Math" panose="02040503050406030204" pitchFamily="18" charset="0"/>
                        <a:cs typeface="Fredoka" panose="020B0604020202020204" charset="-79"/>
                      </a:rPr>
                      <m:t>1/|</m:t>
                    </m:r>
                    <m:r>
                      <a:rPr lang="en-CA" sz="1400" b="0" i="1" kern="1200" smtClean="0">
                        <a:solidFill>
                          <a:schemeClr val="accent3"/>
                        </a:solidFill>
                        <a:latin typeface="Cambria Math" panose="02040503050406030204" pitchFamily="18" charset="0"/>
                        <a:cs typeface="Fredoka" panose="020B0604020202020204" charset="-79"/>
                      </a:rPr>
                      <m:t>𝑆</m:t>
                    </m:r>
                    <m:r>
                      <a:rPr lang="en-CA" sz="1400" b="0" i="1" kern="1200" smtClean="0">
                        <a:solidFill>
                          <a:schemeClr val="accent3"/>
                        </a:solidFill>
                        <a:latin typeface="Cambria Math" panose="02040503050406030204" pitchFamily="18" charset="0"/>
                        <a:cs typeface="Fredoka" panose="020B0604020202020204" charset="-79"/>
                      </a:rPr>
                      <m:t>|</m:t>
                    </m:r>
                  </m:oMath>
                </a14:m>
                <a:r>
                  <a:rPr lang="en-CA" sz="1400" kern="1200" dirty="0">
                    <a:solidFill>
                      <a:schemeClr val="accent3"/>
                    </a:solidFill>
                    <a:latin typeface="Fredoka" panose="020B0604020202020204" charset="-79"/>
                    <a:cs typeface="Fredoka" panose="020B0604020202020204" charset="-79"/>
                  </a:rPr>
                  <a:t>)</a:t>
                </a:r>
              </a:p>
              <a:p>
                <a:r>
                  <a:rPr lang="en-CA" b="1" kern="1200" dirty="0">
                    <a:solidFill>
                      <a:schemeClr val="accent3"/>
                    </a:solidFill>
                    <a:latin typeface="Fredoka" panose="020B0604020202020204" charset="-79"/>
                    <a:cs typeface="Fredoka" panose="020B0604020202020204" charset="-79"/>
                  </a:rPr>
                  <a:t>Complex Event </a:t>
                </a:r>
                <a:r>
                  <a:rPr lang="en-CA" kern="1200" dirty="0">
                    <a:solidFill>
                      <a:schemeClr val="accent3"/>
                    </a:solidFill>
                    <a:latin typeface="Fredoka" panose="020B0604020202020204" charset="-79"/>
                    <a:cs typeface="Fredoka" panose="020B0604020202020204" charset="-79"/>
                  </a:rPr>
                  <a:t>– An event that contains 2 (or more) simple events</a:t>
                </a:r>
                <a:endParaRPr lang="en-CA" dirty="0"/>
              </a:p>
            </p:txBody>
          </p:sp>
        </mc:Choice>
        <mc:Fallback xmlns="">
          <p:sp>
            <p:nvSpPr>
              <p:cNvPr id="21" name="TextBox 20">
                <a:extLst>
                  <a:ext uri="{FF2B5EF4-FFF2-40B4-BE49-F238E27FC236}">
                    <a16:creationId xmlns:a16="http://schemas.microsoft.com/office/drawing/2014/main" id="{29846773-CEAA-9BA5-005B-25E57511C3F9}"/>
                  </a:ext>
                </a:extLst>
              </p:cNvPr>
              <p:cNvSpPr txBox="1">
                <a:spLocks noRot="1" noChangeAspect="1" noMove="1" noResize="1" noEditPoints="1" noAdjustHandles="1" noChangeArrowheads="1" noChangeShapeType="1" noTextEdit="1"/>
              </p:cNvSpPr>
              <p:nvPr/>
            </p:nvSpPr>
            <p:spPr>
              <a:xfrm>
                <a:off x="694001" y="4085499"/>
                <a:ext cx="7318637" cy="738664"/>
              </a:xfrm>
              <a:prstGeom prst="rect">
                <a:avLst/>
              </a:prstGeom>
              <a:blipFill>
                <a:blip r:embed="rId2"/>
                <a:stretch>
                  <a:fillRect l="-250" t="-1653" b="-8264"/>
                </a:stretch>
              </a:blipFill>
            </p:spPr>
            <p:txBody>
              <a:bodyPr/>
              <a:lstStyle/>
              <a:p>
                <a:r>
                  <a:rPr lang="en-CA">
                    <a:noFill/>
                  </a:rPr>
                  <a:t> </a:t>
                </a:r>
              </a:p>
            </p:txBody>
          </p:sp>
        </mc:Fallback>
      </mc:AlternateContent>
      <p:grpSp>
        <p:nvGrpSpPr>
          <p:cNvPr id="29" name="Group 28">
            <a:extLst>
              <a:ext uri="{FF2B5EF4-FFF2-40B4-BE49-F238E27FC236}">
                <a16:creationId xmlns:a16="http://schemas.microsoft.com/office/drawing/2014/main" id="{519A7A43-219E-F8B4-20BF-3F2616175755}"/>
              </a:ext>
            </a:extLst>
          </p:cNvPr>
          <p:cNvGrpSpPr/>
          <p:nvPr/>
        </p:nvGrpSpPr>
        <p:grpSpPr>
          <a:xfrm>
            <a:off x="8394461" y="659465"/>
            <a:ext cx="215065" cy="191069"/>
            <a:chOff x="8401880" y="657705"/>
            <a:chExt cx="215065" cy="191069"/>
          </a:xfrm>
          <a:solidFill>
            <a:schemeClr val="accent3"/>
          </a:solidFill>
        </p:grpSpPr>
        <p:sp>
          <p:nvSpPr>
            <p:cNvPr id="30" name="Isosceles Triangle 29">
              <a:hlinkClick r:id="rId3" action="ppaction://hlinksldjump"/>
              <a:extLst>
                <a:ext uri="{FF2B5EF4-FFF2-40B4-BE49-F238E27FC236}">
                  <a16:creationId xmlns:a16="http://schemas.microsoft.com/office/drawing/2014/main" id="{561BDEAA-C436-FB03-549E-483E0041E070}"/>
                </a:ext>
              </a:extLst>
            </p:cNvPr>
            <p:cNvSpPr/>
            <p:nvPr/>
          </p:nvSpPr>
          <p:spPr>
            <a:xfrm rot="5400000">
              <a:off x="8354116"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Isosceles Triangle 30">
              <a:hlinkClick r:id="rId3" action="ppaction://hlinksldjump"/>
              <a:extLst>
                <a:ext uri="{FF2B5EF4-FFF2-40B4-BE49-F238E27FC236}">
                  <a16:creationId xmlns:a16="http://schemas.microsoft.com/office/drawing/2014/main" id="{7D210E47-1212-006B-FE5E-83333D52A0E2}"/>
                </a:ext>
              </a:extLst>
            </p:cNvPr>
            <p:cNvSpPr/>
            <p:nvPr/>
          </p:nvSpPr>
          <p:spPr>
            <a:xfrm rot="5400000">
              <a:off x="8473639" y="705469"/>
              <a:ext cx="191069" cy="95542"/>
            </a:xfrm>
            <a:prstGeom prst="triangle">
              <a:avLst>
                <a:gd name="adj" fmla="val 4999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3029864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DB4C0-737D-497C-0564-095222290572}"/>
              </a:ext>
            </a:extLst>
          </p:cNvPr>
          <p:cNvSpPr>
            <a:spLocks noGrp="1"/>
          </p:cNvSpPr>
          <p:nvPr>
            <p:ph type="title"/>
          </p:nvPr>
        </p:nvSpPr>
        <p:spPr>
          <a:solidFill>
            <a:schemeClr val="accent2"/>
          </a:solidFill>
        </p:spPr>
        <p:txBody>
          <a:bodyPr/>
          <a:lstStyle/>
          <a:p>
            <a:r>
              <a:rPr lang="en-CA" dirty="0"/>
              <a:t>Example - Sample Space </a:t>
            </a:r>
          </a:p>
        </p:txBody>
      </p:sp>
      <p:sp>
        <p:nvSpPr>
          <p:cNvPr id="9" name="Subtitle 3">
            <a:extLst>
              <a:ext uri="{FF2B5EF4-FFF2-40B4-BE49-F238E27FC236}">
                <a16:creationId xmlns:a16="http://schemas.microsoft.com/office/drawing/2014/main" id="{2672E36E-3D26-9F40-3FBB-E9968FF16CB4}"/>
              </a:ext>
            </a:extLst>
          </p:cNvPr>
          <p:cNvSpPr>
            <a:spLocks noGrp="1"/>
          </p:cNvSpPr>
          <p:nvPr>
            <p:ph type="subTitle" idx="2"/>
          </p:nvPr>
        </p:nvSpPr>
        <p:spPr>
          <a:xfrm>
            <a:off x="719999" y="1134099"/>
            <a:ext cx="8093992" cy="514200"/>
          </a:xfrm>
        </p:spPr>
        <p:txBody>
          <a:bodyPr/>
          <a:lstStyle/>
          <a:p>
            <a:pPr algn="l"/>
            <a:r>
              <a:rPr lang="en-CA" sz="2000" dirty="0"/>
              <a:t>Define a sample space (As a set) and whether it Is discrete or not</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15FBFB4-DE74-16B6-93CD-EBE80FC96377}"/>
                  </a:ext>
                </a:extLst>
              </p:cNvPr>
              <p:cNvSpPr txBox="1"/>
              <p:nvPr/>
            </p:nvSpPr>
            <p:spPr>
              <a:xfrm>
                <a:off x="719998" y="2171566"/>
                <a:ext cx="2415087" cy="7386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b="0" i="1" smtClean="0">
                              <a:solidFill>
                                <a:schemeClr val="accent3"/>
                              </a:solidFill>
                              <a:latin typeface="Cambria Math" panose="02040503050406030204" pitchFamily="18" charset="0"/>
                              <a:cs typeface="Fredoka" panose="020B0604020202020204" charset="-79"/>
                            </a:rPr>
                          </m:ctrlPr>
                        </m:sSubPr>
                        <m:e>
                          <m:r>
                            <a:rPr lang="en-CA" b="0" i="1" smtClean="0">
                              <a:solidFill>
                                <a:schemeClr val="accent3"/>
                              </a:solidFill>
                              <a:latin typeface="Cambria Math" panose="02040503050406030204" pitchFamily="18" charset="0"/>
                              <a:cs typeface="Fredoka" panose="020B0604020202020204" charset="-79"/>
                            </a:rPr>
                            <m:t>𝑆</m:t>
                          </m:r>
                        </m:e>
                        <m:sub>
                          <m:r>
                            <a:rPr lang="en-CA" b="0" i="1" smtClean="0">
                              <a:solidFill>
                                <a:schemeClr val="accent3"/>
                              </a:solidFill>
                              <a:latin typeface="Cambria Math" panose="02040503050406030204" pitchFamily="18" charset="0"/>
                              <a:cs typeface="Fredoka" panose="020B0604020202020204" charset="-79"/>
                            </a:rPr>
                            <m:t>1</m:t>
                          </m:r>
                        </m:sub>
                      </m:sSub>
                      <m:r>
                        <a:rPr lang="en-CA" b="0" i="1" smtClean="0">
                          <a:solidFill>
                            <a:schemeClr val="accent3"/>
                          </a:solidFill>
                          <a:latin typeface="Cambria Math" panose="02040503050406030204" pitchFamily="18" charset="0"/>
                          <a:cs typeface="Fredoka" panose="020B0604020202020204" charset="-79"/>
                        </a:rPr>
                        <m:t>=</m:t>
                      </m:r>
                      <m:d>
                        <m:dPr>
                          <m:begChr m:val="{"/>
                          <m:endChr m:val="}"/>
                          <m:ctrlPr>
                            <a:rPr lang="en-CA" b="0" i="1" smtClean="0">
                              <a:solidFill>
                                <a:schemeClr val="accent3"/>
                              </a:solidFill>
                              <a:latin typeface="Cambria Math" panose="02040503050406030204" pitchFamily="18" charset="0"/>
                              <a:cs typeface="Fredoka" panose="020B0604020202020204" charset="-79"/>
                            </a:rPr>
                          </m:ctrlPr>
                        </m:dPr>
                        <m:e>
                          <m:r>
                            <a:rPr lang="en-CA" b="0" i="1" smtClean="0">
                              <a:solidFill>
                                <a:schemeClr val="accent3"/>
                              </a:solidFill>
                              <a:latin typeface="Cambria Math" panose="02040503050406030204" pitchFamily="18" charset="0"/>
                              <a:cs typeface="Fredoka" panose="020B0604020202020204" charset="-79"/>
                            </a:rPr>
                            <m:t>1,2,3,4,5,6</m:t>
                          </m:r>
                        </m:e>
                      </m:d>
                    </m:oMath>
                  </m:oMathPara>
                </a14:m>
                <a:endParaRPr lang="en-CA" b="0" dirty="0">
                  <a:solidFill>
                    <a:schemeClr val="accent3"/>
                  </a:solidFill>
                  <a:latin typeface="Fredoka" panose="020B0604020202020204" charset="-79"/>
                  <a:cs typeface="Fredoka" panose="020B0604020202020204" charset="-79"/>
                </a:endParaRPr>
              </a:p>
              <a:p>
                <a:pPr algn="ctr"/>
                <a14:m>
                  <m:oMathPara xmlns:m="http://schemas.openxmlformats.org/officeDocument/2006/math">
                    <m:oMathParaPr>
                      <m:jc m:val="centerGroup"/>
                    </m:oMathParaPr>
                    <m:oMath xmlns:m="http://schemas.openxmlformats.org/officeDocument/2006/math">
                      <m:sSub>
                        <m:sSubPr>
                          <m:ctrlPr>
                            <a:rPr lang="en-CA" b="0" i="1" smtClean="0">
                              <a:solidFill>
                                <a:schemeClr val="accent3"/>
                              </a:solidFill>
                              <a:latin typeface="Cambria Math" panose="02040503050406030204" pitchFamily="18" charset="0"/>
                              <a:cs typeface="Fredoka" panose="020B0604020202020204" charset="-79"/>
                            </a:rPr>
                          </m:ctrlPr>
                        </m:sSubPr>
                        <m:e>
                          <m:r>
                            <a:rPr lang="en-CA" b="0" i="1" smtClean="0">
                              <a:solidFill>
                                <a:schemeClr val="accent3"/>
                              </a:solidFill>
                              <a:latin typeface="Cambria Math" panose="02040503050406030204" pitchFamily="18" charset="0"/>
                              <a:cs typeface="Fredoka" panose="020B0604020202020204" charset="-79"/>
                            </a:rPr>
                            <m:t>𝑆</m:t>
                          </m:r>
                        </m:e>
                        <m:sub>
                          <m:r>
                            <a:rPr lang="en-CA" b="0" i="1" smtClean="0">
                              <a:solidFill>
                                <a:schemeClr val="accent3"/>
                              </a:solidFill>
                              <a:latin typeface="Cambria Math" panose="02040503050406030204" pitchFamily="18" charset="0"/>
                              <a:cs typeface="Fredoka" panose="020B0604020202020204" charset="-79"/>
                            </a:rPr>
                            <m:t>2</m:t>
                          </m:r>
                        </m:sub>
                      </m:sSub>
                      <m:r>
                        <a:rPr lang="en-CA" b="0" i="1" smtClean="0">
                          <a:solidFill>
                            <a:schemeClr val="accent3"/>
                          </a:solidFill>
                          <a:latin typeface="Cambria Math" panose="02040503050406030204" pitchFamily="18" charset="0"/>
                          <a:cs typeface="Fredoka" panose="020B0604020202020204" charset="-79"/>
                        </a:rPr>
                        <m:t>={</m:t>
                      </m:r>
                      <m:r>
                        <a:rPr lang="en-CA" b="0" i="1" smtClean="0">
                          <a:solidFill>
                            <a:schemeClr val="accent3"/>
                          </a:solidFill>
                          <a:latin typeface="Cambria Math" panose="02040503050406030204" pitchFamily="18" charset="0"/>
                          <a:cs typeface="Fredoka" panose="020B0604020202020204" charset="-79"/>
                        </a:rPr>
                        <m:t>𝑜𝑑𝑑</m:t>
                      </m:r>
                      <m:r>
                        <a:rPr lang="en-CA" b="0" i="1" smtClean="0">
                          <a:solidFill>
                            <a:schemeClr val="accent3"/>
                          </a:solidFill>
                          <a:latin typeface="Cambria Math" panose="02040503050406030204" pitchFamily="18" charset="0"/>
                          <a:cs typeface="Fredoka" panose="020B0604020202020204" charset="-79"/>
                        </a:rPr>
                        <m:t>, </m:t>
                      </m:r>
                      <m:r>
                        <a:rPr lang="en-CA" b="0" i="1" smtClean="0">
                          <a:solidFill>
                            <a:schemeClr val="accent3"/>
                          </a:solidFill>
                          <a:latin typeface="Cambria Math" panose="02040503050406030204" pitchFamily="18" charset="0"/>
                          <a:cs typeface="Fredoka" panose="020B0604020202020204" charset="-79"/>
                        </a:rPr>
                        <m:t>𝑒𝑣𝑒𝑛</m:t>
                      </m:r>
                      <m:r>
                        <a:rPr lang="en-CA" b="0" i="1" smtClean="0">
                          <a:solidFill>
                            <a:schemeClr val="accent3"/>
                          </a:solidFill>
                          <a:latin typeface="Cambria Math" panose="02040503050406030204" pitchFamily="18" charset="0"/>
                          <a:cs typeface="Fredoka" panose="020B0604020202020204" charset="-79"/>
                        </a:rPr>
                        <m:t>}</m:t>
                      </m:r>
                    </m:oMath>
                  </m:oMathPara>
                </a14:m>
                <a:endParaRPr lang="en-CA" dirty="0">
                  <a:solidFill>
                    <a:schemeClr val="accent3"/>
                  </a:solidFill>
                  <a:latin typeface="Fredoka" panose="020B0604020202020204" charset="-79"/>
                  <a:cs typeface="Fredoka" panose="020B0604020202020204" charset="-79"/>
                </a:endParaRPr>
              </a:p>
              <a:p>
                <a:pPr algn="ctr"/>
                <a:r>
                  <a:rPr lang="en-CA" dirty="0">
                    <a:solidFill>
                      <a:schemeClr val="accent3"/>
                    </a:solidFill>
                    <a:latin typeface="Fredoka" panose="020B0604020202020204" charset="-79"/>
                    <a:cs typeface="Fredoka" panose="020B0604020202020204" charset="-79"/>
                  </a:rPr>
                  <a:t>Discrete</a:t>
                </a:r>
              </a:p>
            </p:txBody>
          </p:sp>
        </mc:Choice>
        <mc:Fallback xmlns="">
          <p:sp>
            <p:nvSpPr>
              <p:cNvPr id="11" name="TextBox 10">
                <a:extLst>
                  <a:ext uri="{FF2B5EF4-FFF2-40B4-BE49-F238E27FC236}">
                    <a16:creationId xmlns:a16="http://schemas.microsoft.com/office/drawing/2014/main" id="{715FBFB4-DE74-16B6-93CD-EBE80FC96377}"/>
                  </a:ext>
                </a:extLst>
              </p:cNvPr>
              <p:cNvSpPr txBox="1">
                <a:spLocks noRot="1" noChangeAspect="1" noMove="1" noResize="1" noEditPoints="1" noAdjustHandles="1" noChangeArrowheads="1" noChangeShapeType="1" noTextEdit="1"/>
              </p:cNvSpPr>
              <p:nvPr/>
            </p:nvSpPr>
            <p:spPr>
              <a:xfrm>
                <a:off x="719998" y="2171566"/>
                <a:ext cx="2415087" cy="738664"/>
              </a:xfrm>
              <a:prstGeom prst="rect">
                <a:avLst/>
              </a:prstGeom>
              <a:blipFill>
                <a:blip r:embed="rId3"/>
                <a:stretch>
                  <a:fillRect b="-8264"/>
                </a:stretch>
              </a:blipFill>
            </p:spPr>
            <p:txBody>
              <a:bodyPr/>
              <a:lstStyle/>
              <a:p>
                <a:r>
                  <a:rPr lang="en-CA">
                    <a:noFill/>
                  </a:rPr>
                  <a:t> </a:t>
                </a:r>
              </a:p>
            </p:txBody>
          </p:sp>
        </mc:Fallback>
      </mc:AlternateContent>
      <p:sp>
        <p:nvSpPr>
          <p:cNvPr id="3" name="Rectangle: Rounded Corners 2">
            <a:extLst>
              <a:ext uri="{FF2B5EF4-FFF2-40B4-BE49-F238E27FC236}">
                <a16:creationId xmlns:a16="http://schemas.microsoft.com/office/drawing/2014/main" id="{5DDB16A5-37E8-36F6-AE80-38CC216D7734}"/>
              </a:ext>
            </a:extLst>
          </p:cNvPr>
          <p:cNvSpPr/>
          <p:nvPr/>
        </p:nvSpPr>
        <p:spPr>
          <a:xfrm>
            <a:off x="719997" y="1724394"/>
            <a:ext cx="2415087" cy="141756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600" dirty="0">
                <a:solidFill>
                  <a:schemeClr val="accent3"/>
                </a:solidFill>
                <a:latin typeface="Fredoka" panose="020B0604020202020204" charset="-79"/>
                <a:cs typeface="Fredoka" panose="020B0604020202020204" charset="-79"/>
              </a:rPr>
              <a:t>(1) Rolling a fair 6-sided dice</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204261A-4C02-4DA7-7BCD-96DC253AA352}"/>
                  </a:ext>
                </a:extLst>
              </p:cNvPr>
              <p:cNvSpPr txBox="1"/>
              <p:nvPr/>
            </p:nvSpPr>
            <p:spPr>
              <a:xfrm>
                <a:off x="719997" y="3759788"/>
                <a:ext cx="2415087" cy="7339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CA" b="0" i="1" smtClean="0">
                          <a:solidFill>
                            <a:schemeClr val="accent3"/>
                          </a:solidFill>
                          <a:latin typeface="Cambria Math" panose="02040503050406030204" pitchFamily="18" charset="0"/>
                          <a:cs typeface="Fredoka" panose="020B0604020202020204" charset="-79"/>
                        </a:rPr>
                        <m:t>𝑆</m:t>
                      </m:r>
                      <m:r>
                        <a:rPr lang="en-CA" b="0" i="1" smtClean="0">
                          <a:solidFill>
                            <a:schemeClr val="accent3"/>
                          </a:solidFill>
                          <a:latin typeface="Cambria Math" panose="02040503050406030204" pitchFamily="18" charset="0"/>
                          <a:cs typeface="Fredoka" panose="020B0604020202020204" charset="-79"/>
                        </a:rPr>
                        <m:t>={</m:t>
                      </m:r>
                      <m:r>
                        <a:rPr lang="en-CA" b="0" i="1" smtClean="0">
                          <a:solidFill>
                            <a:schemeClr val="accent3"/>
                          </a:solidFill>
                          <a:latin typeface="Cambria Math" panose="02040503050406030204" pitchFamily="18" charset="0"/>
                          <a:cs typeface="Fredoka" panose="020B0604020202020204" charset="-79"/>
                        </a:rPr>
                        <m:t>h</m:t>
                      </m:r>
                      <m:r>
                        <a:rPr lang="en-CA" b="0" i="1" smtClean="0">
                          <a:solidFill>
                            <a:schemeClr val="accent3"/>
                          </a:solidFill>
                          <a:latin typeface="Cambria Math" panose="02040503050406030204" pitchFamily="18" charset="0"/>
                          <a:cs typeface="Fredoka" panose="020B0604020202020204" charset="-79"/>
                        </a:rPr>
                        <m:t>|</m:t>
                      </m:r>
                      <m:r>
                        <a:rPr lang="en-CA" b="0" i="1" smtClean="0">
                          <a:solidFill>
                            <a:schemeClr val="accent3"/>
                          </a:solidFill>
                          <a:latin typeface="Cambria Math" panose="02040503050406030204" pitchFamily="18" charset="0"/>
                          <a:cs typeface="Fredoka" panose="020B0604020202020204" charset="-79"/>
                        </a:rPr>
                        <m:t>h</m:t>
                      </m:r>
                      <m:r>
                        <a:rPr lang="en-CA" b="0" i="1" smtClean="0">
                          <a:solidFill>
                            <a:schemeClr val="accent3"/>
                          </a:solidFill>
                          <a:latin typeface="Cambria Math" panose="02040503050406030204" pitchFamily="18" charset="0"/>
                          <a:cs typeface="Fredoka" panose="020B0604020202020204" charset="-79"/>
                        </a:rPr>
                        <m:t>∈</m:t>
                      </m:r>
                      <m:r>
                        <a:rPr lang="en-CA" b="0" i="1" smtClean="0">
                          <a:solidFill>
                            <a:schemeClr val="accent3"/>
                          </a:solidFill>
                          <a:latin typeface="Cambria Math" panose="02040503050406030204" pitchFamily="18" charset="0"/>
                          <a:cs typeface="Fredoka" panose="020B0604020202020204" charset="-79"/>
                        </a:rPr>
                        <m:t>ℝ</m:t>
                      </m:r>
                      <m:r>
                        <a:rPr lang="en-CA" b="0" i="1" smtClean="0">
                          <a:solidFill>
                            <a:schemeClr val="accent3"/>
                          </a:solidFill>
                          <a:latin typeface="Cambria Math" panose="02040503050406030204" pitchFamily="18" charset="0"/>
                          <a:cs typeface="Fredoka" panose="020B0604020202020204" charset="-79"/>
                        </a:rPr>
                        <m:t>, 0&lt;</m:t>
                      </m:r>
                      <m:r>
                        <a:rPr lang="en-CA" b="0" i="1" smtClean="0">
                          <a:solidFill>
                            <a:schemeClr val="accent3"/>
                          </a:solidFill>
                          <a:latin typeface="Cambria Math" panose="02040503050406030204" pitchFamily="18" charset="0"/>
                          <a:cs typeface="Fredoka" panose="020B0604020202020204" charset="-79"/>
                        </a:rPr>
                        <m:t>h</m:t>
                      </m:r>
                      <m:r>
                        <a:rPr lang="en-CA" b="0" i="1" smtClean="0">
                          <a:solidFill>
                            <a:schemeClr val="accent3"/>
                          </a:solidFill>
                          <a:latin typeface="Cambria Math" panose="02040503050406030204" pitchFamily="18" charset="0"/>
                          <a:cs typeface="Fredoka" panose="020B0604020202020204" charset="-79"/>
                        </a:rPr>
                        <m:t>&lt;250</m:t>
                      </m:r>
                      <m:r>
                        <a:rPr lang="en-CA" b="0" i="1" smtClean="0">
                          <a:solidFill>
                            <a:schemeClr val="accent3"/>
                          </a:solidFill>
                          <a:latin typeface="Cambria Math" panose="02040503050406030204" pitchFamily="18" charset="0"/>
                          <a:cs typeface="Fredoka" panose="020B0604020202020204" charset="-79"/>
                        </a:rPr>
                        <m:t>𝑐𝑚</m:t>
                      </m:r>
                      <m:r>
                        <a:rPr lang="en-CA" b="0" i="1" smtClean="0">
                          <a:solidFill>
                            <a:schemeClr val="accent3"/>
                          </a:solidFill>
                          <a:latin typeface="Cambria Math" panose="02040503050406030204" pitchFamily="18" charset="0"/>
                          <a:cs typeface="Fredoka" panose="020B0604020202020204" charset="-79"/>
                        </a:rPr>
                        <m:t>}</m:t>
                      </m:r>
                    </m:oMath>
                  </m:oMathPara>
                </a14:m>
                <a:endParaRPr lang="en-CA" dirty="0">
                  <a:solidFill>
                    <a:schemeClr val="accent3"/>
                  </a:solidFill>
                  <a:latin typeface="Fredoka" panose="020B0604020202020204" charset="-79"/>
                  <a:cs typeface="Fredoka" panose="020B0604020202020204" charset="-79"/>
                </a:endParaRPr>
              </a:p>
              <a:p>
                <a:pPr algn="ctr"/>
                <a:r>
                  <a:rPr lang="en-CA" dirty="0">
                    <a:solidFill>
                      <a:schemeClr val="accent3"/>
                    </a:solidFill>
                    <a:latin typeface="Fredoka" panose="020B0604020202020204" charset="-79"/>
                    <a:cs typeface="Fredoka" panose="020B0604020202020204" charset="-79"/>
                  </a:rPr>
                  <a:t>Continuous</a:t>
                </a:r>
              </a:p>
            </p:txBody>
          </p:sp>
        </mc:Choice>
        <mc:Fallback xmlns="">
          <p:sp>
            <p:nvSpPr>
              <p:cNvPr id="12" name="TextBox 11">
                <a:extLst>
                  <a:ext uri="{FF2B5EF4-FFF2-40B4-BE49-F238E27FC236}">
                    <a16:creationId xmlns:a16="http://schemas.microsoft.com/office/drawing/2014/main" id="{7204261A-4C02-4DA7-7BCD-96DC253AA352}"/>
                  </a:ext>
                </a:extLst>
              </p:cNvPr>
              <p:cNvSpPr txBox="1">
                <a:spLocks noRot="1" noChangeAspect="1" noMove="1" noResize="1" noEditPoints="1" noAdjustHandles="1" noChangeArrowheads="1" noChangeShapeType="1" noTextEdit="1"/>
              </p:cNvSpPr>
              <p:nvPr/>
            </p:nvSpPr>
            <p:spPr>
              <a:xfrm>
                <a:off x="719997" y="3759788"/>
                <a:ext cx="2415087" cy="733983"/>
              </a:xfrm>
              <a:prstGeom prst="rect">
                <a:avLst/>
              </a:prstGeom>
              <a:blipFill>
                <a:blip r:embed="rId4"/>
                <a:stretch>
                  <a:fillRect b="-7500"/>
                </a:stretch>
              </a:blipFill>
            </p:spPr>
            <p:txBody>
              <a:bodyPr/>
              <a:lstStyle/>
              <a:p>
                <a:r>
                  <a:rPr lang="en-CA">
                    <a:noFill/>
                  </a:rPr>
                  <a:t> </a:t>
                </a:r>
              </a:p>
            </p:txBody>
          </p:sp>
        </mc:Fallback>
      </mc:AlternateContent>
      <p:sp>
        <p:nvSpPr>
          <p:cNvPr id="6" name="Rectangle: Rounded Corners 5">
            <a:extLst>
              <a:ext uri="{FF2B5EF4-FFF2-40B4-BE49-F238E27FC236}">
                <a16:creationId xmlns:a16="http://schemas.microsoft.com/office/drawing/2014/main" id="{909F3282-079B-69BD-E46D-78F035A63AB6}"/>
              </a:ext>
            </a:extLst>
          </p:cNvPr>
          <p:cNvSpPr/>
          <p:nvPr/>
        </p:nvSpPr>
        <p:spPr>
          <a:xfrm>
            <a:off x="719999" y="3312618"/>
            <a:ext cx="2415087" cy="1417563"/>
          </a:xfrm>
          <a:prstGeom prst="round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600" dirty="0">
                <a:solidFill>
                  <a:schemeClr val="accent3"/>
                </a:solidFill>
                <a:latin typeface="Fredoka" panose="020B0604020202020204" charset="-79"/>
                <a:cs typeface="Fredoka" panose="020B0604020202020204" charset="-79"/>
              </a:rPr>
              <a:t>(2) Measuring the heights of students</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59875EE-73A5-79D1-338F-5C7FD4D512C0}"/>
                  </a:ext>
                </a:extLst>
              </p:cNvPr>
              <p:cNvSpPr txBox="1"/>
              <p:nvPr/>
            </p:nvSpPr>
            <p:spPr>
              <a:xfrm>
                <a:off x="3470999" y="2171566"/>
                <a:ext cx="2415087" cy="7386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b="0" i="1" smtClean="0">
                              <a:solidFill>
                                <a:schemeClr val="accent3"/>
                              </a:solidFill>
                              <a:latin typeface="Cambria Math" panose="02040503050406030204" pitchFamily="18" charset="0"/>
                              <a:cs typeface="Fredoka" panose="020B0604020202020204" charset="-79"/>
                            </a:rPr>
                          </m:ctrlPr>
                        </m:sSubPr>
                        <m:e>
                          <m:r>
                            <a:rPr lang="en-CA" b="0" i="1" smtClean="0">
                              <a:solidFill>
                                <a:schemeClr val="accent3"/>
                              </a:solidFill>
                              <a:latin typeface="Cambria Math" panose="02040503050406030204" pitchFamily="18" charset="0"/>
                              <a:cs typeface="Fredoka" panose="020B0604020202020204" charset="-79"/>
                            </a:rPr>
                            <m:t>𝑆</m:t>
                          </m:r>
                        </m:e>
                        <m:sub>
                          <m:r>
                            <a:rPr lang="en-CA" b="0" i="1" smtClean="0">
                              <a:solidFill>
                                <a:schemeClr val="accent3"/>
                              </a:solidFill>
                              <a:latin typeface="Cambria Math" panose="02040503050406030204" pitchFamily="18" charset="0"/>
                              <a:cs typeface="Fredoka" panose="020B0604020202020204" charset="-79"/>
                            </a:rPr>
                            <m:t>1</m:t>
                          </m:r>
                        </m:sub>
                      </m:sSub>
                      <m:r>
                        <a:rPr lang="en-CA" b="0" i="1" smtClean="0">
                          <a:solidFill>
                            <a:schemeClr val="accent3"/>
                          </a:solidFill>
                          <a:latin typeface="Cambria Math" panose="02040503050406030204" pitchFamily="18" charset="0"/>
                          <a:cs typeface="Fredoka" panose="020B0604020202020204" charset="-79"/>
                        </a:rPr>
                        <m:t>={</m:t>
                      </m:r>
                      <m:r>
                        <a:rPr lang="en-CA" b="0" i="1" smtClean="0">
                          <a:solidFill>
                            <a:schemeClr val="accent3"/>
                          </a:solidFill>
                          <a:latin typeface="Cambria Math" panose="02040503050406030204" pitchFamily="18" charset="0"/>
                          <a:cs typeface="Fredoka" panose="020B0604020202020204" charset="-79"/>
                        </a:rPr>
                        <m:t>𝐻𝐻</m:t>
                      </m:r>
                      <m:r>
                        <a:rPr lang="en-CA" b="0" i="1" smtClean="0">
                          <a:solidFill>
                            <a:schemeClr val="accent3"/>
                          </a:solidFill>
                          <a:latin typeface="Cambria Math" panose="02040503050406030204" pitchFamily="18" charset="0"/>
                          <a:cs typeface="Fredoka" panose="020B0604020202020204" charset="-79"/>
                        </a:rPr>
                        <m:t>, </m:t>
                      </m:r>
                      <m:r>
                        <a:rPr lang="en-CA" b="0" i="1" smtClean="0">
                          <a:solidFill>
                            <a:schemeClr val="accent3"/>
                          </a:solidFill>
                          <a:latin typeface="Cambria Math" panose="02040503050406030204" pitchFamily="18" charset="0"/>
                          <a:cs typeface="Fredoka" panose="020B0604020202020204" charset="-79"/>
                        </a:rPr>
                        <m:t>𝐻𝑇</m:t>
                      </m:r>
                      <m:r>
                        <a:rPr lang="en-CA" b="0" i="1" smtClean="0">
                          <a:solidFill>
                            <a:schemeClr val="accent3"/>
                          </a:solidFill>
                          <a:latin typeface="Cambria Math" panose="02040503050406030204" pitchFamily="18" charset="0"/>
                          <a:cs typeface="Fredoka" panose="020B0604020202020204" charset="-79"/>
                        </a:rPr>
                        <m:t>, </m:t>
                      </m:r>
                      <m:r>
                        <a:rPr lang="en-CA" b="0" i="1" smtClean="0">
                          <a:solidFill>
                            <a:schemeClr val="accent3"/>
                          </a:solidFill>
                          <a:latin typeface="Cambria Math" panose="02040503050406030204" pitchFamily="18" charset="0"/>
                          <a:cs typeface="Fredoka" panose="020B0604020202020204" charset="-79"/>
                        </a:rPr>
                        <m:t>𝑇𝐻</m:t>
                      </m:r>
                      <m:r>
                        <a:rPr lang="en-CA" b="0" i="1" smtClean="0">
                          <a:solidFill>
                            <a:schemeClr val="accent3"/>
                          </a:solidFill>
                          <a:latin typeface="Cambria Math" panose="02040503050406030204" pitchFamily="18" charset="0"/>
                          <a:cs typeface="Fredoka" panose="020B0604020202020204" charset="-79"/>
                        </a:rPr>
                        <m:t>, </m:t>
                      </m:r>
                      <m:r>
                        <a:rPr lang="en-CA" b="0" i="1" smtClean="0">
                          <a:solidFill>
                            <a:schemeClr val="accent3"/>
                          </a:solidFill>
                          <a:latin typeface="Cambria Math" panose="02040503050406030204" pitchFamily="18" charset="0"/>
                          <a:cs typeface="Fredoka" panose="020B0604020202020204" charset="-79"/>
                        </a:rPr>
                        <m:t>𝑇𝑇</m:t>
                      </m:r>
                      <m:r>
                        <a:rPr lang="en-CA" b="0" i="1" smtClean="0">
                          <a:solidFill>
                            <a:schemeClr val="accent3"/>
                          </a:solidFill>
                          <a:latin typeface="Cambria Math" panose="02040503050406030204" pitchFamily="18" charset="0"/>
                          <a:cs typeface="Fredoka" panose="020B0604020202020204" charset="-79"/>
                        </a:rPr>
                        <m:t>}</m:t>
                      </m:r>
                    </m:oMath>
                  </m:oMathPara>
                </a14:m>
                <a:endParaRPr lang="en-CA" dirty="0">
                  <a:solidFill>
                    <a:schemeClr val="accent3"/>
                  </a:solidFill>
                  <a:latin typeface="Fredoka" panose="020B0604020202020204" charset="-79"/>
                  <a:cs typeface="Fredoka" panose="020B0604020202020204" charset="-79"/>
                </a:endParaRPr>
              </a:p>
              <a:p>
                <a:pPr algn="ctr"/>
                <a14:m>
                  <m:oMathPara xmlns:m="http://schemas.openxmlformats.org/officeDocument/2006/math">
                    <m:oMathParaPr>
                      <m:jc m:val="centerGroup"/>
                    </m:oMathParaPr>
                    <m:oMath xmlns:m="http://schemas.openxmlformats.org/officeDocument/2006/math">
                      <m:sSub>
                        <m:sSubPr>
                          <m:ctrlPr>
                            <a:rPr lang="en-CA" b="0" i="1" smtClean="0">
                              <a:solidFill>
                                <a:schemeClr val="accent3"/>
                              </a:solidFill>
                              <a:latin typeface="Cambria Math" panose="02040503050406030204" pitchFamily="18" charset="0"/>
                              <a:cs typeface="Fredoka" panose="020B0604020202020204" charset="-79"/>
                            </a:rPr>
                          </m:ctrlPr>
                        </m:sSubPr>
                        <m:e>
                          <m:r>
                            <a:rPr lang="en-CA" b="0" i="1" smtClean="0">
                              <a:solidFill>
                                <a:schemeClr val="accent3"/>
                              </a:solidFill>
                              <a:latin typeface="Cambria Math" panose="02040503050406030204" pitchFamily="18" charset="0"/>
                              <a:cs typeface="Fredoka" panose="020B0604020202020204" charset="-79"/>
                            </a:rPr>
                            <m:t>𝑆</m:t>
                          </m:r>
                        </m:e>
                        <m:sub>
                          <m:r>
                            <a:rPr lang="en-CA" b="0" i="1" smtClean="0">
                              <a:solidFill>
                                <a:schemeClr val="accent3"/>
                              </a:solidFill>
                              <a:latin typeface="Cambria Math" panose="02040503050406030204" pitchFamily="18" charset="0"/>
                              <a:cs typeface="Fredoka" panose="020B0604020202020204" charset="-79"/>
                            </a:rPr>
                            <m:t>2</m:t>
                          </m:r>
                        </m:sub>
                      </m:sSub>
                      <m:r>
                        <a:rPr lang="en-CA" b="0" i="1" smtClean="0">
                          <a:solidFill>
                            <a:schemeClr val="accent3"/>
                          </a:solidFill>
                          <a:latin typeface="Cambria Math" panose="02040503050406030204" pitchFamily="18" charset="0"/>
                          <a:cs typeface="Fredoka" panose="020B0604020202020204" charset="-79"/>
                        </a:rPr>
                        <m:t>={</m:t>
                      </m:r>
                      <m:r>
                        <a:rPr lang="en-CA" b="0" i="1" smtClean="0">
                          <a:solidFill>
                            <a:schemeClr val="accent3"/>
                          </a:solidFill>
                          <a:latin typeface="Cambria Math" panose="02040503050406030204" pitchFamily="18" charset="0"/>
                          <a:cs typeface="Fredoka" panose="020B0604020202020204" charset="-79"/>
                        </a:rPr>
                        <m:t>𝑠𝑎𝑚𝑒</m:t>
                      </m:r>
                      <m:r>
                        <a:rPr lang="en-CA" b="0" i="1" smtClean="0">
                          <a:solidFill>
                            <a:schemeClr val="accent3"/>
                          </a:solidFill>
                          <a:latin typeface="Cambria Math" panose="02040503050406030204" pitchFamily="18" charset="0"/>
                          <a:cs typeface="Fredoka" panose="020B0604020202020204" charset="-79"/>
                        </a:rPr>
                        <m:t>, </m:t>
                      </m:r>
                      <m:r>
                        <a:rPr lang="en-CA" b="0" i="1" smtClean="0">
                          <a:solidFill>
                            <a:schemeClr val="accent3"/>
                          </a:solidFill>
                          <a:latin typeface="Cambria Math" panose="02040503050406030204" pitchFamily="18" charset="0"/>
                          <a:cs typeface="Fredoka" panose="020B0604020202020204" charset="-79"/>
                        </a:rPr>
                        <m:t>𝑑𝑖𝑓𝑓𝑒𝑟𝑒𝑛𝑡</m:t>
                      </m:r>
                      <m:r>
                        <a:rPr lang="en-CA" b="0" i="1" smtClean="0">
                          <a:solidFill>
                            <a:schemeClr val="accent3"/>
                          </a:solidFill>
                          <a:latin typeface="Cambria Math" panose="02040503050406030204" pitchFamily="18" charset="0"/>
                          <a:cs typeface="Fredoka" panose="020B0604020202020204" charset="-79"/>
                        </a:rPr>
                        <m:t>}</m:t>
                      </m:r>
                    </m:oMath>
                  </m:oMathPara>
                </a14:m>
                <a:endParaRPr lang="en-CA" dirty="0">
                  <a:solidFill>
                    <a:schemeClr val="accent3"/>
                  </a:solidFill>
                  <a:latin typeface="Fredoka" panose="020B0604020202020204" charset="-79"/>
                  <a:cs typeface="Fredoka" panose="020B0604020202020204" charset="-79"/>
                </a:endParaRPr>
              </a:p>
              <a:p>
                <a:pPr algn="ctr"/>
                <a:r>
                  <a:rPr lang="en-CA" dirty="0">
                    <a:solidFill>
                      <a:schemeClr val="accent3"/>
                    </a:solidFill>
                    <a:latin typeface="Fredoka" panose="020B0604020202020204" charset="-79"/>
                    <a:cs typeface="Fredoka" panose="020B0604020202020204" charset="-79"/>
                  </a:rPr>
                  <a:t>Discrete</a:t>
                </a:r>
              </a:p>
            </p:txBody>
          </p:sp>
        </mc:Choice>
        <mc:Fallback xmlns="">
          <p:sp>
            <p:nvSpPr>
              <p:cNvPr id="23" name="TextBox 22">
                <a:extLst>
                  <a:ext uri="{FF2B5EF4-FFF2-40B4-BE49-F238E27FC236}">
                    <a16:creationId xmlns:a16="http://schemas.microsoft.com/office/drawing/2014/main" id="{559875EE-73A5-79D1-338F-5C7FD4D512C0}"/>
                  </a:ext>
                </a:extLst>
              </p:cNvPr>
              <p:cNvSpPr txBox="1">
                <a:spLocks noRot="1" noChangeAspect="1" noMove="1" noResize="1" noEditPoints="1" noAdjustHandles="1" noChangeArrowheads="1" noChangeShapeType="1" noTextEdit="1"/>
              </p:cNvSpPr>
              <p:nvPr/>
            </p:nvSpPr>
            <p:spPr>
              <a:xfrm>
                <a:off x="3470999" y="2171566"/>
                <a:ext cx="2415087" cy="738664"/>
              </a:xfrm>
              <a:prstGeom prst="rect">
                <a:avLst/>
              </a:prstGeom>
              <a:blipFill>
                <a:blip r:embed="rId5"/>
                <a:stretch>
                  <a:fillRect b="-8264"/>
                </a:stretch>
              </a:blipFill>
            </p:spPr>
            <p:txBody>
              <a:bodyPr/>
              <a:lstStyle/>
              <a:p>
                <a:r>
                  <a:rPr lang="en-CA">
                    <a:noFill/>
                  </a:rPr>
                  <a:t> </a:t>
                </a:r>
              </a:p>
            </p:txBody>
          </p:sp>
        </mc:Fallback>
      </mc:AlternateContent>
      <p:sp>
        <p:nvSpPr>
          <p:cNvPr id="5" name="Rectangle: Rounded Corners 4">
            <a:extLst>
              <a:ext uri="{FF2B5EF4-FFF2-40B4-BE49-F238E27FC236}">
                <a16:creationId xmlns:a16="http://schemas.microsoft.com/office/drawing/2014/main" id="{08A3B2BD-9BD9-A103-AB4B-B2F37EDF7D1B}"/>
              </a:ext>
            </a:extLst>
          </p:cNvPr>
          <p:cNvSpPr/>
          <p:nvPr/>
        </p:nvSpPr>
        <p:spPr>
          <a:xfrm>
            <a:off x="3470997" y="1729001"/>
            <a:ext cx="2415087" cy="141756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600" dirty="0">
                <a:solidFill>
                  <a:schemeClr val="accent3"/>
                </a:solidFill>
                <a:latin typeface="Fredoka" panose="020B0604020202020204" charset="-79"/>
                <a:cs typeface="Fredoka" panose="020B0604020202020204" charset="-79"/>
              </a:rPr>
              <a:t>(3) Tossing a coin 2 times</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B4E4118-AB75-B11B-CF57-B0118BB0FBFD}"/>
                  </a:ext>
                </a:extLst>
              </p:cNvPr>
              <p:cNvSpPr txBox="1"/>
              <p:nvPr/>
            </p:nvSpPr>
            <p:spPr>
              <a:xfrm>
                <a:off x="3470999" y="3759788"/>
                <a:ext cx="241508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CA" b="0" i="1" smtClean="0">
                          <a:solidFill>
                            <a:schemeClr val="accent3"/>
                          </a:solidFill>
                          <a:latin typeface="Cambria Math" panose="02040503050406030204" pitchFamily="18" charset="0"/>
                          <a:cs typeface="Fredoka" panose="020B0604020202020204" charset="-79"/>
                        </a:rPr>
                        <m:t>𝑆</m:t>
                      </m:r>
                      <m:r>
                        <a:rPr lang="en-CA" b="0" i="1" smtClean="0">
                          <a:solidFill>
                            <a:schemeClr val="accent3"/>
                          </a:solidFill>
                          <a:latin typeface="Cambria Math" panose="02040503050406030204" pitchFamily="18" charset="0"/>
                          <a:cs typeface="Fredoka" panose="020B0604020202020204" charset="-79"/>
                        </a:rPr>
                        <m:t>={</m:t>
                      </m:r>
                      <m:r>
                        <a:rPr lang="en-CA" b="0" i="1" smtClean="0">
                          <a:solidFill>
                            <a:schemeClr val="accent3"/>
                          </a:solidFill>
                          <a:latin typeface="Cambria Math" panose="02040503050406030204" pitchFamily="18" charset="0"/>
                          <a:cs typeface="Fredoka" panose="020B0604020202020204" charset="-79"/>
                        </a:rPr>
                        <m:t>𝐴</m:t>
                      </m:r>
                      <m:r>
                        <a:rPr lang="en-CA" b="0" i="1" smtClean="0">
                          <a:solidFill>
                            <a:schemeClr val="accent3"/>
                          </a:solidFill>
                          <a:latin typeface="Cambria Math" panose="02040503050406030204" pitchFamily="18" charset="0"/>
                          <a:cs typeface="Fredoka" panose="020B0604020202020204" charset="-79"/>
                        </a:rPr>
                        <m:t>♠</m:t>
                      </m:r>
                      <m:r>
                        <a:rPr lang="en-CA" b="0" i="1" smtClean="0">
                          <a:solidFill>
                            <a:schemeClr val="accent3"/>
                          </a:solidFill>
                          <a:latin typeface="Cambria Math" panose="02040503050406030204" pitchFamily="18" charset="0"/>
                          <a:cs typeface="Fredoka" panose="020B0604020202020204" charset="-79"/>
                        </a:rPr>
                        <m:t>, </m:t>
                      </m:r>
                      <m:r>
                        <a:rPr lang="en-CA" b="0" i="1" smtClean="0">
                          <a:solidFill>
                            <a:schemeClr val="accent3"/>
                          </a:solidFill>
                          <a:latin typeface="Cambria Math" panose="02040503050406030204" pitchFamily="18" charset="0"/>
                          <a:cs typeface="Fredoka" panose="020B0604020202020204" charset="-79"/>
                        </a:rPr>
                        <m:t>𝐴</m:t>
                      </m:r>
                      <m:r>
                        <a:rPr lang="en-CA" b="0" i="1" smtClean="0">
                          <a:solidFill>
                            <a:schemeClr val="accent3"/>
                          </a:solidFill>
                          <a:latin typeface="Cambria Math" panose="02040503050406030204" pitchFamily="18" charset="0"/>
                          <a:cs typeface="Fredoka" panose="020B0604020202020204" charset="-79"/>
                        </a:rPr>
                        <m:t>♣</m:t>
                      </m:r>
                      <m:r>
                        <a:rPr lang="en-CA" b="0" i="1" smtClean="0">
                          <a:solidFill>
                            <a:schemeClr val="accent3"/>
                          </a:solidFill>
                          <a:latin typeface="Cambria Math" panose="02040503050406030204" pitchFamily="18" charset="0"/>
                          <a:cs typeface="Fredoka" panose="020B0604020202020204" charset="-79"/>
                        </a:rPr>
                        <m:t>, </m:t>
                      </m:r>
                      <m:r>
                        <a:rPr lang="en-CA" b="0" i="1" smtClean="0">
                          <a:solidFill>
                            <a:schemeClr val="accent3"/>
                          </a:solidFill>
                          <a:latin typeface="Cambria Math" panose="02040503050406030204" pitchFamily="18" charset="0"/>
                          <a:cs typeface="Fredoka" panose="020B0604020202020204" charset="-79"/>
                        </a:rPr>
                        <m:t>𝐴</m:t>
                      </m:r>
                      <m:r>
                        <a:rPr lang="en-CA" b="0" i="1" smtClean="0">
                          <a:solidFill>
                            <a:schemeClr val="accent3"/>
                          </a:solidFill>
                          <a:latin typeface="Cambria Math" panose="02040503050406030204" pitchFamily="18" charset="0"/>
                          <a:cs typeface="Fredoka" panose="020B0604020202020204" charset="-79"/>
                        </a:rPr>
                        <m:t>♦</m:t>
                      </m:r>
                      <m:r>
                        <a:rPr lang="en-CA" b="0" i="1" smtClean="0">
                          <a:solidFill>
                            <a:schemeClr val="accent3"/>
                          </a:solidFill>
                          <a:latin typeface="Cambria Math" panose="02040503050406030204" pitchFamily="18" charset="0"/>
                          <a:cs typeface="Fredoka" panose="020B0604020202020204" charset="-79"/>
                        </a:rPr>
                        <m:t>, …}</m:t>
                      </m:r>
                    </m:oMath>
                  </m:oMathPara>
                </a14:m>
                <a:endParaRPr lang="en-CA" dirty="0">
                  <a:solidFill>
                    <a:schemeClr val="accent3"/>
                  </a:solidFill>
                  <a:latin typeface="Fredoka" panose="020B0604020202020204" charset="-79"/>
                  <a:cs typeface="Fredoka" panose="020B0604020202020204" charset="-79"/>
                </a:endParaRPr>
              </a:p>
              <a:p>
                <a:pPr algn="ctr"/>
                <a:r>
                  <a:rPr lang="en-CA" dirty="0">
                    <a:solidFill>
                      <a:schemeClr val="accent3"/>
                    </a:solidFill>
                    <a:latin typeface="Fredoka" panose="020B0604020202020204" charset="-79"/>
                    <a:cs typeface="Fredoka" panose="020B0604020202020204" charset="-79"/>
                  </a:rPr>
                  <a:t>Discrete</a:t>
                </a:r>
              </a:p>
            </p:txBody>
          </p:sp>
        </mc:Choice>
        <mc:Fallback xmlns="">
          <p:sp>
            <p:nvSpPr>
              <p:cNvPr id="25" name="TextBox 24">
                <a:extLst>
                  <a:ext uri="{FF2B5EF4-FFF2-40B4-BE49-F238E27FC236}">
                    <a16:creationId xmlns:a16="http://schemas.microsoft.com/office/drawing/2014/main" id="{BB4E4118-AB75-B11B-CF57-B0118BB0FBFD}"/>
                  </a:ext>
                </a:extLst>
              </p:cNvPr>
              <p:cNvSpPr txBox="1">
                <a:spLocks noRot="1" noChangeAspect="1" noMove="1" noResize="1" noEditPoints="1" noAdjustHandles="1" noChangeArrowheads="1" noChangeShapeType="1" noTextEdit="1"/>
              </p:cNvSpPr>
              <p:nvPr/>
            </p:nvSpPr>
            <p:spPr>
              <a:xfrm>
                <a:off x="3470999" y="3759788"/>
                <a:ext cx="2415087" cy="523220"/>
              </a:xfrm>
              <a:prstGeom prst="rect">
                <a:avLst/>
              </a:prstGeom>
              <a:blipFill>
                <a:blip r:embed="rId6"/>
                <a:stretch>
                  <a:fillRect b="-10465"/>
                </a:stretch>
              </a:blipFill>
            </p:spPr>
            <p:txBody>
              <a:bodyPr/>
              <a:lstStyle/>
              <a:p>
                <a:r>
                  <a:rPr lang="en-CA">
                    <a:noFill/>
                  </a:rPr>
                  <a:t> </a:t>
                </a:r>
              </a:p>
            </p:txBody>
          </p:sp>
        </mc:Fallback>
      </mc:AlternateContent>
      <p:sp>
        <p:nvSpPr>
          <p:cNvPr id="8" name="Rectangle: Rounded Corners 7">
            <a:extLst>
              <a:ext uri="{FF2B5EF4-FFF2-40B4-BE49-F238E27FC236}">
                <a16:creationId xmlns:a16="http://schemas.microsoft.com/office/drawing/2014/main" id="{2431382D-6890-C87B-23C9-38BF5BBE860F}"/>
              </a:ext>
            </a:extLst>
          </p:cNvPr>
          <p:cNvSpPr/>
          <p:nvPr/>
        </p:nvSpPr>
        <p:spPr>
          <a:xfrm>
            <a:off x="3471000" y="3312617"/>
            <a:ext cx="2415087" cy="1417563"/>
          </a:xfrm>
          <a:prstGeom prst="roundRect">
            <a:avLst/>
          </a:prstGeom>
          <a:solidFill>
            <a:schemeClr val="bg1">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600" dirty="0">
                <a:solidFill>
                  <a:schemeClr val="accent3"/>
                </a:solidFill>
                <a:latin typeface="Fredoka" panose="020B0604020202020204" charset="-79"/>
                <a:cs typeface="Fredoka" panose="020B0604020202020204" charset="-79"/>
              </a:rPr>
              <a:t>(4) Selecting cards from a deck</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78B59F1-5E58-04BC-007D-9B9DF607F6DD}"/>
                  </a:ext>
                </a:extLst>
              </p:cNvPr>
              <p:cNvSpPr txBox="1"/>
              <p:nvPr/>
            </p:nvSpPr>
            <p:spPr>
              <a:xfrm>
                <a:off x="6222000" y="2171566"/>
                <a:ext cx="241508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CA" b="0" i="1" smtClean="0">
                          <a:solidFill>
                            <a:schemeClr val="accent3"/>
                          </a:solidFill>
                          <a:latin typeface="Cambria Math" panose="02040503050406030204" pitchFamily="18" charset="0"/>
                          <a:cs typeface="Fredoka" panose="020B0604020202020204" charset="-79"/>
                        </a:rPr>
                        <m:t>𝑆</m:t>
                      </m:r>
                      <m:r>
                        <a:rPr lang="en-CA" b="0" i="1" smtClean="0">
                          <a:solidFill>
                            <a:schemeClr val="accent3"/>
                          </a:solidFill>
                          <a:latin typeface="Cambria Math" panose="02040503050406030204" pitchFamily="18" charset="0"/>
                          <a:cs typeface="Fredoka" panose="020B0604020202020204" charset="-79"/>
                        </a:rPr>
                        <m:t>={0,1,2,3…}</m:t>
                      </m:r>
                    </m:oMath>
                  </m:oMathPara>
                </a14:m>
                <a:endParaRPr lang="en-CA" dirty="0">
                  <a:solidFill>
                    <a:schemeClr val="accent3"/>
                  </a:solidFill>
                  <a:latin typeface="Fredoka" panose="020B0604020202020204" charset="-79"/>
                  <a:cs typeface="Fredoka" panose="020B0604020202020204" charset="-79"/>
                </a:endParaRPr>
              </a:p>
              <a:p>
                <a:pPr algn="ctr"/>
                <a:r>
                  <a:rPr lang="en-CA" dirty="0">
                    <a:solidFill>
                      <a:schemeClr val="accent3"/>
                    </a:solidFill>
                    <a:latin typeface="Fredoka" panose="020B0604020202020204" charset="-79"/>
                    <a:cs typeface="Fredoka" panose="020B0604020202020204" charset="-79"/>
                  </a:rPr>
                  <a:t>Discrete (countably infinite)</a:t>
                </a:r>
              </a:p>
            </p:txBody>
          </p:sp>
        </mc:Choice>
        <mc:Fallback xmlns="">
          <p:sp>
            <p:nvSpPr>
              <p:cNvPr id="26" name="TextBox 25">
                <a:extLst>
                  <a:ext uri="{FF2B5EF4-FFF2-40B4-BE49-F238E27FC236}">
                    <a16:creationId xmlns:a16="http://schemas.microsoft.com/office/drawing/2014/main" id="{978B59F1-5E58-04BC-007D-9B9DF607F6DD}"/>
                  </a:ext>
                </a:extLst>
              </p:cNvPr>
              <p:cNvSpPr txBox="1">
                <a:spLocks noRot="1" noChangeAspect="1" noMove="1" noResize="1" noEditPoints="1" noAdjustHandles="1" noChangeArrowheads="1" noChangeShapeType="1" noTextEdit="1"/>
              </p:cNvSpPr>
              <p:nvPr/>
            </p:nvSpPr>
            <p:spPr>
              <a:xfrm>
                <a:off x="6222000" y="2171566"/>
                <a:ext cx="2415087" cy="523220"/>
              </a:xfrm>
              <a:prstGeom prst="rect">
                <a:avLst/>
              </a:prstGeom>
              <a:blipFill>
                <a:blip r:embed="rId7"/>
                <a:stretch>
                  <a:fillRect l="-758" r="-505" b="-11628"/>
                </a:stretch>
              </a:blipFill>
            </p:spPr>
            <p:txBody>
              <a:bodyPr/>
              <a:lstStyle/>
              <a:p>
                <a:r>
                  <a:rPr lang="en-CA">
                    <a:noFill/>
                  </a:rPr>
                  <a:t> </a:t>
                </a:r>
              </a:p>
            </p:txBody>
          </p:sp>
        </mc:Fallback>
      </mc:AlternateContent>
      <p:sp>
        <p:nvSpPr>
          <p:cNvPr id="4" name="Rectangle: Rounded Corners 3">
            <a:extLst>
              <a:ext uri="{FF2B5EF4-FFF2-40B4-BE49-F238E27FC236}">
                <a16:creationId xmlns:a16="http://schemas.microsoft.com/office/drawing/2014/main" id="{4E49E2CA-13D5-D570-61C0-72EBD631F810}"/>
              </a:ext>
            </a:extLst>
          </p:cNvPr>
          <p:cNvSpPr/>
          <p:nvPr/>
        </p:nvSpPr>
        <p:spPr>
          <a:xfrm>
            <a:off x="6221999" y="1724395"/>
            <a:ext cx="2415087" cy="1417563"/>
          </a:xfrm>
          <a:prstGeom prst="roundRect">
            <a:avLst/>
          </a:prstGeom>
          <a:solidFill>
            <a:srgbClr val="E1DFF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600" dirty="0">
                <a:solidFill>
                  <a:schemeClr val="accent3"/>
                </a:solidFill>
                <a:latin typeface="Fredoka" panose="020B0604020202020204" charset="-79"/>
                <a:cs typeface="Fredoka" panose="020B0604020202020204" charset="-79"/>
              </a:rPr>
              <a:t>(5) Number of people in a restaurant</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6EB6A826-2C7E-E27E-F797-8A4699E33DF7}"/>
                  </a:ext>
                </a:extLst>
              </p:cNvPr>
              <p:cNvSpPr txBox="1"/>
              <p:nvPr/>
            </p:nvSpPr>
            <p:spPr>
              <a:xfrm>
                <a:off x="6239013" y="3747791"/>
                <a:ext cx="241508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CA" b="0" i="1" smtClean="0">
                          <a:solidFill>
                            <a:schemeClr val="accent3"/>
                          </a:solidFill>
                          <a:latin typeface="Cambria Math" panose="02040503050406030204" pitchFamily="18" charset="0"/>
                          <a:cs typeface="Fredoka" panose="020B0604020202020204" charset="-79"/>
                        </a:rPr>
                        <m:t>𝑆</m:t>
                      </m:r>
                      <m:r>
                        <a:rPr lang="en-CA" b="0" i="1" smtClean="0">
                          <a:solidFill>
                            <a:schemeClr val="accent3"/>
                          </a:solidFill>
                          <a:latin typeface="Cambria Math" panose="02040503050406030204" pitchFamily="18" charset="0"/>
                          <a:cs typeface="Fredoka" panose="020B0604020202020204" charset="-79"/>
                        </a:rPr>
                        <m:t>={</m:t>
                      </m:r>
                      <m:r>
                        <a:rPr lang="en-CA" b="0" i="1" smtClean="0">
                          <a:solidFill>
                            <a:schemeClr val="accent3"/>
                          </a:solidFill>
                          <a:latin typeface="Cambria Math" panose="02040503050406030204" pitchFamily="18" charset="0"/>
                          <a:cs typeface="Fredoka" panose="020B0604020202020204" charset="-79"/>
                        </a:rPr>
                        <m:t>𝑡</m:t>
                      </m:r>
                      <m:r>
                        <a:rPr lang="en-CA" b="0" i="1" smtClean="0">
                          <a:solidFill>
                            <a:schemeClr val="accent3"/>
                          </a:solidFill>
                          <a:latin typeface="Cambria Math" panose="02040503050406030204" pitchFamily="18" charset="0"/>
                          <a:cs typeface="Fredoka" panose="020B0604020202020204" charset="-79"/>
                        </a:rPr>
                        <m:t>|</m:t>
                      </m:r>
                      <m:r>
                        <a:rPr lang="en-CA" b="0" i="1" smtClean="0">
                          <a:solidFill>
                            <a:schemeClr val="accent3"/>
                          </a:solidFill>
                          <a:latin typeface="Cambria Math" panose="02040503050406030204" pitchFamily="18" charset="0"/>
                          <a:cs typeface="Fredoka" panose="020B0604020202020204" charset="-79"/>
                        </a:rPr>
                        <m:t>𝑡</m:t>
                      </m:r>
                      <m:r>
                        <a:rPr lang="en-CA" b="0" i="1" smtClean="0">
                          <a:solidFill>
                            <a:schemeClr val="accent3"/>
                          </a:solidFill>
                          <a:latin typeface="Cambria Math" panose="02040503050406030204" pitchFamily="18" charset="0"/>
                          <a:cs typeface="Fredoka" panose="020B0604020202020204" charset="-79"/>
                        </a:rPr>
                        <m:t>∈</m:t>
                      </m:r>
                      <m:r>
                        <a:rPr lang="en-CA" b="0" i="1" smtClean="0">
                          <a:solidFill>
                            <a:schemeClr val="accent3"/>
                          </a:solidFill>
                          <a:latin typeface="Cambria Math" panose="02040503050406030204" pitchFamily="18" charset="0"/>
                          <a:cs typeface="Fredoka" panose="020B0604020202020204" charset="-79"/>
                        </a:rPr>
                        <m:t>ℝ</m:t>
                      </m:r>
                      <m:r>
                        <a:rPr lang="en-CA" b="0" i="1" smtClean="0">
                          <a:solidFill>
                            <a:schemeClr val="accent3"/>
                          </a:solidFill>
                          <a:latin typeface="Cambria Math" panose="02040503050406030204" pitchFamily="18" charset="0"/>
                          <a:cs typeface="Fredoka" panose="020B0604020202020204" charset="-79"/>
                        </a:rPr>
                        <m:t>, </m:t>
                      </m:r>
                      <m:r>
                        <a:rPr lang="en-CA" b="0" i="1" smtClean="0">
                          <a:solidFill>
                            <a:schemeClr val="accent3"/>
                          </a:solidFill>
                          <a:latin typeface="Cambria Math" panose="02040503050406030204" pitchFamily="18" charset="0"/>
                          <a:cs typeface="Fredoka" panose="020B0604020202020204" charset="-79"/>
                        </a:rPr>
                        <m:t>𝑡</m:t>
                      </m:r>
                      <m:r>
                        <a:rPr lang="en-CA" b="0" i="1" smtClean="0">
                          <a:solidFill>
                            <a:schemeClr val="accent3"/>
                          </a:solidFill>
                          <a:latin typeface="Cambria Math" panose="02040503050406030204" pitchFamily="18" charset="0"/>
                          <a:cs typeface="Fredoka" panose="020B0604020202020204" charset="-79"/>
                        </a:rPr>
                        <m:t>&gt;0}</m:t>
                      </m:r>
                    </m:oMath>
                  </m:oMathPara>
                </a14:m>
                <a:endParaRPr lang="en-CA" dirty="0">
                  <a:solidFill>
                    <a:schemeClr val="accent3"/>
                  </a:solidFill>
                  <a:latin typeface="Fredoka" panose="020B0604020202020204" charset="-79"/>
                  <a:cs typeface="Fredoka" panose="020B0604020202020204" charset="-79"/>
                </a:endParaRPr>
              </a:p>
              <a:p>
                <a:pPr algn="ctr"/>
                <a:r>
                  <a:rPr lang="en-CA" dirty="0">
                    <a:solidFill>
                      <a:schemeClr val="accent3"/>
                    </a:solidFill>
                    <a:latin typeface="Fredoka" panose="020B0604020202020204" charset="-79"/>
                    <a:cs typeface="Fredoka" panose="020B0604020202020204" charset="-79"/>
                  </a:rPr>
                  <a:t>Continuous</a:t>
                </a:r>
              </a:p>
            </p:txBody>
          </p:sp>
        </mc:Choice>
        <mc:Fallback xmlns="">
          <p:sp>
            <p:nvSpPr>
              <p:cNvPr id="28" name="TextBox 27">
                <a:extLst>
                  <a:ext uri="{FF2B5EF4-FFF2-40B4-BE49-F238E27FC236}">
                    <a16:creationId xmlns:a16="http://schemas.microsoft.com/office/drawing/2014/main" id="{6EB6A826-2C7E-E27E-F797-8A4699E33DF7}"/>
                  </a:ext>
                </a:extLst>
              </p:cNvPr>
              <p:cNvSpPr txBox="1">
                <a:spLocks noRot="1" noChangeAspect="1" noMove="1" noResize="1" noEditPoints="1" noAdjustHandles="1" noChangeArrowheads="1" noChangeShapeType="1" noTextEdit="1"/>
              </p:cNvSpPr>
              <p:nvPr/>
            </p:nvSpPr>
            <p:spPr>
              <a:xfrm>
                <a:off x="6239013" y="3747791"/>
                <a:ext cx="2415087" cy="523220"/>
              </a:xfrm>
              <a:prstGeom prst="rect">
                <a:avLst/>
              </a:prstGeom>
              <a:blipFill>
                <a:blip r:embed="rId8"/>
                <a:stretch>
                  <a:fillRect b="-10465"/>
                </a:stretch>
              </a:blipFill>
            </p:spPr>
            <p:txBody>
              <a:bodyPr/>
              <a:lstStyle/>
              <a:p>
                <a:r>
                  <a:rPr lang="en-CA">
                    <a:noFill/>
                  </a:rPr>
                  <a:t> </a:t>
                </a:r>
              </a:p>
            </p:txBody>
          </p:sp>
        </mc:Fallback>
      </mc:AlternateContent>
      <p:sp>
        <p:nvSpPr>
          <p:cNvPr id="7" name="Rectangle: Rounded Corners 6">
            <a:extLst>
              <a:ext uri="{FF2B5EF4-FFF2-40B4-BE49-F238E27FC236}">
                <a16:creationId xmlns:a16="http://schemas.microsoft.com/office/drawing/2014/main" id="{7811046D-9376-81A7-6D5D-9AAA93F2202F}"/>
              </a:ext>
            </a:extLst>
          </p:cNvPr>
          <p:cNvSpPr/>
          <p:nvPr/>
        </p:nvSpPr>
        <p:spPr>
          <a:xfrm>
            <a:off x="6222001" y="3312620"/>
            <a:ext cx="2415087" cy="1417563"/>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600" dirty="0">
                <a:solidFill>
                  <a:schemeClr val="accent3"/>
                </a:solidFill>
                <a:latin typeface="Fredoka" panose="020B0604020202020204" charset="-79"/>
                <a:cs typeface="Fredoka" panose="020B0604020202020204" charset="-79"/>
              </a:rPr>
              <a:t>(6) Time taken to finish a marathon</a:t>
            </a:r>
          </a:p>
        </p:txBody>
      </p:sp>
      <p:grpSp>
        <p:nvGrpSpPr>
          <p:cNvPr id="29" name="Google Shape;4546;p76">
            <a:extLst>
              <a:ext uri="{FF2B5EF4-FFF2-40B4-BE49-F238E27FC236}">
                <a16:creationId xmlns:a16="http://schemas.microsoft.com/office/drawing/2014/main" id="{B6412EE9-29EB-1D2D-D26C-01A45BCE5C29}"/>
              </a:ext>
            </a:extLst>
          </p:cNvPr>
          <p:cNvGrpSpPr/>
          <p:nvPr/>
        </p:nvGrpSpPr>
        <p:grpSpPr>
          <a:xfrm>
            <a:off x="8401882" y="657704"/>
            <a:ext cx="215063" cy="191070"/>
            <a:chOff x="5058450" y="1870100"/>
            <a:chExt cx="58075" cy="51600"/>
          </a:xfrm>
          <a:solidFill>
            <a:schemeClr val="accent3"/>
          </a:solidFill>
        </p:grpSpPr>
        <p:sp>
          <p:nvSpPr>
            <p:cNvPr id="32" name="Google Shape;4547;p76">
              <a:hlinkClick r:id="rId9" action="ppaction://hlinksldjump"/>
              <a:extLst>
                <a:ext uri="{FF2B5EF4-FFF2-40B4-BE49-F238E27FC236}">
                  <a16:creationId xmlns:a16="http://schemas.microsoft.com/office/drawing/2014/main" id="{BAFDDE69-2252-DAD3-5009-3D82C744C6BB}"/>
                </a:ext>
              </a:extLst>
            </p:cNvPr>
            <p:cNvSpPr/>
            <p:nvPr/>
          </p:nvSpPr>
          <p:spPr>
            <a:xfrm>
              <a:off x="5058450"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33" name="Google Shape;4548;p76">
              <a:hlinkClick r:id="rId9" action="ppaction://hlinksldjump"/>
              <a:extLst>
                <a:ext uri="{FF2B5EF4-FFF2-40B4-BE49-F238E27FC236}">
                  <a16:creationId xmlns:a16="http://schemas.microsoft.com/office/drawing/2014/main" id="{778A48A8-D952-CD8A-3B9F-D385D7867813}"/>
                </a:ext>
              </a:extLst>
            </p:cNvPr>
            <p:cNvSpPr/>
            <p:nvPr/>
          </p:nvSpPr>
          <p:spPr>
            <a:xfrm>
              <a:off x="5090725"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3"/>
                </a:solidFill>
              </a:endParaRPr>
            </a:p>
          </p:txBody>
        </p:sp>
      </p:grpSp>
    </p:spTree>
    <p:extLst>
      <p:ext uri="{BB962C8B-B14F-4D97-AF65-F5344CB8AC3E}">
        <p14:creationId xmlns:p14="http://schemas.microsoft.com/office/powerpoint/2010/main" val="13929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5" grpId="0" animBg="1"/>
      <p:bldP spid="8" grpId="0" animBg="1"/>
      <p:bldP spid="4" grpId="0" animBg="1"/>
      <p:bldP spid="7" grpId="0" animBg="1"/>
    </p:bldLst>
  </p:timing>
</p:sld>
</file>

<file path=ppt/theme/theme1.xml><?xml version="1.0" encoding="utf-8"?>
<a:theme xmlns:a="http://schemas.openxmlformats.org/drawingml/2006/main" name="Cute and Pastel Grid Newsletter by Slidesgo">
  <a:themeElements>
    <a:clrScheme name="Simple Light">
      <a:dk1>
        <a:srgbClr val="FFFFFF"/>
      </a:dk1>
      <a:lt1>
        <a:srgbClr val="CCFEDC"/>
      </a:lt1>
      <a:dk2>
        <a:srgbClr val="FDECD3"/>
      </a:dk2>
      <a:lt2>
        <a:srgbClr val="EEC7AE"/>
      </a:lt2>
      <a:accent1>
        <a:srgbClr val="D0CCF5"/>
      </a:accent1>
      <a:accent2>
        <a:srgbClr val="F7ACE4"/>
      </a:accent2>
      <a:accent3>
        <a:srgbClr val="595959"/>
      </a:accent3>
      <a:accent4>
        <a:srgbClr val="000000"/>
      </a:accent4>
      <a:accent5>
        <a:srgbClr val="FFFFFF"/>
      </a:accent5>
      <a:accent6>
        <a:srgbClr val="FFFFFF"/>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00204158-2ccc-4a99-8b15-43576735e06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44FEE2070D04048ACEAEDB3DCF5E54A" ma:contentTypeVersion="9" ma:contentTypeDescription="Create a new document." ma:contentTypeScope="" ma:versionID="8c06aa8ca3cba50070cff4ecf36358ea">
  <xsd:schema xmlns:xsd="http://www.w3.org/2001/XMLSchema" xmlns:xs="http://www.w3.org/2001/XMLSchema" xmlns:p="http://schemas.microsoft.com/office/2006/metadata/properties" xmlns:ns3="00204158-2ccc-4a99-8b15-43576735e06d" xmlns:ns4="726dfbd3-7600-439e-84c4-b4350041fa74" targetNamespace="http://schemas.microsoft.com/office/2006/metadata/properties" ma:root="true" ma:fieldsID="02cc0cfdc04c07d91b047a0e93bc32bd" ns3:_="" ns4:_="">
    <xsd:import namespace="00204158-2ccc-4a99-8b15-43576735e06d"/>
    <xsd:import namespace="726dfbd3-7600-439e-84c4-b4350041fa7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element ref="ns3:MediaServiceObjectDetectorVersion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204158-2ccc-4a99-8b15-43576735e0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6dfbd3-7600-439e-84c4-b4350041fa7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6DA043-AA0A-4ACF-88C0-466473560378}">
  <ds:schemaRefs>
    <ds:schemaRef ds:uri="00204158-2ccc-4a99-8b15-43576735e06d"/>
    <ds:schemaRef ds:uri="http://purl.org/dc/terms/"/>
    <ds:schemaRef ds:uri="http://schemas.microsoft.com/office/2006/metadata/propertie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726dfbd3-7600-439e-84c4-b4350041fa74"/>
    <ds:schemaRef ds:uri="http://www.w3.org/XML/1998/namespace"/>
    <ds:schemaRef ds:uri="http://purl.org/dc/elements/1.1/"/>
  </ds:schemaRefs>
</ds:datastoreItem>
</file>

<file path=customXml/itemProps2.xml><?xml version="1.0" encoding="utf-8"?>
<ds:datastoreItem xmlns:ds="http://schemas.openxmlformats.org/officeDocument/2006/customXml" ds:itemID="{1AD01285-E46E-4F63-A347-A34091D1F1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204158-2ccc-4a99-8b15-43576735e06d"/>
    <ds:schemaRef ds:uri="726dfbd3-7600-439e-84c4-b4350041fa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61FAA0-91A7-4981-A13B-A6599ED268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3895</TotalTime>
  <Words>5418</Words>
  <Application>Microsoft Office PowerPoint</Application>
  <PresentationFormat>On-screen Show (16:9)</PresentationFormat>
  <Paragraphs>839</Paragraphs>
  <Slides>69</Slides>
  <Notes>14</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Cute and Pastel Grid Newsletter by Slidesgo</vt:lpstr>
      <vt:lpstr>STAT 230 Midterm 1 Review</vt:lpstr>
      <vt:lpstr>Join stats club!!</vt:lpstr>
      <vt:lpstr>Who am I?</vt:lpstr>
      <vt:lpstr>Plan for Today</vt:lpstr>
      <vt:lpstr>Chapter 1  Introduction to probability</vt:lpstr>
      <vt:lpstr>Definition of probability </vt:lpstr>
      <vt:lpstr>Example  - Definition of probability</vt:lpstr>
      <vt:lpstr>Sample Space</vt:lpstr>
      <vt:lpstr>Example - Sample Space </vt:lpstr>
      <vt:lpstr>Probability</vt:lpstr>
      <vt:lpstr>Example - Probability</vt:lpstr>
      <vt:lpstr>Probability - Summary</vt:lpstr>
      <vt:lpstr>Determining event/sample space size</vt:lpstr>
      <vt:lpstr>Example - Determining event/sample space size</vt:lpstr>
      <vt:lpstr>Counting rules</vt:lpstr>
      <vt:lpstr>Example – Counting Rules</vt:lpstr>
      <vt:lpstr>Example – Counting Rules</vt:lpstr>
      <vt:lpstr>Example – Counting Rules</vt:lpstr>
      <vt:lpstr>Example – Counting Rules</vt:lpstr>
      <vt:lpstr>Example – Counting Rules</vt:lpstr>
      <vt:lpstr>Chapter 2 probability rules and conditional probability</vt:lpstr>
      <vt:lpstr>Set Rules</vt:lpstr>
      <vt:lpstr>Complement of an Event – de morgan’s laws</vt:lpstr>
      <vt:lpstr>Probability of the Unison of Events</vt:lpstr>
      <vt:lpstr>Example – Unison of Events and DML</vt:lpstr>
      <vt:lpstr>Example – Unison of Events and DML</vt:lpstr>
      <vt:lpstr>PowerPoint Presentation</vt:lpstr>
      <vt:lpstr>Example – Mutually Exclusive Events</vt:lpstr>
      <vt:lpstr>Example – Mutually Exclusive Events</vt:lpstr>
      <vt:lpstr>Example – Mutually Exclusive Events</vt:lpstr>
      <vt:lpstr>Example – DML, Unison and Complement</vt:lpstr>
      <vt:lpstr>Example – DML, Unison and Complement</vt:lpstr>
      <vt:lpstr>Example – DML, Unison and Complement</vt:lpstr>
      <vt:lpstr>Example – DML, Unison and Complement</vt:lpstr>
      <vt:lpstr>Example – DML, Unison and Complement</vt:lpstr>
      <vt:lpstr>Dependent and independent events</vt:lpstr>
      <vt:lpstr>Example - Dependent and independent events</vt:lpstr>
      <vt:lpstr>Example - Dependent and independent events</vt:lpstr>
      <vt:lpstr>Example - Dependent and independent events</vt:lpstr>
      <vt:lpstr>Example - Dependent and independent events</vt:lpstr>
      <vt:lpstr>Example - Dependent and independent events</vt:lpstr>
      <vt:lpstr>Example - Dependent and independent events</vt:lpstr>
      <vt:lpstr>Conditional probability</vt:lpstr>
      <vt:lpstr>Conditional probability</vt:lpstr>
      <vt:lpstr>PowerPoint Presentation</vt:lpstr>
      <vt:lpstr>PowerPoint Presentation</vt:lpstr>
      <vt:lpstr>PowerPoint Presentation</vt:lpstr>
      <vt:lpstr>Example - Conditional probability </vt:lpstr>
      <vt:lpstr>Example - Conditional probability </vt:lpstr>
      <vt:lpstr>Example - Conditional probability </vt:lpstr>
      <vt:lpstr>Chapter 3 Univariate discrete probability distributions</vt:lpstr>
      <vt:lpstr>Random variables</vt:lpstr>
      <vt:lpstr>Example – Random Variables</vt:lpstr>
      <vt:lpstr>Probability functions</vt:lpstr>
      <vt:lpstr>Example - Probability Functions</vt:lpstr>
      <vt:lpstr>Probability functions</vt:lpstr>
      <vt:lpstr>Example – probability functions</vt:lpstr>
      <vt:lpstr>Example – probability functions</vt:lpstr>
      <vt:lpstr>Example – probability functions</vt:lpstr>
      <vt:lpstr>Example – probability functions</vt:lpstr>
      <vt:lpstr>Example – probability functions</vt:lpstr>
      <vt:lpstr>Example – probability functions</vt:lpstr>
      <vt:lpstr>Example – probability functions</vt:lpstr>
      <vt:lpstr>Functions of random variables</vt:lpstr>
      <vt:lpstr>Example – Functions of random variables</vt:lpstr>
      <vt:lpstr>summary</vt:lpstr>
      <vt:lpstr>Chapter 1</vt:lpstr>
      <vt:lpstr>Chapter 2</vt:lpstr>
      <vt:lpstr>Chapter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Rakshaa Jeyarajah</cp:lastModifiedBy>
  <cp:revision>2</cp:revision>
  <dcterms:modified xsi:type="dcterms:W3CDTF">2024-10-09T00:14:33Z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0x010100044FEE2070D04048ACEAEDB3DCF5E54A</vt:lpwstr>
  </property>
</Properties>
</file>